
<file path=[Content_Types].xml><?xml version="1.0" encoding="utf-8"?>
<Types xmlns="http://schemas.openxmlformats.org/package/2006/content-types">
  <Default ContentType="image/png" Extension="png"/>
  <Default ContentType="image/jpeg" Extension="jpeg"/>
  <Default ContentType="image/x-emf" Extension="emf"/>
  <Default ContentType="application/vnd.openxmlformats-package.relationships+xml" Extension="rels"/>
  <Default ContentType="application/xml" Extension="xml"/>
  <Default ContentType="application/vnd.openxmlformats-officedocument.spreadsheetml.sheet" Extension="xlsx"/>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handoutMaster+xml" PartName="/ppt/handoutMasters/handout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theme+xml" PartName="/ppt/theme/theme2.xml"/>
  <Override ContentType="application/vnd.openxmlformats-officedocument.theme+xml" PartName="/ppt/theme/theme3.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drawingml.chart+xml" PartName="/ppt/charts/chart1.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drawingml.chart+xml" PartName="/ppt/charts/chart2.xml"/>
  <Override ContentType="application/vnd.openxmlformats-officedocument.drawingml.chartshapes+xml" PartName="/ppt/drawings/drawing1.xml"/>
  <Override ContentType="application/vnd.openxmlformats-officedocument.drawingml.chart+xml" PartName="/ppt/charts/chart3.xml"/>
  <Override ContentType="application/vnd.openxmlformats-officedocument.drawingml.chartshapes+xml" PartName="/ppt/drawings/drawing2.xml"/>
  <Override ContentType="application/vnd.openxmlformats-officedocument.drawingml.chart+xml" PartName="/ppt/charts/chart4.xml"/>
  <Override ContentType="application/vnd.openxmlformats-officedocument.drawingml.chartshapes+xml" PartName="/ppt/drawings/drawing3.xml"/>
  <Override ContentType="application/vnd.openxmlformats-officedocument.drawingml.chart+xml" PartName="/ppt/charts/chart5.xml"/>
  <Override ContentType="application/vnd.openxmlformats-officedocument.drawingml.chartshapes+xml" PartName="/ppt/drawings/drawing4.xml"/>
  <Override ContentType="application/vnd.openxmlformats-officedocument.drawingml.chart+xml" PartName="/ppt/charts/chart6.xml"/>
  <Override ContentType="application/vnd.openxmlformats-officedocument.drawingml.chart+xml" PartName="/ppt/charts/chart7.xml"/>
  <Override ContentType="application/vnd.openxmlformats-officedocument.drawingml.chart+xml" PartName="/ppt/charts/chart8.xml"/>
  <Override ContentType="application/vnd.openxmlformats-officedocument.drawingml.chart+xml" PartName="/ppt/charts/chart9.xml"/>
  <Override ContentType="application/vnd.openxmlformats-officedocument.drawingml.chart+xml" PartName="/ppt/charts/chart10.xml"/>
  <Override ContentType="application/vnd.openxmlformats-officedocument.drawingml.chart+xml" PartName="/ppt/charts/chart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drawingml.chart+xml" PartName="/ppt/charts/chart12.xml"/>
  <Override ContentType="application/vnd.openxmlformats-officedocument.drawingml.chart+xml" PartName="/ppt/charts/chart13.xml"/>
  <Override ContentType="application/vnd.openxmlformats-officedocument.drawingml.chart+xml" PartName="/ppt/charts/chart14.xml"/>
  <Override ContentType="application/vnd.openxmlformats-officedocument.drawingml.chartshapes+xml" PartName="/ppt/drawings/drawing5.xml"/>
  <Override ContentType="application/vnd.openxmlformats-officedocument.presentationml.notesSlide+xml" PartName="/ppt/notesSlides/notesSlide3.xml"/>
  <Override ContentType="application/vnd.openxmlformats-officedocument.drawingml.chart+xml" PartName="/ppt/charts/chart15.xml"/>
  <Override ContentType="application/vnd.openxmlformats-officedocument.presentationml.notesSlide+xml" PartName="/ppt/notesSlides/notesSlide4.xml"/>
  <Override ContentType="application/vnd.openxmlformats-officedocument.drawingml.chart+xml" PartName="/ppt/charts/chart16.xml"/>
  <Override ContentType="application/vnd.openxmlformats-officedocument.drawingml.chart+xml" PartName="/ppt/charts/chart17.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drawingml.chart+xml" PartName="/ppt/charts/chart18.xml"/>
  <Override ContentType="application/vnd.openxmlformats-officedocument.drawingml.chartshapes+xml" PartName="/ppt/drawings/drawing6.xml"/>
  <Override ContentType="application/vnd.openxmlformats-officedocument.presentationml.notesSlide+xml" PartName="/ppt/notesSlides/notesSlide7.xml"/>
  <Override ContentType="application/vnd.openxmlformats-officedocument.drawingml.chart+xml" PartName="/ppt/charts/chart19.xml"/>
  <Override ContentType="application/vnd.openxmlformats-officedocument.drawingml.chart+xml" PartName="/ppt/charts/chart20.xml"/>
  <Override ContentType="application/vnd.openxmlformats-officedocument.drawingml.chart+xml" PartName="/ppt/charts/chart21.xml"/>
  <Override ContentType="application/vnd.openxmlformats-officedocument.drawingml.chartshapes+xml" PartName="/ppt/drawings/drawing7.xml"/>
  <Override ContentType="application/vnd.openxmlformats-officedocument.drawingml.chart+xml" PartName="/ppt/charts/chart22.xml"/>
  <Override ContentType="application/vnd.openxmlformats-package.core-properties+xml" PartName="/docProps/core.xml"/>
  <Override ContentType="application/vnd.openxmlformats-officedocument.extended-properties+xml" PartName="/docProps/app.xml"/>
  <Override ContentType="application/vnd.ms-office.chartcolorstyle+xml" PartName="/ppt/charts/colors1.xml"/>
  <Override ContentType="application/vnd.ms-office.chartstyle+xml" PartName="/ppt/charts/style1.xml"/>
  <Override ContentType="application/vnd.ms-office.chartcolorstyle+xml" PartName="/ppt/charts/colors2.xml"/>
  <Override ContentType="application/vnd.ms-office.chartstyle+xml" PartName="/ppt/charts/style2.xml"/>
  <Override ContentType="application/vnd.ms-office.chartcolorstyle+xml" PartName="/ppt/charts/colors3.xml"/>
  <Override ContentType="application/vnd.ms-office.chartstyle+xml" PartName="/ppt/charts/style3.xml"/>
  <Override ContentType="application/vnd.ms-office.chartcolorstyle+xml" PartName="/ppt/charts/colors4.xml"/>
  <Override ContentType="application/vnd.ms-office.chartstyle+xml" PartName="/ppt/charts/style4.xml"/>
  <Override ContentType="application/vnd.ms-office.chartcolorstyle+xml" PartName="/ppt/charts/colors5.xml"/>
  <Override ContentType="application/vnd.ms-office.chartstyle+xml" PartName="/ppt/charts/style5.xml"/>
  <Override ContentType="application/vnd.ms-office.chartcolorstyle+xml" PartName="/ppt/charts/colors6.xml"/>
  <Override ContentType="application/vnd.ms-office.chartstyle+xml" PartName="/ppt/charts/style6.xml"/>
  <Override ContentType="application/vnd.ms-office.chartcolorstyle+xml" PartName="/ppt/charts/colors7.xml"/>
  <Override ContentType="application/vnd.ms-office.chartstyle+xml" PartName="/ppt/charts/style7.xml"/>
  <Override ContentType="application/vnd.ms-office.chartcolorstyle+xml" PartName="/ppt/charts/colors8.xml"/>
  <Override ContentType="application/vnd.ms-office.chartstyle+xml" PartName="/ppt/charts/style8.xml"/>
  <Override ContentType="application/vnd.ms-office.chartcolorstyle+xml" PartName="/ppt/charts/colors9.xml"/>
  <Override ContentType="application/vnd.ms-office.chartstyle+xml" PartName="/ppt/charts/style9.xml"/>
  <Override ContentType="application/vnd.ms-office.chartcolorstyle+xml" PartName="/ppt/charts/colors10.xml"/>
  <Override ContentType="application/vnd.ms-office.chartstyle+xml" PartName="/ppt/charts/style10.xml"/>
  <Override ContentType="application/vnd.ms-office.chartcolorstyle+xml" PartName="/ppt/charts/colors11.xml"/>
  <Override ContentType="application/vnd.ms-office.chartstyle+xml" PartName="/ppt/charts/style11.xml"/>
  <Override ContentType="application/vnd.ms-office.chartcolorstyle+xml" PartName="/ppt/charts/colors12.xml"/>
  <Override ContentType="application/vnd.ms-office.chartstyle+xml" PartName="/ppt/charts/style12.xml"/>
  <Override ContentType="application/vnd.ms-office.chartcolorstyle+xml" PartName="/ppt/charts/colors13.xml"/>
  <Override ContentType="application/vnd.ms-office.chartstyle+xml" PartName="/ppt/charts/style13.xml"/>
  <Override ContentType="application/vnd.ms-office.chartcolorstyle+xml" PartName="/ppt/charts/colors14.xml"/>
  <Override ContentType="application/vnd.ms-office.chartstyle+xml" PartName="/ppt/charts/style14.xml"/>
  <Override ContentType="application/vnd.ms-office.chartcolorstyle+xml" PartName="/ppt/charts/colors15.xml"/>
  <Override ContentType="application/vnd.ms-office.chartstyle+xml" PartName="/ppt/charts/style15.xml"/>
  <Override ContentType="application/vnd.ms-office.chartcolorstyle+xml" PartName="/ppt/charts/colors16.xml"/>
  <Override ContentType="application/vnd.ms-office.chartstyle+xml" PartName="/ppt/charts/style16.xml"/>
  <Override ContentType="application/vnd.ms-office.chartcolorstyle+xml" PartName="/ppt/charts/colors17.xml"/>
  <Override ContentType="application/vnd.ms-office.chartstyle+xml" PartName="/ppt/charts/style17.xml"/>
  <Override ContentType="application/vnd.ms-office.chartcolorstyle+xml" PartName="/ppt/charts/colors18.xml"/>
  <Override ContentType="application/vnd.ms-office.chartstyle+xml" PartName="/ppt/charts/style18.xml"/>
  <Override ContentType="application/vnd.ms-office.chartcolorstyle+xml" PartName="/ppt/charts/colors19.xml"/>
  <Override ContentType="application/vnd.ms-office.chartstyle+xml" PartName="/ppt/charts/style19.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1"/>
  </p:sldMasterIdLst>
  <p:notesMasterIdLst>
    <p:notesMasterId r:id="rId42"/>
  </p:notesMasterIdLst>
  <p:handoutMasterIdLst>
    <p:handoutMasterId r:id="rId43"/>
  </p:handoutMasterIdLst>
  <p:sldIdLst>
    <p:sldId id="307" r:id="rId2"/>
    <p:sldId id="322" r:id="rId3"/>
    <p:sldId id="328" r:id="rId4"/>
    <p:sldId id="323" r:id="rId5"/>
    <p:sldId id="324" r:id="rId6"/>
    <p:sldId id="355" r:id="rId7"/>
    <p:sldId id="327" r:id="rId8"/>
    <p:sldId id="331" r:id="rId9"/>
    <p:sldId id="330" r:id="rId10"/>
    <p:sldId id="354" r:id="rId11"/>
    <p:sldId id="314" r:id="rId12"/>
    <p:sldId id="335" r:id="rId13"/>
    <p:sldId id="336" r:id="rId14"/>
    <p:sldId id="337" r:id="rId15"/>
    <p:sldId id="356" r:id="rId16"/>
    <p:sldId id="347" r:id="rId17"/>
    <p:sldId id="357" r:id="rId18"/>
    <p:sldId id="358" r:id="rId19"/>
    <p:sldId id="359" r:id="rId20"/>
    <p:sldId id="341" r:id="rId21"/>
    <p:sldId id="360" r:id="rId22"/>
    <p:sldId id="362" r:id="rId23"/>
    <p:sldId id="340" r:id="rId24"/>
    <p:sldId id="363" r:id="rId25"/>
    <p:sldId id="364" r:id="rId26"/>
    <p:sldId id="349" r:id="rId27"/>
    <p:sldId id="366" r:id="rId28"/>
    <p:sldId id="367" r:id="rId29"/>
    <p:sldId id="368" r:id="rId30"/>
    <p:sldId id="369" r:id="rId31"/>
    <p:sldId id="342" r:id="rId32"/>
    <p:sldId id="326" r:id="rId33"/>
    <p:sldId id="370" r:id="rId34"/>
    <p:sldId id="371" r:id="rId35"/>
    <p:sldId id="332" r:id="rId36"/>
    <p:sldId id="351" r:id="rId37"/>
    <p:sldId id="333" r:id="rId38"/>
    <p:sldId id="352" r:id="rId39"/>
    <p:sldId id="353" r:id="rId40"/>
    <p:sldId id="267"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1603"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ice Guy" initials="JG"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92"/>
    <a:srgbClr val="EA8E32"/>
    <a:srgbClr val="EA8132"/>
    <a:srgbClr val="080808"/>
    <a:srgbClr val="64B22D"/>
    <a:srgbClr val="D20000"/>
    <a:srgbClr val="EF57DD"/>
    <a:srgbClr val="FFFF66"/>
    <a:srgbClr val="0095C4"/>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276"/>
    <p:restoredTop sz="94674"/>
  </p:normalViewPr>
  <p:slideViewPr>
    <p:cSldViewPr snapToGrid="0" snapToObjects="1" showGuides="1">
      <p:cViewPr varScale="1">
        <p:scale>
          <a:sx n="108" d="100"/>
          <a:sy n="108" d="100"/>
        </p:scale>
        <p:origin x="1098" y="102"/>
      </p:cViewPr>
      <p:guideLst>
        <p:guide orient="horz" pos="2160"/>
        <p:guide pos="1603"/>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arget="style1.xml" Type="http://schemas.microsoft.com/office/2011/relationships/chartStyle"/><Relationship Id="rId2" Target="colors1.xml" Type="http://schemas.microsoft.com/office/2011/relationships/chartColorStyle"/><Relationship Id="rId1" Target="NULL" TargetMode="External" Type="http://schemas.openxmlformats.org/officeDocument/2006/relationships/oleObject"/></Relationships>
</file>

<file path=ppt/charts/_rels/chart10.xml.rels><?xml version="1.0" encoding="UTF-8" standalone="yes" ?><Relationships xmlns="http://schemas.openxmlformats.org/package/2006/relationships"><Relationship Id="rId3" Target="style8.xml" Type="http://schemas.microsoft.com/office/2011/relationships/chartStyle"/><Relationship Id="rId2" Target="colors8.xml" Type="http://schemas.microsoft.com/office/2011/relationships/chartColorStyle"/><Relationship Id="rId1" Target="NULL" TargetMode="External" Type="http://schemas.openxmlformats.org/officeDocument/2006/relationships/oleObject"/></Relationships>
</file>

<file path=ppt/charts/_rels/chart11.xml.rels><?xml version="1.0" encoding="UTF-8" standalone="yes" ?><Relationships xmlns="http://schemas.openxmlformats.org/package/2006/relationships"><Relationship Id="rId1" Target="NULL" TargetMode="External" Type="http://schemas.openxmlformats.org/officeDocument/2006/relationships/oleObject"/></Relationships>
</file>

<file path=ppt/charts/_rels/chart12.xml.rels><?xml version="1.0" encoding="UTF-8" standalone="yes" ?><Relationships xmlns="http://schemas.openxmlformats.org/package/2006/relationships"><Relationship Id="rId3" Target="style9.xml" Type="http://schemas.microsoft.com/office/2011/relationships/chartStyle"/><Relationship Id="rId2" Target="colors9.xml" Type="http://schemas.microsoft.com/office/2011/relationships/chartColorStyle"/><Relationship Id="rId1" Target="NULL" TargetMode="External" Type="http://schemas.openxmlformats.org/officeDocument/2006/relationships/oleObject"/></Relationships>
</file>

<file path=ppt/charts/_rels/chart13.xml.rels><?xml version="1.0" encoding="UTF-8" standalone="yes" ?><Relationships xmlns="http://schemas.openxmlformats.org/package/2006/relationships"><Relationship Id="rId3" Target="style10.xml" Type="http://schemas.microsoft.com/office/2011/relationships/chartStyle"/><Relationship Id="rId2" Target="colors10.xml" Type="http://schemas.microsoft.com/office/2011/relationships/chartColorStyle"/><Relationship Id="rId1" Target="NULL" TargetMode="External" Type="http://schemas.openxmlformats.org/officeDocument/2006/relationships/oleObject"/></Relationships>
</file>

<file path=ppt/charts/_rels/chart14.xml.rels><?xml version="1.0" encoding="UTF-8" standalone="yes" ?><Relationships xmlns="http://schemas.openxmlformats.org/package/2006/relationships"><Relationship Id="rId3" Target="colors11.xml" Type="http://schemas.microsoft.com/office/2011/relationships/chartColorStyle"/><Relationship Id="rId2" Target="../drawings/drawing5.xml" Type="http://schemas.openxmlformats.org/officeDocument/2006/relationships/chartUserShapes"/><Relationship Id="rId1" Target="NULL" TargetMode="External" Type="http://schemas.openxmlformats.org/officeDocument/2006/relationships/oleObject"/><Relationship Id="rId4" Target="style11.xml" Type="http://schemas.microsoft.com/office/2011/relationships/chartStyle"/></Relationships>
</file>

<file path=ppt/charts/_rels/chart15.xml.rels><?xml version="1.0" encoding="UTF-8" standalone="yes" ?><Relationships xmlns="http://schemas.openxmlformats.org/package/2006/relationships"><Relationship Id="rId3" Target="style12.xml" Type="http://schemas.microsoft.com/office/2011/relationships/chartStyle"/><Relationship Id="rId2" Target="colors12.xml" Type="http://schemas.microsoft.com/office/2011/relationships/chartColorStyle"/><Relationship Id="rId1" Target="NULL" TargetMode="External" Type="http://schemas.openxmlformats.org/officeDocument/2006/relationships/oleObject"/></Relationships>
</file>

<file path=ppt/charts/_rels/chart16.xml.rels><?xml version="1.0" encoding="UTF-8" standalone="yes" ?><Relationships xmlns="http://schemas.openxmlformats.org/package/2006/relationships"><Relationship Id="rId3" Target="style13.xml" Type="http://schemas.microsoft.com/office/2011/relationships/chartStyle"/><Relationship Id="rId2" Target="colors13.xml" Type="http://schemas.microsoft.com/office/2011/relationships/chartColorStyle"/><Relationship Id="rId1" Target="NULL" TargetMode="External" Type="http://schemas.openxmlformats.org/officeDocument/2006/relationships/oleObject"/></Relationships>
</file>

<file path=ppt/charts/_rels/chart17.xml.rels><?xml version="1.0" encoding="UTF-8" standalone="yes" ?><Relationships xmlns="http://schemas.openxmlformats.org/package/2006/relationships"><Relationship Id="rId3" Target="style14.xml" Type="http://schemas.microsoft.com/office/2011/relationships/chartStyle"/><Relationship Id="rId2" Target="colors14.xml" Type="http://schemas.microsoft.com/office/2011/relationships/chartColorStyle"/><Relationship Id="rId1" Target="NULL" TargetMode="External" Type="http://schemas.openxmlformats.org/officeDocument/2006/relationships/oleObject"/></Relationships>
</file>

<file path=ppt/charts/_rels/chart18.xml.rels><?xml version="1.0" encoding="UTF-8" standalone="yes" ?><Relationships xmlns="http://schemas.openxmlformats.org/package/2006/relationships"><Relationship Id="rId3" Target="colors15.xml" Type="http://schemas.microsoft.com/office/2011/relationships/chartColorStyle"/><Relationship Id="rId2" Target="../drawings/drawing6.xml" Type="http://schemas.openxmlformats.org/officeDocument/2006/relationships/chartUserShapes"/><Relationship Id="rId1" Target="NULL" TargetMode="External" Type="http://schemas.openxmlformats.org/officeDocument/2006/relationships/oleObject"/><Relationship Id="rId4" Target="style15.xml" Type="http://schemas.microsoft.com/office/2011/relationships/chartStyle"/></Relationships>
</file>

<file path=ppt/charts/_rels/chart19.xml.rels><?xml version="1.0" encoding="UTF-8" standalone="yes" ?><Relationships xmlns="http://schemas.openxmlformats.org/package/2006/relationships"><Relationship Id="rId3" Target="style16.xml" Type="http://schemas.microsoft.com/office/2011/relationships/chartStyle"/><Relationship Id="rId2" Target="colors16.xml" Type="http://schemas.microsoft.com/office/2011/relationships/chartColorStyle"/><Relationship Id="rId1" Target="NULL" TargetMode="External" Type="http://schemas.openxmlformats.org/officeDocument/2006/relationships/oleObject"/></Relationships>
</file>

<file path=ppt/charts/_rels/chart2.xml.rels><?xml version="1.0" encoding="UTF-8" standalone="yes" ?><Relationships xmlns="http://schemas.openxmlformats.org/package/2006/relationships"><Relationship Id="rId3" Target="colors2.xml" Type="http://schemas.microsoft.com/office/2011/relationships/chartColorStyle"/><Relationship Id="rId2" Target="../drawings/drawing1.xml" Type="http://schemas.openxmlformats.org/officeDocument/2006/relationships/chartUserShapes"/><Relationship Id="rId1" Target="NULL" TargetMode="External" Type="http://schemas.openxmlformats.org/officeDocument/2006/relationships/oleObject"/><Relationship Id="rId4" Target="style2.xml" Type="http://schemas.microsoft.com/office/2011/relationships/chartStyle"/></Relationships>
</file>

<file path=ppt/charts/_rels/chart20.xml.rels><?xml version="1.0" encoding="UTF-8" standalone="yes" ?><Relationships xmlns="http://schemas.openxmlformats.org/package/2006/relationships"><Relationship Id="rId3" Target="style17.xml" Type="http://schemas.microsoft.com/office/2011/relationships/chartStyle"/><Relationship Id="rId2" Target="colors17.xml" Type="http://schemas.microsoft.com/office/2011/relationships/chartColorStyle"/><Relationship Id="rId1" Target="NULL" TargetMode="External" Type="http://schemas.openxmlformats.org/officeDocument/2006/relationships/oleObject"/></Relationships>
</file>

<file path=ppt/charts/_rels/chart21.xml.rels><?xml version="1.0" encoding="UTF-8" standalone="yes" ?><Relationships xmlns="http://schemas.openxmlformats.org/package/2006/relationships"><Relationship Id="rId3" Target="colors18.xml" Type="http://schemas.microsoft.com/office/2011/relationships/chartColorStyle"/><Relationship Id="rId2" Target="../drawings/drawing7.xml" Type="http://schemas.openxmlformats.org/officeDocument/2006/relationships/chartUserShapes"/><Relationship Id="rId1" Target="NULL" TargetMode="External" Type="http://schemas.openxmlformats.org/officeDocument/2006/relationships/oleObject"/><Relationship Id="rId4" Target="style18.xml" Type="http://schemas.microsoft.com/office/2011/relationships/chartStyle"/></Relationships>
</file>

<file path=ppt/charts/_rels/chart22.xml.rels><?xml version="1.0" encoding="UTF-8" standalone="yes" ?><Relationships xmlns="http://schemas.openxmlformats.org/package/2006/relationships"><Relationship Id="rId3" Target="style19.xml" Type="http://schemas.microsoft.com/office/2011/relationships/chartStyle"/><Relationship Id="rId2" Target="colors19.xml" Type="http://schemas.microsoft.com/office/2011/relationships/chartColorStyle"/><Relationship Id="rId1" Target="NULL" TargetMode="External" Type="http://schemas.openxmlformats.org/officeDocument/2006/relationships/oleObject"/></Relationships>
</file>

<file path=ppt/charts/_rels/chart3.xml.rels><?xml version="1.0" encoding="UTF-8" standalone="yes" ?><Relationships xmlns="http://schemas.openxmlformats.org/package/2006/relationships"><Relationship Id="rId3" Target="colors3.xml" Type="http://schemas.microsoft.com/office/2011/relationships/chartColorStyle"/><Relationship Id="rId2" Target="../drawings/drawing2.xml" Type="http://schemas.openxmlformats.org/officeDocument/2006/relationships/chartUserShapes"/><Relationship Id="rId1" Target="NULL" TargetMode="External" Type="http://schemas.openxmlformats.org/officeDocument/2006/relationships/oleObject"/><Relationship Id="rId4" Target="style3.xml" Type="http://schemas.microsoft.com/office/2011/relationships/chartStyle"/></Relationships>
</file>

<file path=ppt/charts/_rels/chart4.xml.rels><?xml version="1.0" encoding="UTF-8" standalone="yes" ?><Relationships xmlns="http://schemas.openxmlformats.org/package/2006/relationships"><Relationship Id="rId3" Target="colors4.xml" Type="http://schemas.microsoft.com/office/2011/relationships/chartColorStyle"/><Relationship Id="rId2" Target="../drawings/drawing3.xml" Type="http://schemas.openxmlformats.org/officeDocument/2006/relationships/chartUserShapes"/><Relationship Id="rId1" Target="NULL" TargetMode="External" Type="http://schemas.openxmlformats.org/officeDocument/2006/relationships/oleObject"/><Relationship Id="rId4" Target="style4.xml" Type="http://schemas.microsoft.com/office/2011/relationships/chartStyle"/></Relationships>
</file>

<file path=ppt/charts/_rels/chart5.xml.rels><?xml version="1.0" encoding="UTF-8" standalone="yes" ?><Relationships xmlns="http://schemas.openxmlformats.org/package/2006/relationships"><Relationship Id="rId3" Target="colors5.xml" Type="http://schemas.microsoft.com/office/2011/relationships/chartColorStyle"/><Relationship Id="rId2" Target="../drawings/drawing4.xml" Type="http://schemas.openxmlformats.org/officeDocument/2006/relationships/chartUserShapes"/><Relationship Id="rId1" Target="NULL" TargetMode="External" Type="http://schemas.openxmlformats.org/officeDocument/2006/relationships/oleObject"/><Relationship Id="rId4" Target="style5.xml" Type="http://schemas.microsoft.com/office/2011/relationships/chartStyle"/></Relationships>
</file>

<file path=ppt/charts/_rels/chart6.xml.rels><?xml version="1.0" encoding="UTF-8" standalone="yes" ?><Relationships xmlns="http://schemas.openxmlformats.org/package/2006/relationships"><Relationship Id="rId3" Target="style6.xml" Type="http://schemas.microsoft.com/office/2011/relationships/chartStyle"/><Relationship Id="rId2" Target="colors6.xml" Type="http://schemas.microsoft.com/office/2011/relationships/chartColorStyle"/><Relationship Id="rId1" Target="NULL" TargetMode="External" Type="http://schemas.openxmlformats.org/officeDocument/2006/relationships/oleObject"/></Relationships>
</file>

<file path=ppt/charts/_rels/chart7.xml.rels><?xml version="1.0" encoding="UTF-8" standalone="yes" ?><Relationships xmlns="http://schemas.openxmlformats.org/package/2006/relationships"><Relationship Id="rId1" Target="NULL" TargetMode="External" Type="http://schemas.openxmlformats.org/officeDocument/2006/relationships/oleObject"/></Relationships>
</file>

<file path=ppt/charts/_rels/chart8.xml.rels><?xml version="1.0" encoding="UTF-8" standalone="yes" ?><Relationships xmlns="http://schemas.openxmlformats.org/package/2006/relationships"><Relationship Id="rId3" Target="style7.xml" Type="http://schemas.microsoft.com/office/2011/relationships/chartStyle"/><Relationship Id="rId2" Target="colors7.xml" Type="http://schemas.microsoft.com/office/2011/relationships/chartColorStyle"/><Relationship Id="rId1" Target="NULL" TargetMode="External" Type="http://schemas.openxmlformats.org/officeDocument/2006/relationships/oleObject"/></Relationships>
</file>

<file path=ppt/charts/_rels/chart9.xml.rels><?xml version="1.0" encoding="UTF-8" standalone="yes" ?><Relationships xmlns="http://schemas.openxmlformats.org/package/2006/relationships"><Relationship Id="rId1" Target="NULL" TargetMode="External" Type="http://schemas.openxmlformats.org/officeDocument/2006/relationships/oleObject"/></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cared for</c:v>
                </c:pt>
              </c:strCache>
            </c:strRef>
          </c:tx>
          <c:spPr>
            <a:solidFill>
              <a:srgbClr val="92D050"/>
            </a:solidFill>
            <a:ln>
              <a:solidFill>
                <a:schemeClr val="accent2">
                  <a:lumMod val="75000"/>
                  <a:alpha val="87000"/>
                </a:schemeClr>
              </a:solidFill>
            </a:ln>
            <a:effectLst>
              <a:outerShdw blurRad="50800" dist="38100" dir="8100000" algn="tr" rotWithShape="0">
                <a:schemeClr val="bg1">
                  <a:lumMod val="95000"/>
                  <a:alpha val="40000"/>
                </a:schemeClr>
              </a:outerShdw>
              <a:softEdge rad="25400"/>
            </a:effectLst>
          </c:spPr>
          <c:invertIfNegative val="0"/>
          <c:dPt>
            <c:idx val="0"/>
            <c:invertIfNegative val="0"/>
            <c:bubble3D val="0"/>
            <c:extLst xmlns:c16r2="http://schemas.microsoft.com/office/drawing/2015/06/chart">
              <c:ext xmlns:c16="http://schemas.microsoft.com/office/drawing/2014/chart" uri="{C3380CC4-5D6E-409C-BE32-E72D297353CC}">
                <c16:uniqueId val="{00000000-E828-4863-A09C-2B4A51B57FFF}"/>
              </c:ext>
            </c:extLst>
          </c:dPt>
          <c:dPt>
            <c:idx val="1"/>
            <c:invertIfNegative val="0"/>
            <c:bubble3D val="0"/>
            <c:extLst xmlns:c16r2="http://schemas.microsoft.com/office/drawing/2015/06/chart">
              <c:ext xmlns:c16="http://schemas.microsoft.com/office/drawing/2014/chart" uri="{C3380CC4-5D6E-409C-BE32-E72D297353CC}">
                <c16:uniqueId val="{00000001-E828-4863-A09C-2B4A51B57FFF}"/>
              </c:ext>
            </c:extLst>
          </c:dPt>
          <c:dPt>
            <c:idx val="2"/>
            <c:invertIfNegative val="0"/>
            <c:bubble3D val="0"/>
            <c:extLst xmlns:c16r2="http://schemas.microsoft.com/office/drawing/2015/06/chart">
              <c:ext xmlns:c16="http://schemas.microsoft.com/office/drawing/2014/chart" uri="{C3380CC4-5D6E-409C-BE32-E72D297353CC}">
                <c16:uniqueId val="{00000002-E828-4863-A09C-2B4A51B57FFF}"/>
              </c:ext>
            </c:extLst>
          </c:dPt>
          <c:dPt>
            <c:idx val="4"/>
            <c:invertIfNegative val="0"/>
            <c:bubble3D val="0"/>
            <c:extLst xmlns:c16r2="http://schemas.microsoft.com/office/drawing/2015/06/chart">
              <c:ext xmlns:c16="http://schemas.microsoft.com/office/drawing/2014/chart" uri="{C3380CC4-5D6E-409C-BE32-E72D297353CC}">
                <c16:uniqueId val="{00000003-E828-4863-A09C-2B4A51B57FFF}"/>
              </c:ext>
            </c:extLst>
          </c:dPt>
          <c:dPt>
            <c:idx val="7"/>
            <c:invertIfNegative val="0"/>
            <c:bubble3D val="0"/>
            <c:extLst xmlns:c16r2="http://schemas.microsoft.com/office/drawing/2015/06/chart">
              <c:ext xmlns:c16="http://schemas.microsoft.com/office/drawing/2014/chart" uri="{C3380CC4-5D6E-409C-BE32-E72D297353CC}">
                <c16:uniqueId val="{00000004-E828-4863-A09C-2B4A51B57FFF}"/>
              </c:ext>
            </c:extLst>
          </c:dPt>
          <c:dPt>
            <c:idx val="10"/>
            <c:invertIfNegative val="0"/>
            <c:bubble3D val="0"/>
            <c:extLst xmlns:c16r2="http://schemas.microsoft.com/office/drawing/2015/06/chart">
              <c:ext xmlns:c16="http://schemas.microsoft.com/office/drawing/2014/chart" uri="{C3380CC4-5D6E-409C-BE32-E72D297353CC}">
                <c16:uniqueId val="{00000005-E828-4863-A09C-2B4A51B57FFF}"/>
              </c:ext>
            </c:extLst>
          </c:dPt>
          <c:dPt>
            <c:idx val="12"/>
            <c:invertIfNegative val="0"/>
            <c:bubble3D val="0"/>
            <c:extLst xmlns:c16r2="http://schemas.microsoft.com/office/drawing/2015/06/chart">
              <c:ext xmlns:c16="http://schemas.microsoft.com/office/drawing/2014/chart" uri="{C3380CC4-5D6E-409C-BE32-E72D297353CC}">
                <c16:uniqueId val="{00000006-E828-4863-A09C-2B4A51B57FFF}"/>
              </c:ext>
            </c:extLst>
          </c:dPt>
          <c:dPt>
            <c:idx val="13"/>
            <c:invertIfNegative val="0"/>
            <c:bubble3D val="0"/>
            <c:extLst xmlns:c16r2="http://schemas.microsoft.com/office/drawing/2015/06/chart">
              <c:ext xmlns:c16="http://schemas.microsoft.com/office/drawing/2014/chart" uri="{C3380CC4-5D6E-409C-BE32-E72D297353CC}">
                <c16:uniqueId val="{00000007-E828-4863-A09C-2B4A51B57FFF}"/>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92D05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BAME</c:v>
                </c:pt>
                <c:pt idx="1">
                  <c:v>White</c:v>
                </c:pt>
                <c:pt idx="3">
                  <c:v>75+ years</c:v>
                </c:pt>
                <c:pt idx="4">
                  <c:v>65-74</c:v>
                </c:pt>
                <c:pt idx="5">
                  <c:v>45-64</c:v>
                </c:pt>
                <c:pt idx="6">
                  <c:v>25-44</c:v>
                </c:pt>
                <c:pt idx="7">
                  <c:v>16-24 years</c:v>
                </c:pt>
                <c:pt idx="9">
                  <c:v>Female</c:v>
                </c:pt>
                <c:pt idx="10">
                  <c:v>Male</c:v>
                </c:pt>
                <c:pt idx="12">
                  <c:v>Wiltshire</c:v>
                </c:pt>
                <c:pt idx="13">
                  <c:v>Swindon</c:v>
                </c:pt>
                <c:pt idx="14">
                  <c:v>B&amp;NES</c:v>
                </c:pt>
              </c:strCache>
            </c:strRef>
          </c:cat>
          <c:val>
            <c:numRef>
              <c:f>Sheet1!$B$2:$B$16</c:f>
              <c:numCache>
                <c:formatCode>0%</c:formatCode>
                <c:ptCount val="15"/>
                <c:pt idx="0">
                  <c:v>0.09</c:v>
                </c:pt>
                <c:pt idx="1">
                  <c:v>0.91</c:v>
                </c:pt>
                <c:pt idx="3">
                  <c:v>0.04</c:v>
                </c:pt>
                <c:pt idx="4">
                  <c:v>0.14000000000000001</c:v>
                </c:pt>
                <c:pt idx="5">
                  <c:v>0.37</c:v>
                </c:pt>
                <c:pt idx="6">
                  <c:v>0.28999999999999998</c:v>
                </c:pt>
                <c:pt idx="7">
                  <c:v>0.16</c:v>
                </c:pt>
                <c:pt idx="9">
                  <c:v>0.63</c:v>
                </c:pt>
                <c:pt idx="10">
                  <c:v>0.37</c:v>
                </c:pt>
                <c:pt idx="12">
                  <c:v>0.61</c:v>
                </c:pt>
                <c:pt idx="13">
                  <c:v>0.28999999999999998</c:v>
                </c:pt>
                <c:pt idx="14">
                  <c:v>0.1</c:v>
                </c:pt>
              </c:numCache>
            </c:numRef>
          </c:val>
          <c:extLst xmlns:c16r2="http://schemas.microsoft.com/office/drawing/2015/06/chart">
            <c:ext xmlns:c16="http://schemas.microsoft.com/office/drawing/2014/chart" uri="{C3380CC4-5D6E-409C-BE32-E72D297353CC}">
              <c16:uniqueId val="{00000008-E828-4863-A09C-2B4A51B57FFF}"/>
            </c:ext>
          </c:extLst>
        </c:ser>
        <c:ser>
          <c:idx val="1"/>
          <c:order val="1"/>
          <c:tx>
            <c:strRef>
              <c:f>Sheet1!$C$1</c:f>
              <c:strCache>
                <c:ptCount val="1"/>
                <c:pt idx="0">
                  <c:v>Online survey sample</c:v>
                </c:pt>
              </c:strCache>
            </c:strRef>
          </c:tx>
          <c:spPr>
            <a:solidFill>
              <a:schemeClr val="bg1">
                <a:lumMod val="65000"/>
              </a:schemeClr>
            </a:solidFill>
            <a:ln>
              <a:noFill/>
            </a:ln>
            <a:effectLst>
              <a:softEdge rad="25400"/>
            </a:effectLst>
          </c:spPr>
          <c:invertIfNegative val="0"/>
          <c:dLbls>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E828-4863-A09C-2B4A51B57FF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lumMod val="50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BAME</c:v>
                </c:pt>
                <c:pt idx="1">
                  <c:v>White</c:v>
                </c:pt>
                <c:pt idx="3">
                  <c:v>75+ years</c:v>
                </c:pt>
                <c:pt idx="4">
                  <c:v>65-74</c:v>
                </c:pt>
                <c:pt idx="5">
                  <c:v>45-64</c:v>
                </c:pt>
                <c:pt idx="6">
                  <c:v>25-44</c:v>
                </c:pt>
                <c:pt idx="7">
                  <c:v>16-24 years</c:v>
                </c:pt>
                <c:pt idx="9">
                  <c:v>Female</c:v>
                </c:pt>
                <c:pt idx="10">
                  <c:v>Male</c:v>
                </c:pt>
                <c:pt idx="12">
                  <c:v>Wiltshire</c:v>
                </c:pt>
                <c:pt idx="13">
                  <c:v>Swindon</c:v>
                </c:pt>
                <c:pt idx="14">
                  <c:v>B&amp;NES</c:v>
                </c:pt>
              </c:strCache>
            </c:strRef>
          </c:cat>
          <c:val>
            <c:numRef>
              <c:f>Sheet1!$C$2:$C$16</c:f>
              <c:numCache>
                <c:formatCode>0%</c:formatCode>
                <c:ptCount val="15"/>
                <c:pt idx="0">
                  <c:v>0.06</c:v>
                </c:pt>
                <c:pt idx="1">
                  <c:v>0.94</c:v>
                </c:pt>
                <c:pt idx="3">
                  <c:v>0.1</c:v>
                </c:pt>
                <c:pt idx="4">
                  <c:v>0.11</c:v>
                </c:pt>
                <c:pt idx="5">
                  <c:v>0.32</c:v>
                </c:pt>
                <c:pt idx="6">
                  <c:v>0.32</c:v>
                </c:pt>
                <c:pt idx="7">
                  <c:v>0.15</c:v>
                </c:pt>
                <c:pt idx="9">
                  <c:v>0.51</c:v>
                </c:pt>
                <c:pt idx="10">
                  <c:v>0.49</c:v>
                </c:pt>
                <c:pt idx="12">
                  <c:v>0.51</c:v>
                </c:pt>
                <c:pt idx="13">
                  <c:v>0.27</c:v>
                </c:pt>
                <c:pt idx="14">
                  <c:v>0.22</c:v>
                </c:pt>
              </c:numCache>
            </c:numRef>
          </c:val>
          <c:extLst xmlns:c16r2="http://schemas.microsoft.com/office/drawing/2015/06/chart">
            <c:ext xmlns:c16="http://schemas.microsoft.com/office/drawing/2014/chart" uri="{C3380CC4-5D6E-409C-BE32-E72D297353CC}">
              <c16:uniqueId val="{0000000A-E828-4863-A09C-2B4A51B57FFF}"/>
            </c:ext>
          </c:extLst>
        </c:ser>
        <c:dLbls>
          <c:showLegendKey val="0"/>
          <c:showVal val="0"/>
          <c:showCatName val="0"/>
          <c:showSerName val="0"/>
          <c:showPercent val="0"/>
          <c:showBubbleSize val="0"/>
        </c:dLbls>
        <c:gapWidth val="33"/>
        <c:axId val="137552640"/>
        <c:axId val="137554176"/>
      </c:barChart>
      <c:catAx>
        <c:axId val="1375526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4992"/>
                </a:solidFill>
                <a:latin typeface="Arial" panose="020B0604020202020204" pitchFamily="34" charset="0"/>
                <a:ea typeface="+mn-ea"/>
                <a:cs typeface="Arial" panose="020B0604020202020204" pitchFamily="34" charset="0"/>
              </a:defRPr>
            </a:pPr>
            <a:endParaRPr lang="en-US"/>
          </a:p>
        </c:txPr>
        <c:crossAx val="137554176"/>
        <c:crosses val="autoZero"/>
        <c:auto val="1"/>
        <c:lblAlgn val="ctr"/>
        <c:lblOffset val="100"/>
        <c:noMultiLvlLbl val="0"/>
      </c:catAx>
      <c:valAx>
        <c:axId val="137554176"/>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13755264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44287010821486"/>
          <c:y val="1.4742337031880014E-2"/>
          <c:w val="0.79593139832566606"/>
          <c:h val="0.94594476421643992"/>
        </c:manualLayout>
      </c:layout>
      <c:barChart>
        <c:barDir val="bar"/>
        <c:grouping val="clustered"/>
        <c:varyColors val="0"/>
        <c:ser>
          <c:idx val="1"/>
          <c:order val="0"/>
          <c:tx>
            <c:strRef>
              <c:f>Sheet1!$B$1</c:f>
              <c:strCache>
                <c:ptCount val="1"/>
                <c:pt idx="0">
                  <c:v>Online survey sample</c:v>
                </c:pt>
              </c:strCache>
            </c:strRef>
          </c:tx>
          <c:spPr>
            <a:solidFill>
              <a:srgbClr val="64B22D"/>
            </a:solidFill>
            <a:ln>
              <a:noFill/>
            </a:ln>
            <a:effectLst>
              <a:softEdge rad="25400"/>
            </a:effectLst>
          </c:spPr>
          <c:invertIfNegative val="0"/>
          <c:dLbls>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0BF-461E-AB50-A4A90BBF4E3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4992"/>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Called 24 hour advice hotline</c:v>
                </c:pt>
                <c:pt idx="1">
                  <c:v>Online support services/ directory</c:v>
                </c:pt>
                <c:pt idx="2">
                  <c:v>Online smart service, questionnaire and triage</c:v>
                </c:pt>
                <c:pt idx="3">
                  <c:v>Went to walk in centre, minor injury unit</c:v>
                </c:pt>
                <c:pt idx="4">
                  <c:v>Went to A&amp;E</c:v>
                </c:pt>
                <c:pt idx="5">
                  <c:v>Visited 111.NHS.uk</c:v>
                </c:pt>
                <c:pt idx="6">
                  <c:v>Video consultation</c:v>
                </c:pt>
                <c:pt idx="7">
                  <c:v>Email/text HCP</c:v>
                </c:pt>
                <c:pt idx="8">
                  <c:v>Called NHS 111</c:v>
                </c:pt>
                <c:pt idx="9">
                  <c:v>Telephone consultation</c:v>
                </c:pt>
                <c:pt idx="10">
                  <c:v>Called GP, hospital or pharmacy</c:v>
                </c:pt>
              </c:strCache>
            </c:strRef>
          </c:cat>
          <c:val>
            <c:numRef>
              <c:f>Sheet1!$B$2:$B$12</c:f>
              <c:numCache>
                <c:formatCode>0%</c:formatCode>
                <c:ptCount val="11"/>
                <c:pt idx="0">
                  <c:v>0.01</c:v>
                </c:pt>
                <c:pt idx="1">
                  <c:v>0.02</c:v>
                </c:pt>
                <c:pt idx="2">
                  <c:v>0.02</c:v>
                </c:pt>
                <c:pt idx="3">
                  <c:v>0.02</c:v>
                </c:pt>
                <c:pt idx="4">
                  <c:v>0.03</c:v>
                </c:pt>
                <c:pt idx="5">
                  <c:v>0.03</c:v>
                </c:pt>
                <c:pt idx="6">
                  <c:v>0.04</c:v>
                </c:pt>
                <c:pt idx="7">
                  <c:v>0.08</c:v>
                </c:pt>
                <c:pt idx="8">
                  <c:v>0.13</c:v>
                </c:pt>
                <c:pt idx="9">
                  <c:v>0.32</c:v>
                </c:pt>
                <c:pt idx="10">
                  <c:v>0.62</c:v>
                </c:pt>
              </c:numCache>
            </c:numRef>
          </c:val>
          <c:extLst xmlns:c16r2="http://schemas.microsoft.com/office/drawing/2015/06/chart">
            <c:ext xmlns:c16="http://schemas.microsoft.com/office/drawing/2014/chart" uri="{C3380CC4-5D6E-409C-BE32-E72D297353CC}">
              <c16:uniqueId val="{00000001-60BF-461E-AB50-A4A90BBF4E39}"/>
            </c:ext>
          </c:extLst>
        </c:ser>
        <c:dLbls>
          <c:showLegendKey val="0"/>
          <c:showVal val="0"/>
          <c:showCatName val="0"/>
          <c:showSerName val="0"/>
          <c:showPercent val="0"/>
          <c:showBubbleSize val="0"/>
        </c:dLbls>
        <c:gapWidth val="33"/>
        <c:axId val="140442624"/>
        <c:axId val="144769792"/>
      </c:barChart>
      <c:catAx>
        <c:axId val="1404426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Century Gothic" panose="020B0502020202020204" pitchFamily="34" charset="0"/>
                <a:ea typeface="+mn-ea"/>
                <a:cs typeface="+mn-cs"/>
              </a:defRPr>
            </a:pPr>
            <a:endParaRPr lang="en-US"/>
          </a:p>
        </c:txPr>
        <c:crossAx val="144769792"/>
        <c:crosses val="autoZero"/>
        <c:auto val="1"/>
        <c:lblAlgn val="ctr"/>
        <c:lblOffset val="100"/>
        <c:noMultiLvlLbl val="0"/>
      </c:catAx>
      <c:valAx>
        <c:axId val="144769792"/>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140442624"/>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5339642973927438E-2"/>
          <c:y val="0.13725490196078433"/>
          <c:w val="0.96174875765195789"/>
          <c:h val="0.61650918635170593"/>
        </c:manualLayout>
      </c:layout>
      <c:barChart>
        <c:barDir val="col"/>
        <c:grouping val="clustered"/>
        <c:varyColors val="0"/>
        <c:ser>
          <c:idx val="0"/>
          <c:order val="0"/>
          <c:tx>
            <c:strRef>
              <c:f>Sheet1!$B$1</c:f>
              <c:strCache>
                <c:ptCount val="1"/>
                <c:pt idx="0">
                  <c:v>Easy</c:v>
                </c:pt>
              </c:strCache>
            </c:strRef>
          </c:tx>
          <c:spPr>
            <a:solidFill>
              <a:srgbClr val="64B22D"/>
            </a:solidFill>
          </c:spPr>
          <c:invertIfNegative val="0"/>
          <c:dLbls>
            <c:spPr>
              <a:noFill/>
              <a:ln>
                <a:noFill/>
              </a:ln>
              <a:effectLst/>
            </c:spPr>
            <c:txPr>
              <a:bodyPr/>
              <a:lstStyle/>
              <a:p>
                <a:pPr>
                  <a:defRPr sz="1600"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Life threatening emergency</c:v>
                </c:pt>
                <c:pt idx="1">
                  <c:v>Advice for ongoing condition</c:v>
                </c:pt>
                <c:pt idx="2">
                  <c:v>Minor illness or injury</c:v>
                </c:pt>
                <c:pt idx="3">
                  <c:v>Mental health &amp; wellbeing concerns</c:v>
                </c:pt>
                <c:pt idx="4">
                  <c:v>Outpatient hospital appointment</c:v>
                </c:pt>
              </c:strCache>
            </c:strRef>
          </c:cat>
          <c:val>
            <c:numRef>
              <c:f>Sheet1!$B$2:$B$6</c:f>
              <c:numCache>
                <c:formatCode>0%</c:formatCode>
                <c:ptCount val="5"/>
                <c:pt idx="0">
                  <c:v>0.76</c:v>
                </c:pt>
                <c:pt idx="1">
                  <c:v>0.42</c:v>
                </c:pt>
                <c:pt idx="2">
                  <c:v>0.39</c:v>
                </c:pt>
                <c:pt idx="3">
                  <c:v>0.25</c:v>
                </c:pt>
                <c:pt idx="4">
                  <c:v>0.22</c:v>
                </c:pt>
              </c:numCache>
            </c:numRef>
          </c:val>
          <c:extLst xmlns:c16r2="http://schemas.microsoft.com/office/drawing/2015/06/chart">
            <c:ext xmlns:c16="http://schemas.microsoft.com/office/drawing/2014/chart" uri="{C3380CC4-5D6E-409C-BE32-E72D297353CC}">
              <c16:uniqueId val="{00000000-62E0-4B76-BBB6-7A1B9FD6F101}"/>
            </c:ext>
          </c:extLst>
        </c:ser>
        <c:ser>
          <c:idx val="1"/>
          <c:order val="1"/>
          <c:tx>
            <c:strRef>
              <c:f>Sheet1!$C$1</c:f>
              <c:strCache>
                <c:ptCount val="1"/>
                <c:pt idx="0">
                  <c:v>Difficult</c:v>
                </c:pt>
              </c:strCache>
            </c:strRef>
          </c:tx>
          <c:spPr>
            <a:solidFill>
              <a:srgbClr val="EF7C32"/>
            </a:solidFill>
          </c:spPr>
          <c:invertIfNegative val="0"/>
          <c:dLbls>
            <c:spPr>
              <a:noFill/>
              <a:ln>
                <a:noFill/>
              </a:ln>
              <a:effectLst/>
            </c:spPr>
            <c:txPr>
              <a:bodyPr/>
              <a:lstStyle/>
              <a:p>
                <a:pPr>
                  <a:defRPr sz="1600"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Life threatening emergency</c:v>
                </c:pt>
                <c:pt idx="1">
                  <c:v>Advice for ongoing condition</c:v>
                </c:pt>
                <c:pt idx="2">
                  <c:v>Minor illness or injury</c:v>
                </c:pt>
                <c:pt idx="3">
                  <c:v>Mental health &amp; wellbeing concerns</c:v>
                </c:pt>
                <c:pt idx="4">
                  <c:v>Outpatient hospital appointment</c:v>
                </c:pt>
              </c:strCache>
            </c:strRef>
          </c:cat>
          <c:val>
            <c:numRef>
              <c:f>Sheet1!$C$2:$C$6</c:f>
              <c:numCache>
                <c:formatCode>0%</c:formatCode>
                <c:ptCount val="5"/>
                <c:pt idx="0">
                  <c:v>0.05</c:v>
                </c:pt>
                <c:pt idx="1">
                  <c:v>0.32</c:v>
                </c:pt>
                <c:pt idx="2">
                  <c:v>0.23</c:v>
                </c:pt>
                <c:pt idx="3">
                  <c:v>0.46</c:v>
                </c:pt>
                <c:pt idx="4">
                  <c:v>0.51</c:v>
                </c:pt>
              </c:numCache>
            </c:numRef>
          </c:val>
          <c:extLst xmlns:c16r2="http://schemas.microsoft.com/office/drawing/2015/06/chart">
            <c:ext xmlns:c16="http://schemas.microsoft.com/office/drawing/2014/chart" uri="{C3380CC4-5D6E-409C-BE32-E72D297353CC}">
              <c16:uniqueId val="{00000001-62E0-4B76-BBB6-7A1B9FD6F101}"/>
            </c:ext>
          </c:extLst>
        </c:ser>
        <c:dLbls>
          <c:showLegendKey val="0"/>
          <c:showVal val="0"/>
          <c:showCatName val="0"/>
          <c:showSerName val="0"/>
          <c:showPercent val="0"/>
          <c:showBubbleSize val="0"/>
        </c:dLbls>
        <c:gapWidth val="150"/>
        <c:axId val="144811136"/>
        <c:axId val="144812672"/>
      </c:barChart>
      <c:catAx>
        <c:axId val="144811136"/>
        <c:scaling>
          <c:orientation val="minMax"/>
        </c:scaling>
        <c:delete val="0"/>
        <c:axPos val="b"/>
        <c:numFmt formatCode="General" sourceLinked="0"/>
        <c:majorTickMark val="none"/>
        <c:minorTickMark val="none"/>
        <c:tickLblPos val="nextTo"/>
        <c:txPr>
          <a:bodyPr/>
          <a:lstStyle/>
          <a:p>
            <a:pPr>
              <a:defRPr sz="1400"/>
            </a:pPr>
            <a:endParaRPr lang="en-US"/>
          </a:p>
        </c:txPr>
        <c:crossAx val="144812672"/>
        <c:crosses val="autoZero"/>
        <c:auto val="1"/>
        <c:lblAlgn val="ctr"/>
        <c:lblOffset val="100"/>
        <c:noMultiLvlLbl val="0"/>
      </c:catAx>
      <c:valAx>
        <c:axId val="144812672"/>
        <c:scaling>
          <c:orientation val="minMax"/>
        </c:scaling>
        <c:delete val="1"/>
        <c:axPos val="l"/>
        <c:numFmt formatCode="0%" sourceLinked="1"/>
        <c:majorTickMark val="out"/>
        <c:minorTickMark val="none"/>
        <c:tickLblPos val="nextTo"/>
        <c:crossAx val="144811136"/>
        <c:crosses val="autoZero"/>
        <c:crossBetween val="between"/>
      </c:valAx>
    </c:plotArea>
    <c:legend>
      <c:legendPos val="r"/>
      <c:layout>
        <c:manualLayout>
          <c:xMode val="edge"/>
          <c:yMode val="edge"/>
          <c:x val="0.36908923110323238"/>
          <c:y val="0.11378971746178787"/>
          <c:w val="0.26048207121256928"/>
          <c:h val="0.14496958468426743"/>
        </c:manualLayout>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66630888578955"/>
          <c:y val="3.2721292150799983E-2"/>
          <c:w val="0.49911173590962005"/>
          <c:h val="0.94619917588845015"/>
        </c:manualLayout>
      </c:layout>
      <c:barChart>
        <c:barDir val="bar"/>
        <c:grouping val="clustered"/>
        <c:varyColors val="0"/>
        <c:ser>
          <c:idx val="0"/>
          <c:order val="0"/>
          <c:tx>
            <c:strRef>
              <c:f>Sheet1!$B$1</c:f>
              <c:strCache>
                <c:ptCount val="1"/>
                <c:pt idx="0">
                  <c:v>Series 1</c:v>
                </c:pt>
              </c:strCache>
            </c:strRef>
          </c:tx>
          <c:spPr>
            <a:solidFill>
              <a:srgbClr val="92D050"/>
            </a:solidFill>
            <a:ln>
              <a:noFill/>
            </a:ln>
            <a:effectLst>
              <a:outerShdw blurRad="50800" dist="38100" dir="8100000" algn="tr" rotWithShape="0">
                <a:schemeClr val="bg1">
                  <a:lumMod val="95000"/>
                  <a:alpha val="40000"/>
                </a:schemeClr>
              </a:outerShdw>
              <a:softEdge rad="50800"/>
            </a:effectLst>
          </c:spPr>
          <c:invertIfNegative val="0"/>
          <c:dPt>
            <c:idx val="0"/>
            <c:invertIfNegative val="0"/>
            <c:bubble3D val="0"/>
            <c:spPr>
              <a:solidFill>
                <a:srgbClr val="EA8132"/>
              </a:solidFill>
              <a:ln>
                <a:noFill/>
              </a:ln>
              <a:effectLst>
                <a:outerShdw blurRad="50800" dist="38100" dir="8100000" algn="tr" rotWithShape="0">
                  <a:schemeClr val="bg1">
                    <a:lumMod val="95000"/>
                    <a:alpha val="40000"/>
                  </a:schemeClr>
                </a:outerShdw>
                <a:softEdge rad="50800"/>
              </a:effectLst>
            </c:spPr>
            <c:extLst xmlns:c16r2="http://schemas.microsoft.com/office/drawing/2015/06/chart">
              <c:ext xmlns:c16="http://schemas.microsoft.com/office/drawing/2014/chart" uri="{C3380CC4-5D6E-409C-BE32-E72D297353CC}">
                <c16:uniqueId val="{00000000-86A2-47F1-8AAC-40AFA45C34F1}"/>
              </c:ext>
            </c:extLst>
          </c:dPt>
          <c:dPt>
            <c:idx val="1"/>
            <c:invertIfNegative val="0"/>
            <c:bubble3D val="0"/>
            <c:extLst xmlns:c16r2="http://schemas.microsoft.com/office/drawing/2015/06/chart">
              <c:ext xmlns:c16="http://schemas.microsoft.com/office/drawing/2014/chart" uri="{C3380CC4-5D6E-409C-BE32-E72D297353CC}">
                <c16:uniqueId val="{00000001-86A2-47F1-8AAC-40AFA45C34F1}"/>
              </c:ext>
            </c:extLst>
          </c:dPt>
          <c:dPt>
            <c:idx val="2"/>
            <c:invertIfNegative val="0"/>
            <c:bubble3D val="0"/>
            <c:extLst xmlns:c16r2="http://schemas.microsoft.com/office/drawing/2015/06/chart">
              <c:ext xmlns:c16="http://schemas.microsoft.com/office/drawing/2014/chart" uri="{C3380CC4-5D6E-409C-BE32-E72D297353CC}">
                <c16:uniqueId val="{00000002-86A2-47F1-8AAC-40AFA45C34F1}"/>
              </c:ext>
            </c:extLst>
          </c:dPt>
          <c:dPt>
            <c:idx val="4"/>
            <c:invertIfNegative val="0"/>
            <c:bubble3D val="0"/>
            <c:extLst xmlns:c16r2="http://schemas.microsoft.com/office/drawing/2015/06/chart">
              <c:ext xmlns:c16="http://schemas.microsoft.com/office/drawing/2014/chart" uri="{C3380CC4-5D6E-409C-BE32-E72D297353CC}">
                <c16:uniqueId val="{00000003-86A2-47F1-8AAC-40AFA45C34F1}"/>
              </c:ext>
            </c:extLst>
          </c:dPt>
          <c:dPt>
            <c:idx val="10"/>
            <c:invertIfNegative val="0"/>
            <c:bubble3D val="0"/>
            <c:extLst xmlns:c16r2="http://schemas.microsoft.com/office/drawing/2015/06/chart">
              <c:ext xmlns:c16="http://schemas.microsoft.com/office/drawing/2014/chart" uri="{C3380CC4-5D6E-409C-BE32-E72D297353CC}">
                <c16:uniqueId val="{00000004-86A2-47F1-8AAC-40AFA45C34F1}"/>
              </c:ext>
            </c:extLst>
          </c:dPt>
          <c:dPt>
            <c:idx val="12"/>
            <c:invertIfNegative val="0"/>
            <c:bubble3D val="0"/>
            <c:spPr>
              <a:solidFill>
                <a:srgbClr val="92D050"/>
              </a:solidFill>
              <a:ln>
                <a:solidFill>
                  <a:schemeClr val="accent1"/>
                </a:solidFill>
              </a:ln>
              <a:effectLst>
                <a:outerShdw blurRad="50800" dist="38100" dir="8100000" algn="tr" rotWithShape="0">
                  <a:schemeClr val="bg1">
                    <a:lumMod val="95000"/>
                    <a:alpha val="40000"/>
                  </a:schemeClr>
                </a:outerShdw>
                <a:softEdge rad="50800"/>
              </a:effectLst>
            </c:spPr>
            <c:extLst xmlns:c16r2="http://schemas.microsoft.com/office/drawing/2015/06/chart">
              <c:ext xmlns:c16="http://schemas.microsoft.com/office/drawing/2014/chart" uri="{C3380CC4-5D6E-409C-BE32-E72D297353CC}">
                <c16:uniqueId val="{00000006-86A2-47F1-8AAC-40AFA45C34F1}"/>
              </c:ext>
            </c:extLst>
          </c:dPt>
          <c:dPt>
            <c:idx val="13"/>
            <c:invertIfNegative val="0"/>
            <c:bubble3D val="0"/>
            <c:extLst xmlns:c16r2="http://schemas.microsoft.com/office/drawing/2015/06/chart">
              <c:ext xmlns:c16="http://schemas.microsoft.com/office/drawing/2014/chart" uri="{C3380CC4-5D6E-409C-BE32-E72D297353CC}">
                <c16:uniqueId val="{00000007-86A2-47F1-8AAC-40AFA45C34F1}"/>
              </c:ext>
            </c:extLst>
          </c:dPt>
          <c:dLbls>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EA813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dLbl>
            <c:dLbl>
              <c:idx val="18"/>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dLbl>
            <c:dLbl>
              <c:idx val="19"/>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dLbl>
            <c:dLbl>
              <c:idx val="2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dLbl>
            <c:dLbl>
              <c:idx val="21"/>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dLbl>
            <c:dLbl>
              <c:idx val="22"/>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None of these</c:v>
                </c:pt>
                <c:pt idx="1">
                  <c:v>Ads inpublic places (public transport etc)</c:v>
                </c:pt>
                <c:pt idx="2">
                  <c:v>Online printed newspapers</c:v>
                </c:pt>
                <c:pt idx="3">
                  <c:v>Instagram, TikTok, Snapchat</c:v>
                </c:pt>
                <c:pt idx="4">
                  <c:v>Whats App groups</c:v>
                </c:pt>
                <c:pt idx="5">
                  <c:v>Youtube</c:v>
                </c:pt>
                <c:pt idx="6">
                  <c:v>GP practice/  community pharmacy</c:v>
                </c:pt>
                <c:pt idx="7">
                  <c:v>Search engine eg. google</c:v>
                </c:pt>
                <c:pt idx="8">
                  <c:v>Printed newspapers/ magazines</c:v>
                </c:pt>
                <c:pt idx="9">
                  <c:v>Other NHS websites</c:v>
                </c:pt>
                <c:pt idx="10">
                  <c:v>Facebook / Twitter</c:v>
                </c:pt>
                <c:pt idx="11">
                  <c:v>Govt or LA websites</c:v>
                </c:pt>
                <c:pt idx="12">
                  <c:v>National / local radio</c:v>
                </c:pt>
                <c:pt idx="13">
                  <c:v>Family/ friends phone/video chats</c:v>
                </c:pt>
                <c:pt idx="14">
                  <c:v>Online news/ magazines</c:v>
                </c:pt>
                <c:pt idx="15">
                  <c:v>National / local TV</c:v>
                </c:pt>
              </c:strCache>
            </c:strRef>
          </c:cat>
          <c:val>
            <c:numRef>
              <c:f>Sheet1!$B$2:$B$17</c:f>
              <c:numCache>
                <c:formatCode>0%</c:formatCode>
                <c:ptCount val="16"/>
                <c:pt idx="0">
                  <c:v>0.02</c:v>
                </c:pt>
                <c:pt idx="1">
                  <c:v>0.06</c:v>
                </c:pt>
                <c:pt idx="2">
                  <c:v>7.0000000000000007E-2</c:v>
                </c:pt>
                <c:pt idx="3">
                  <c:v>0.08</c:v>
                </c:pt>
                <c:pt idx="4">
                  <c:v>0.09</c:v>
                </c:pt>
                <c:pt idx="5">
                  <c:v>0.09</c:v>
                </c:pt>
                <c:pt idx="6">
                  <c:v>0.12</c:v>
                </c:pt>
                <c:pt idx="7">
                  <c:v>0.18</c:v>
                </c:pt>
                <c:pt idx="8">
                  <c:v>0.21</c:v>
                </c:pt>
                <c:pt idx="9">
                  <c:v>0.23</c:v>
                </c:pt>
                <c:pt idx="10">
                  <c:v>0.24</c:v>
                </c:pt>
                <c:pt idx="11">
                  <c:v>0.31</c:v>
                </c:pt>
                <c:pt idx="12">
                  <c:v>0.38</c:v>
                </c:pt>
                <c:pt idx="13">
                  <c:v>0.41</c:v>
                </c:pt>
                <c:pt idx="14">
                  <c:v>0.56000000000000005</c:v>
                </c:pt>
                <c:pt idx="15">
                  <c:v>0.78</c:v>
                </c:pt>
              </c:numCache>
            </c:numRef>
          </c:val>
          <c:extLst xmlns:c16r2="http://schemas.microsoft.com/office/drawing/2015/06/chart">
            <c:ext xmlns:c16="http://schemas.microsoft.com/office/drawing/2014/chart" uri="{C3380CC4-5D6E-409C-BE32-E72D297353CC}">
              <c16:uniqueId val="{0000000D-86A2-47F1-8AAC-40AFA45C34F1}"/>
            </c:ext>
          </c:extLst>
        </c:ser>
        <c:dLbls>
          <c:showLegendKey val="0"/>
          <c:showVal val="0"/>
          <c:showCatName val="0"/>
          <c:showSerName val="0"/>
          <c:showPercent val="0"/>
          <c:showBubbleSize val="0"/>
        </c:dLbls>
        <c:gapWidth val="10"/>
        <c:axId val="146515456"/>
        <c:axId val="146516992"/>
      </c:barChart>
      <c:catAx>
        <c:axId val="1465154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6516992"/>
        <c:crosses val="autoZero"/>
        <c:auto val="1"/>
        <c:lblAlgn val="ctr"/>
        <c:lblOffset val="100"/>
        <c:noMultiLvlLbl val="0"/>
      </c:catAx>
      <c:valAx>
        <c:axId val="146516992"/>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146515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957828377195916"/>
          <c:y val="2.1268740702692482E-2"/>
          <c:w val="0.49911173590962005"/>
          <c:h val="0.94619917588845015"/>
        </c:manualLayout>
      </c:layout>
      <c:barChart>
        <c:barDir val="bar"/>
        <c:grouping val="clustered"/>
        <c:varyColors val="0"/>
        <c:ser>
          <c:idx val="0"/>
          <c:order val="0"/>
          <c:tx>
            <c:strRef>
              <c:f>Sheet1!$B$1</c:f>
              <c:strCache>
                <c:ptCount val="1"/>
                <c:pt idx="0">
                  <c:v>Series 1</c:v>
                </c:pt>
              </c:strCache>
            </c:strRef>
          </c:tx>
          <c:spPr>
            <a:solidFill>
              <a:srgbClr val="EA8132"/>
            </a:solidFill>
            <a:ln>
              <a:noFill/>
            </a:ln>
            <a:effectLst>
              <a:outerShdw blurRad="50800" dist="38100" dir="8100000" algn="tr" rotWithShape="0">
                <a:schemeClr val="bg1">
                  <a:lumMod val="95000"/>
                  <a:alpha val="40000"/>
                </a:schemeClr>
              </a:outerShdw>
              <a:softEdge rad="50800"/>
            </a:effectLst>
          </c:spPr>
          <c:invertIfNegative val="0"/>
          <c:dPt>
            <c:idx val="0"/>
            <c:invertIfNegative val="0"/>
            <c:bubble3D val="0"/>
            <c:extLst xmlns:c16r2="http://schemas.microsoft.com/office/drawing/2015/06/chart">
              <c:ext xmlns:c16="http://schemas.microsoft.com/office/drawing/2014/chart" uri="{C3380CC4-5D6E-409C-BE32-E72D297353CC}">
                <c16:uniqueId val="{00000000-86A2-47F1-8AAC-40AFA45C34F1}"/>
              </c:ext>
            </c:extLst>
          </c:dPt>
          <c:dPt>
            <c:idx val="1"/>
            <c:invertIfNegative val="0"/>
            <c:bubble3D val="0"/>
            <c:extLst xmlns:c16r2="http://schemas.microsoft.com/office/drawing/2015/06/chart">
              <c:ext xmlns:c16="http://schemas.microsoft.com/office/drawing/2014/chart" uri="{C3380CC4-5D6E-409C-BE32-E72D297353CC}">
                <c16:uniqueId val="{00000001-86A2-47F1-8AAC-40AFA45C34F1}"/>
              </c:ext>
            </c:extLst>
          </c:dPt>
          <c:dPt>
            <c:idx val="2"/>
            <c:invertIfNegative val="0"/>
            <c:bubble3D val="0"/>
            <c:extLst xmlns:c16r2="http://schemas.microsoft.com/office/drawing/2015/06/chart">
              <c:ext xmlns:c16="http://schemas.microsoft.com/office/drawing/2014/chart" uri="{C3380CC4-5D6E-409C-BE32-E72D297353CC}">
                <c16:uniqueId val="{00000002-86A2-47F1-8AAC-40AFA45C34F1}"/>
              </c:ext>
            </c:extLst>
          </c:dPt>
          <c:dPt>
            <c:idx val="4"/>
            <c:invertIfNegative val="0"/>
            <c:bubble3D val="0"/>
            <c:extLst xmlns:c16r2="http://schemas.microsoft.com/office/drawing/2015/06/chart">
              <c:ext xmlns:c16="http://schemas.microsoft.com/office/drawing/2014/chart" uri="{C3380CC4-5D6E-409C-BE32-E72D297353CC}">
                <c16:uniqueId val="{00000003-86A2-47F1-8AAC-40AFA45C34F1}"/>
              </c:ext>
            </c:extLst>
          </c:dPt>
          <c:dPt>
            <c:idx val="10"/>
            <c:invertIfNegative val="0"/>
            <c:bubble3D val="0"/>
            <c:extLst xmlns:c16r2="http://schemas.microsoft.com/office/drawing/2015/06/chart">
              <c:ext xmlns:c16="http://schemas.microsoft.com/office/drawing/2014/chart" uri="{C3380CC4-5D6E-409C-BE32-E72D297353CC}">
                <c16:uniqueId val="{00000004-86A2-47F1-8AAC-40AFA45C34F1}"/>
              </c:ext>
            </c:extLst>
          </c:dPt>
          <c:dPt>
            <c:idx val="12"/>
            <c:invertIfNegative val="0"/>
            <c:bubble3D val="0"/>
            <c:spPr>
              <a:solidFill>
                <a:srgbClr val="EA8132"/>
              </a:solidFill>
              <a:ln>
                <a:solidFill>
                  <a:schemeClr val="accent1"/>
                </a:solidFill>
              </a:ln>
              <a:effectLst>
                <a:outerShdw blurRad="50800" dist="38100" dir="8100000" algn="tr" rotWithShape="0">
                  <a:schemeClr val="bg1">
                    <a:lumMod val="95000"/>
                    <a:alpha val="40000"/>
                  </a:schemeClr>
                </a:outerShdw>
                <a:softEdge rad="50800"/>
              </a:effectLst>
            </c:spPr>
            <c:extLst xmlns:c16r2="http://schemas.microsoft.com/office/drawing/2015/06/chart">
              <c:ext xmlns:c16="http://schemas.microsoft.com/office/drawing/2014/chart" uri="{C3380CC4-5D6E-409C-BE32-E72D297353CC}">
                <c16:uniqueId val="{00000006-86A2-47F1-8AAC-40AFA45C34F1}"/>
              </c:ext>
            </c:extLst>
          </c:dPt>
          <c:dPt>
            <c:idx val="13"/>
            <c:invertIfNegative val="0"/>
            <c:bubble3D val="0"/>
            <c:extLst xmlns:c16r2="http://schemas.microsoft.com/office/drawing/2015/06/chart">
              <c:ext xmlns:c16="http://schemas.microsoft.com/office/drawing/2014/chart" uri="{C3380CC4-5D6E-409C-BE32-E72D297353CC}">
                <c16:uniqueId val="{00000007-86A2-47F1-8AAC-40AFA45C34F1}"/>
              </c:ext>
            </c:extLst>
          </c:dPt>
          <c:dLbls>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64B22D"/>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dLbl>
            <c:dLbl>
              <c:idx val="18"/>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dLbl>
            <c:dLbl>
              <c:idx val="19"/>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dLbl>
            <c:dLbl>
              <c:idx val="2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dLbl>
            <c:dLbl>
              <c:idx val="21"/>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dLbl>
            <c:dLbl>
              <c:idx val="22"/>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None of these</c:v>
                </c:pt>
                <c:pt idx="1">
                  <c:v>Quit for Covid</c:v>
                </c:pt>
                <c:pt idx="2">
                  <c:v>Seeking help if you are unsure
about anything in your
pregnancy or after your baby
is born</c:v>
                </c:pt>
                <c:pt idx="3">
                  <c:v>Look out for others and
volunteer safely</c:v>
                </c:pt>
                <c:pt idx="4">
                  <c:v>Every Mind Matters</c:v>
                </c:pt>
                <c:pt idx="5">
                  <c:v>NHS Open / Help us help you
get the treatment you need</c:v>
                </c:pt>
                <c:pt idx="6">
                  <c:v>Get NHS help online</c:v>
                </c:pt>
                <c:pt idx="7">
                  <c:v>Act like you’ve got it, anyone
can have it, anyone can
spread it</c:v>
                </c:pt>
                <c:pt idx="8">
                  <c:v>Help with providing PPE
equipment for the NHS</c:v>
                </c:pt>
                <c:pt idx="9">
                  <c:v>At home shouldn’t mean at
risk #youarenotalone
(domestic abuse)</c:v>
                </c:pt>
                <c:pt idx="10">
                  <c:v>NHS volunteers recruitment
campaign</c:v>
                </c:pt>
                <c:pt idx="11">
                  <c:v>Wash your hands for 20 seconds</c:v>
                </c:pt>
                <c:pt idx="12">
                  <c:v>Keep 2m apart / keeping your distance </c:v>
                </c:pt>
                <c:pt idx="13">
                  <c:v>Stay home, protect the NHS, save lives</c:v>
                </c:pt>
              </c:strCache>
            </c:strRef>
          </c:cat>
          <c:val>
            <c:numRef>
              <c:f>Sheet1!$B$2:$B$15</c:f>
              <c:numCache>
                <c:formatCode>0%</c:formatCode>
                <c:ptCount val="14"/>
                <c:pt idx="0">
                  <c:v>0.02</c:v>
                </c:pt>
                <c:pt idx="1">
                  <c:v>0.03</c:v>
                </c:pt>
                <c:pt idx="2">
                  <c:v>0.06</c:v>
                </c:pt>
                <c:pt idx="3">
                  <c:v>0.1</c:v>
                </c:pt>
                <c:pt idx="4">
                  <c:v>0.16</c:v>
                </c:pt>
                <c:pt idx="5">
                  <c:v>0.16</c:v>
                </c:pt>
                <c:pt idx="6">
                  <c:v>0.17</c:v>
                </c:pt>
                <c:pt idx="7">
                  <c:v>0.21</c:v>
                </c:pt>
                <c:pt idx="8">
                  <c:v>0.23</c:v>
                </c:pt>
                <c:pt idx="9">
                  <c:v>0.23</c:v>
                </c:pt>
                <c:pt idx="10">
                  <c:v>0.36</c:v>
                </c:pt>
                <c:pt idx="11">
                  <c:v>0.87</c:v>
                </c:pt>
                <c:pt idx="12">
                  <c:v>0.92</c:v>
                </c:pt>
                <c:pt idx="13">
                  <c:v>0.96</c:v>
                </c:pt>
              </c:numCache>
            </c:numRef>
          </c:val>
          <c:extLst xmlns:c16r2="http://schemas.microsoft.com/office/drawing/2015/06/chart">
            <c:ext xmlns:c16="http://schemas.microsoft.com/office/drawing/2014/chart" uri="{C3380CC4-5D6E-409C-BE32-E72D297353CC}">
              <c16:uniqueId val="{0000000D-86A2-47F1-8AAC-40AFA45C34F1}"/>
            </c:ext>
          </c:extLst>
        </c:ser>
        <c:dLbls>
          <c:showLegendKey val="0"/>
          <c:showVal val="0"/>
          <c:showCatName val="0"/>
          <c:showSerName val="0"/>
          <c:showPercent val="0"/>
          <c:showBubbleSize val="0"/>
        </c:dLbls>
        <c:gapWidth val="10"/>
        <c:axId val="140134656"/>
        <c:axId val="140156928"/>
      </c:barChart>
      <c:catAx>
        <c:axId val="140134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40156928"/>
        <c:crosses val="autoZero"/>
        <c:auto val="1"/>
        <c:lblAlgn val="ctr"/>
        <c:lblOffset val="100"/>
        <c:noMultiLvlLbl val="0"/>
      </c:catAx>
      <c:valAx>
        <c:axId val="140156928"/>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140134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explosion val="7"/>
          <c:dPt>
            <c:idx val="0"/>
            <c:bubble3D val="0"/>
            <c:spPr>
              <a:solidFill>
                <a:srgbClr val="64B22D"/>
              </a:solidFill>
              <a:ln w="19050">
                <a:solidFill>
                  <a:schemeClr val="lt1"/>
                </a:solidFill>
              </a:ln>
              <a:effectLst/>
            </c:spPr>
            <c:extLst xmlns:c16r2="http://schemas.microsoft.com/office/drawing/2015/06/chart">
              <c:ext xmlns:c16="http://schemas.microsoft.com/office/drawing/2014/chart" uri="{C3380CC4-5D6E-409C-BE32-E72D297353CC}">
                <c16:uniqueId val="{00000001-437D-41A7-AC04-0E982676305A}"/>
              </c:ext>
            </c:extLst>
          </c:dPt>
          <c:dPt>
            <c:idx val="1"/>
            <c:bubble3D val="0"/>
            <c:spPr>
              <a:solidFill>
                <a:schemeClr val="accent2">
                  <a:lumMod val="40000"/>
                  <a:lumOff val="60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437D-41A7-AC04-0E982676305A}"/>
              </c:ext>
            </c:extLst>
          </c:dPt>
          <c:dPt>
            <c:idx val="2"/>
            <c:bubble3D val="0"/>
            <c:spPr>
              <a:solidFill>
                <a:schemeClr val="bg1">
                  <a:lumMod val="6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437D-41A7-AC04-0E982676305A}"/>
              </c:ext>
            </c:extLst>
          </c:dPt>
          <c:dPt>
            <c:idx val="3"/>
            <c:bubble3D val="0"/>
            <c:spPr>
              <a:solidFill>
                <a:srgbClr val="FF6600"/>
              </a:solidFill>
              <a:ln w="19050">
                <a:solidFill>
                  <a:schemeClr val="lt1"/>
                </a:solidFill>
              </a:ln>
              <a:effectLst/>
            </c:spPr>
            <c:extLst xmlns:c16r2="http://schemas.microsoft.com/office/drawing/2015/06/chart">
              <c:ext xmlns:c16="http://schemas.microsoft.com/office/drawing/2014/chart" uri="{C3380CC4-5D6E-409C-BE32-E72D297353CC}">
                <c16:uniqueId val="{00000007-437D-41A7-AC04-0E982676305A}"/>
              </c:ext>
            </c:extLst>
          </c:dPt>
          <c:dPt>
            <c:idx val="4"/>
            <c:bubble3D val="0"/>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9-437D-41A7-AC04-0E982676305A}"/>
              </c:ext>
            </c:extLst>
          </c:dPt>
          <c:dLbls>
            <c:dLbl>
              <c:idx val="0"/>
              <c:layout>
                <c:manualLayout>
                  <c:x val="-0.13929010429765093"/>
                  <c:y val="-4.0114350045267679E-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002060"/>
                      </a:solidFill>
                      <a:latin typeface="+mn-lt"/>
                      <a:ea typeface="+mn-ea"/>
                      <a:cs typeface="+mn-cs"/>
                    </a:defRPr>
                  </a:pPr>
                  <a:endParaRPr lang="en-US"/>
                </a:p>
              </c:txPr>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37D-41A7-AC04-0E982676305A}"/>
                </c:ext>
              </c:extLst>
            </c:dLbl>
            <c:dLbl>
              <c:idx val="1"/>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002060"/>
                      </a:solidFill>
                      <a:latin typeface="+mn-lt"/>
                      <a:ea typeface="+mn-ea"/>
                      <a:cs typeface="+mn-cs"/>
                    </a:defRPr>
                  </a:pPr>
                  <a:endParaRPr lang="en-US"/>
                </a:p>
              </c:txPr>
              <c:dLblPos val="bestFit"/>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2060"/>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Sheet1!$A$2:$A$6</c:f>
              <c:strCache>
                <c:ptCount val="5"/>
                <c:pt idx="0">
                  <c:v>Strongly agree</c:v>
                </c:pt>
                <c:pt idx="1">
                  <c:v>Slightly agree</c:v>
                </c:pt>
                <c:pt idx="2">
                  <c:v>Neither/nor</c:v>
                </c:pt>
                <c:pt idx="3">
                  <c:v>Slightly disagree</c:v>
                </c:pt>
                <c:pt idx="4">
                  <c:v>Strongly disagree</c:v>
                </c:pt>
              </c:strCache>
            </c:strRef>
          </c:cat>
          <c:val>
            <c:numRef>
              <c:f>Sheet1!$B$2:$B$6</c:f>
              <c:numCache>
                <c:formatCode>0%</c:formatCode>
                <c:ptCount val="5"/>
                <c:pt idx="0">
                  <c:v>0.34</c:v>
                </c:pt>
                <c:pt idx="1">
                  <c:v>0.38</c:v>
                </c:pt>
                <c:pt idx="2">
                  <c:v>0.15</c:v>
                </c:pt>
                <c:pt idx="3">
                  <c:v>0.08</c:v>
                </c:pt>
                <c:pt idx="4">
                  <c:v>0.05</c:v>
                </c:pt>
              </c:numCache>
            </c:numRef>
          </c:val>
          <c:extLst xmlns:c16r2="http://schemas.microsoft.com/office/drawing/2015/06/chart">
            <c:ext xmlns:c16="http://schemas.microsoft.com/office/drawing/2014/chart" uri="{C3380CC4-5D6E-409C-BE32-E72D297353CC}">
              <c16:uniqueId val="{0000000A-437D-41A7-AC04-0E982676305A}"/>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4022704023977584"/>
          <c:y val="0.30415521637111842"/>
          <c:w val="0.30830008541023807"/>
          <c:h val="0.42490620974144355"/>
        </c:manualLayout>
      </c:layout>
      <c:overlay val="0"/>
      <c:spPr>
        <a:noFill/>
        <a:ln>
          <a:noFill/>
        </a:ln>
        <a:effectLst/>
      </c:spPr>
      <c:txPr>
        <a:bodyPr rot="0" spcFirstLastPara="1" vertOverflow="ellipsis" vert="horz" wrap="square" anchor="ctr" anchorCtr="1"/>
        <a:lstStyle/>
        <a:p>
          <a:pPr>
            <a:defRPr sz="1200" b="0" i="0" u="none" strike="noStrike" kern="1200" baseline="0">
              <a:solidFill>
                <a:srgbClr val="004992"/>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explosion val="7"/>
          <c:dPt>
            <c:idx val="0"/>
            <c:bubble3D val="0"/>
            <c:spPr>
              <a:solidFill>
                <a:srgbClr val="64B22D"/>
              </a:solidFill>
              <a:ln w="19050">
                <a:solidFill>
                  <a:srgbClr val="64B22D"/>
                </a:solidFill>
              </a:ln>
              <a:effectLst/>
            </c:spPr>
            <c:extLst xmlns:c16r2="http://schemas.microsoft.com/office/drawing/2015/06/chart">
              <c:ext xmlns:c16="http://schemas.microsoft.com/office/drawing/2014/chart" uri="{C3380CC4-5D6E-409C-BE32-E72D297353CC}">
                <c16:uniqueId val="{00000001-7425-4DC9-A3B2-9E0A6F239DFA}"/>
              </c:ext>
            </c:extLst>
          </c:dPt>
          <c:dPt>
            <c:idx val="1"/>
            <c:bubble3D val="0"/>
            <c:spPr>
              <a:solidFill>
                <a:srgbClr val="EA8132"/>
              </a:solidFill>
              <a:ln w="19050">
                <a:solidFill>
                  <a:schemeClr val="lt1"/>
                </a:solidFill>
              </a:ln>
              <a:effectLst/>
            </c:spPr>
            <c:extLst xmlns:c16r2="http://schemas.microsoft.com/office/drawing/2015/06/chart">
              <c:ext xmlns:c16="http://schemas.microsoft.com/office/drawing/2014/chart" uri="{C3380CC4-5D6E-409C-BE32-E72D297353CC}">
                <c16:uniqueId val="{00000003-7425-4DC9-A3B2-9E0A6F239DFA}"/>
              </c:ext>
            </c:extLst>
          </c:dPt>
          <c:dPt>
            <c:idx val="2"/>
            <c:bubble3D val="0"/>
            <c:spPr>
              <a:solidFill>
                <a:schemeClr val="bg1">
                  <a:lumMod val="6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7425-4DC9-A3B2-9E0A6F239DFA}"/>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7425-4DC9-A3B2-9E0A6F239DFA}"/>
              </c:ext>
            </c:extLst>
          </c:dPt>
          <c:cat>
            <c:strRef>
              <c:f>Sheet1!$A$2:$A$5</c:f>
              <c:strCache>
                <c:ptCount val="3"/>
                <c:pt idx="0">
                  <c:v>1st Qtr</c:v>
                </c:pt>
                <c:pt idx="1">
                  <c:v>2nd Qtr</c:v>
                </c:pt>
                <c:pt idx="2">
                  <c:v>3rd Qtr</c:v>
                </c:pt>
              </c:strCache>
            </c:strRef>
          </c:cat>
          <c:val>
            <c:numRef>
              <c:f>Sheet1!$B$2:$B$5</c:f>
              <c:numCache>
                <c:formatCode>General</c:formatCode>
                <c:ptCount val="4"/>
                <c:pt idx="0">
                  <c:v>61</c:v>
                </c:pt>
                <c:pt idx="1">
                  <c:v>26</c:v>
                </c:pt>
                <c:pt idx="2">
                  <c:v>13</c:v>
                </c:pt>
              </c:numCache>
            </c:numRef>
          </c:val>
          <c:extLst xmlns:c16r2="http://schemas.microsoft.com/office/drawing/2015/06/chart">
            <c:ext xmlns:c16="http://schemas.microsoft.com/office/drawing/2014/chart" uri="{C3380CC4-5D6E-409C-BE32-E72D297353CC}">
              <c16:uniqueId val="{00000008-7425-4DC9-A3B2-9E0A6F239DF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explosion val="7"/>
          <c:dPt>
            <c:idx val="0"/>
            <c:bubble3D val="0"/>
            <c:spPr>
              <a:solidFill>
                <a:srgbClr val="64B22D"/>
              </a:solidFill>
              <a:ln w="19050">
                <a:solidFill>
                  <a:schemeClr val="lt1"/>
                </a:solidFill>
              </a:ln>
              <a:effectLst/>
            </c:spPr>
            <c:extLst xmlns:c16r2="http://schemas.microsoft.com/office/drawing/2015/06/chart">
              <c:ext xmlns:c16="http://schemas.microsoft.com/office/drawing/2014/chart" uri="{C3380CC4-5D6E-409C-BE32-E72D297353CC}">
                <c16:uniqueId val="{00000001-8A32-456D-8FE5-CBC45D6546F6}"/>
              </c:ext>
            </c:extLst>
          </c:dPt>
          <c:dPt>
            <c:idx val="1"/>
            <c:bubble3D val="0"/>
            <c:spPr>
              <a:solidFill>
                <a:srgbClr val="EA8132"/>
              </a:solidFill>
              <a:ln w="19050">
                <a:solidFill>
                  <a:schemeClr val="lt1"/>
                </a:solidFill>
              </a:ln>
              <a:effectLst/>
            </c:spPr>
            <c:extLst xmlns:c16r2="http://schemas.microsoft.com/office/drawing/2015/06/chart">
              <c:ext xmlns:c16="http://schemas.microsoft.com/office/drawing/2014/chart" uri="{C3380CC4-5D6E-409C-BE32-E72D297353CC}">
                <c16:uniqueId val="{00000003-8A32-456D-8FE5-CBC45D6546F6}"/>
              </c:ext>
            </c:extLst>
          </c:dPt>
          <c:dPt>
            <c:idx val="2"/>
            <c:bubble3D val="0"/>
            <c:spPr>
              <a:solidFill>
                <a:schemeClr val="bg1">
                  <a:lumMod val="6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8A32-456D-8FE5-CBC45D6546F6}"/>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8A32-456D-8FE5-CBC45D6546F6}"/>
              </c:ext>
            </c:extLst>
          </c:dPt>
          <c:cat>
            <c:strRef>
              <c:f>Sheet1!$A$2:$A$5</c:f>
              <c:strCache>
                <c:ptCount val="3"/>
                <c:pt idx="0">
                  <c:v>1st Qtr</c:v>
                </c:pt>
                <c:pt idx="1">
                  <c:v>2nd Qtr</c:v>
                </c:pt>
                <c:pt idx="2">
                  <c:v>3rd Qtr</c:v>
                </c:pt>
              </c:strCache>
            </c:strRef>
          </c:cat>
          <c:val>
            <c:numRef>
              <c:f>Sheet1!$B$2:$B$5</c:f>
              <c:numCache>
                <c:formatCode>General</c:formatCode>
                <c:ptCount val="4"/>
                <c:pt idx="0">
                  <c:v>41</c:v>
                </c:pt>
                <c:pt idx="1">
                  <c:v>37</c:v>
                </c:pt>
                <c:pt idx="2">
                  <c:v>22</c:v>
                </c:pt>
              </c:numCache>
            </c:numRef>
          </c:val>
          <c:extLst xmlns:c16r2="http://schemas.microsoft.com/office/drawing/2015/06/chart">
            <c:ext xmlns:c16="http://schemas.microsoft.com/office/drawing/2014/chart" uri="{C3380CC4-5D6E-409C-BE32-E72D297353CC}">
              <c16:uniqueId val="{00000008-8A32-456D-8FE5-CBC45D6546F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10565566668614"/>
          <c:y val="2.005804895005233E-2"/>
          <c:w val="0.74022998187409506"/>
          <c:h val="0.94594476421643992"/>
        </c:manualLayout>
      </c:layout>
      <c:barChart>
        <c:barDir val="bar"/>
        <c:grouping val="clustered"/>
        <c:varyColors val="0"/>
        <c:ser>
          <c:idx val="1"/>
          <c:order val="0"/>
          <c:tx>
            <c:strRef>
              <c:f>Sheet1!$B$1</c:f>
              <c:strCache>
                <c:ptCount val="1"/>
                <c:pt idx="0">
                  <c:v>Online survey sample</c:v>
                </c:pt>
              </c:strCache>
            </c:strRef>
          </c:tx>
          <c:spPr>
            <a:solidFill>
              <a:srgbClr val="64B22D"/>
            </a:solidFill>
            <a:ln>
              <a:solidFill>
                <a:srgbClr val="64B22D"/>
              </a:solidFill>
            </a:ln>
            <a:effectLst>
              <a:softEdge rad="25400"/>
            </a:effectLst>
          </c:spPr>
          <c:invertIfNegative val="0"/>
          <c:dPt>
            <c:idx val="0"/>
            <c:invertIfNegative val="0"/>
            <c:bubble3D val="0"/>
            <c:spPr>
              <a:solidFill>
                <a:srgbClr val="EA8132"/>
              </a:solidFill>
              <a:ln>
                <a:solidFill>
                  <a:srgbClr val="EA8132"/>
                </a:solidFill>
              </a:ln>
              <a:effectLst>
                <a:softEdge rad="25400"/>
              </a:effectLst>
            </c:spPr>
            <c:extLst xmlns:c16r2="http://schemas.microsoft.com/office/drawing/2015/06/chart">
              <c:ext xmlns:c16="http://schemas.microsoft.com/office/drawing/2014/chart" uri="{C3380CC4-5D6E-409C-BE32-E72D297353CC}">
                <c16:uniqueId val="{00000001-4421-4973-A4EE-B53FD20186F7}"/>
              </c:ext>
            </c:extLst>
          </c:dPt>
          <c:dLbls>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EA8132"/>
                      </a:solidFill>
                      <a:latin typeface="+mn-lt"/>
                      <a:ea typeface="+mn-ea"/>
                      <a:cs typeface="+mn-cs"/>
                    </a:defRPr>
                  </a:pPr>
                  <a:endParaRPr lang="en-US"/>
                </a:p>
              </c:txPr>
              <c:showLegendKey val="0"/>
              <c:showVal val="1"/>
              <c:showCatName val="0"/>
              <c:showSerName val="0"/>
              <c:showPercent val="0"/>
              <c:showBubbleSize val="0"/>
            </c:dLbl>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4421-4973-A4EE-B53FD20186F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None of the above</c:v>
                </c:pt>
                <c:pt idx="1">
                  <c:v>Advice on an ongoing mental
health problem or condition
e.g. depression or anxiety</c:v>
                </c:pt>
                <c:pt idx="2">
                  <c:v>Concern about your emotional
wellbeing e.g. feeling down or
stressed</c:v>
                </c:pt>
                <c:pt idx="3">
                  <c:v>Concern about a potential
infection e.g. chest infection or
urine infection</c:v>
                </c:pt>
                <c:pt idx="4">
                  <c:v>Advice on an ongoing physical
problem or condition e.g.
diabetes, asthma or high
blood pressure</c:v>
                </c:pt>
                <c:pt idx="5">
                  <c:v>Concern about minor physical
illness or injury e.g. skin rash
or muscular pain</c:v>
                </c:pt>
              </c:strCache>
            </c:strRef>
          </c:cat>
          <c:val>
            <c:numRef>
              <c:f>Sheet1!$B$2:$B$7</c:f>
              <c:numCache>
                <c:formatCode>0%</c:formatCode>
                <c:ptCount val="6"/>
                <c:pt idx="0">
                  <c:v>0.13</c:v>
                </c:pt>
                <c:pt idx="1">
                  <c:v>0.57999999999999996</c:v>
                </c:pt>
                <c:pt idx="2">
                  <c:v>0.59</c:v>
                </c:pt>
                <c:pt idx="3">
                  <c:v>0.66</c:v>
                </c:pt>
                <c:pt idx="4">
                  <c:v>0.69</c:v>
                </c:pt>
                <c:pt idx="5">
                  <c:v>0.78</c:v>
                </c:pt>
              </c:numCache>
            </c:numRef>
          </c:val>
          <c:extLst xmlns:c16r2="http://schemas.microsoft.com/office/drawing/2015/06/chart">
            <c:ext xmlns:c16="http://schemas.microsoft.com/office/drawing/2014/chart" uri="{C3380CC4-5D6E-409C-BE32-E72D297353CC}">
              <c16:uniqueId val="{00000003-4421-4973-A4EE-B53FD20186F7}"/>
            </c:ext>
          </c:extLst>
        </c:ser>
        <c:dLbls>
          <c:showLegendKey val="0"/>
          <c:showVal val="0"/>
          <c:showCatName val="0"/>
          <c:showSerName val="0"/>
          <c:showPercent val="0"/>
          <c:showBubbleSize val="0"/>
        </c:dLbls>
        <c:gapWidth val="33"/>
        <c:axId val="163083776"/>
        <c:axId val="163085312"/>
      </c:barChart>
      <c:catAx>
        <c:axId val="1630837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004992"/>
                </a:solidFill>
                <a:latin typeface="+mn-lt"/>
                <a:ea typeface="+mn-ea"/>
                <a:cs typeface="+mn-cs"/>
              </a:defRPr>
            </a:pPr>
            <a:endParaRPr lang="en-US"/>
          </a:p>
        </c:txPr>
        <c:crossAx val="163085312"/>
        <c:crosses val="autoZero"/>
        <c:auto val="1"/>
        <c:lblAlgn val="ctr"/>
        <c:lblOffset val="100"/>
        <c:noMultiLvlLbl val="0"/>
      </c:catAx>
      <c:valAx>
        <c:axId val="163085312"/>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163083776"/>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723054724097272"/>
          <c:y val="1.4742337031880014E-2"/>
          <c:w val="0.65514369254880944"/>
          <c:h val="0.94594476421643992"/>
        </c:manualLayout>
      </c:layout>
      <c:barChart>
        <c:barDir val="bar"/>
        <c:grouping val="clustered"/>
        <c:varyColors val="0"/>
        <c:ser>
          <c:idx val="1"/>
          <c:order val="0"/>
          <c:tx>
            <c:strRef>
              <c:f>Sheet1!$B$1</c:f>
              <c:strCache>
                <c:ptCount val="1"/>
                <c:pt idx="0">
                  <c:v>Online survey sample</c:v>
                </c:pt>
              </c:strCache>
            </c:strRef>
          </c:tx>
          <c:spPr>
            <a:solidFill>
              <a:srgbClr val="64B22D"/>
            </a:solidFill>
            <a:ln>
              <a:noFill/>
            </a:ln>
            <a:effectLst>
              <a:softEdge rad="25400"/>
            </a:effectLst>
          </c:spPr>
          <c:invertIfNegative val="0"/>
          <c:dPt>
            <c:idx val="0"/>
            <c:invertIfNegative val="0"/>
            <c:bubble3D val="0"/>
            <c:spPr>
              <a:solidFill>
                <a:srgbClr val="EA8132"/>
              </a:solidFill>
              <a:ln>
                <a:noFill/>
              </a:ln>
              <a:effectLst>
                <a:softEdge rad="25400"/>
              </a:effectLst>
            </c:spPr>
            <c:extLst xmlns:c16r2="http://schemas.microsoft.com/office/drawing/2015/06/chart">
              <c:ext xmlns:c16="http://schemas.microsoft.com/office/drawing/2014/chart" uri="{C3380CC4-5D6E-409C-BE32-E72D297353CC}">
                <c16:uniqueId val="{00000001-DBBB-45B5-8110-0A7FA04EA3C6}"/>
              </c:ext>
            </c:extLst>
          </c:dPt>
          <c:dLbls>
            <c:dLbl>
              <c:idx val="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EA8132"/>
                      </a:solidFill>
                      <a:latin typeface="+mn-lt"/>
                      <a:ea typeface="+mn-ea"/>
                      <a:cs typeface="+mn-cs"/>
                    </a:defRPr>
                  </a:pPr>
                  <a:endParaRPr lang="en-US"/>
                </a:p>
              </c:txPr>
              <c:showLegendKey val="0"/>
              <c:showVal val="1"/>
              <c:showCatName val="0"/>
              <c:showSerName val="0"/>
              <c:showPercent val="0"/>
              <c:showBubbleSize val="0"/>
            </c:dLbl>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BBB-45B5-8110-0A7FA04EA3C6}"/>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0000"/>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None of the above</c:v>
                </c:pt>
                <c:pt idx="1">
                  <c:v>Information on where to
access free WiFi or internet</c:v>
                </c:pt>
                <c:pt idx="2">
                  <c:v>Recommendations from
health and care professionals</c:v>
                </c:pt>
                <c:pt idx="3">
                  <c:v>Recommendations from family
and friends</c:v>
                </c:pt>
                <c:pt idx="4">
                  <c:v>Support to get you set up (how to
guide, demonstrations)</c:v>
                </c:pt>
                <c:pt idx="5">
                  <c:v>Information about security and
data protection</c:v>
                </c:pt>
                <c:pt idx="6">
                  <c:v>Information on the follow-up or
support provided following the
video consultation</c:v>
                </c:pt>
                <c:pt idx="7">
                  <c:v>Information on the benefits (time saved, quality of care)</c:v>
                </c:pt>
                <c:pt idx="8">
                  <c:v>Ability to book the video
consultation at a time that
suits you</c:v>
                </c:pt>
                <c:pt idx="9">
                  <c:v>Ability to have a video
consultation with 
usual HCP</c:v>
                </c:pt>
              </c:strCache>
            </c:strRef>
          </c:cat>
          <c:val>
            <c:numRef>
              <c:f>Sheet1!$B$2:$B$11</c:f>
              <c:numCache>
                <c:formatCode>0%</c:formatCode>
                <c:ptCount val="10"/>
                <c:pt idx="0">
                  <c:v>0.16</c:v>
                </c:pt>
                <c:pt idx="1">
                  <c:v>0.15</c:v>
                </c:pt>
                <c:pt idx="2">
                  <c:v>0.22</c:v>
                </c:pt>
                <c:pt idx="3">
                  <c:v>0.27</c:v>
                </c:pt>
                <c:pt idx="4">
                  <c:v>0.34</c:v>
                </c:pt>
                <c:pt idx="5">
                  <c:v>0.39</c:v>
                </c:pt>
                <c:pt idx="6">
                  <c:v>0.42</c:v>
                </c:pt>
                <c:pt idx="7">
                  <c:v>0.45</c:v>
                </c:pt>
                <c:pt idx="8">
                  <c:v>0.56000000000000005</c:v>
                </c:pt>
                <c:pt idx="9">
                  <c:v>0.57999999999999996</c:v>
                </c:pt>
              </c:numCache>
            </c:numRef>
          </c:val>
          <c:extLst xmlns:c16r2="http://schemas.microsoft.com/office/drawing/2015/06/chart">
            <c:ext xmlns:c16="http://schemas.microsoft.com/office/drawing/2014/chart" uri="{C3380CC4-5D6E-409C-BE32-E72D297353CC}">
              <c16:uniqueId val="{00000003-DBBB-45B5-8110-0A7FA04EA3C6}"/>
            </c:ext>
          </c:extLst>
        </c:ser>
        <c:dLbls>
          <c:showLegendKey val="0"/>
          <c:showVal val="0"/>
          <c:showCatName val="0"/>
          <c:showSerName val="0"/>
          <c:showPercent val="0"/>
          <c:showBubbleSize val="0"/>
        </c:dLbls>
        <c:gapWidth val="33"/>
        <c:axId val="163042432"/>
        <c:axId val="163043968"/>
      </c:barChart>
      <c:catAx>
        <c:axId val="163042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04992"/>
                </a:solidFill>
                <a:latin typeface="+mn-lt"/>
                <a:ea typeface="+mn-ea"/>
                <a:cs typeface="+mn-cs"/>
              </a:defRPr>
            </a:pPr>
            <a:endParaRPr lang="en-US"/>
          </a:p>
        </c:txPr>
        <c:crossAx val="163043968"/>
        <c:crosses val="autoZero"/>
        <c:auto val="1"/>
        <c:lblAlgn val="ctr"/>
        <c:lblOffset val="100"/>
        <c:noMultiLvlLbl val="0"/>
      </c:catAx>
      <c:valAx>
        <c:axId val="163043968"/>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16304243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cared for</c:v>
                </c:pt>
              </c:strCache>
            </c:strRef>
          </c:tx>
          <c:spPr>
            <a:solidFill>
              <a:srgbClr val="92D050"/>
            </a:solidFill>
            <a:ln>
              <a:solidFill>
                <a:schemeClr val="accent2">
                  <a:lumMod val="75000"/>
                  <a:alpha val="87000"/>
                </a:schemeClr>
              </a:solidFill>
            </a:ln>
            <a:effectLst>
              <a:outerShdw blurRad="50800" dist="38100" dir="8100000" algn="tr" rotWithShape="0">
                <a:schemeClr val="bg1">
                  <a:lumMod val="95000"/>
                  <a:alpha val="40000"/>
                </a:schemeClr>
              </a:outerShdw>
              <a:softEdge rad="25400"/>
            </a:effectLst>
          </c:spPr>
          <c:invertIfNegative val="0"/>
          <c:dPt>
            <c:idx val="0"/>
            <c:invertIfNegative val="0"/>
            <c:bubble3D val="0"/>
            <c:extLst xmlns:c16r2="http://schemas.microsoft.com/office/drawing/2015/06/chart">
              <c:ext xmlns:c16="http://schemas.microsoft.com/office/drawing/2014/chart" uri="{C3380CC4-5D6E-409C-BE32-E72D297353CC}">
                <c16:uniqueId val="{00000000-E828-4863-A09C-2B4A51B57FFF}"/>
              </c:ext>
            </c:extLst>
          </c:dPt>
          <c:dPt>
            <c:idx val="1"/>
            <c:invertIfNegative val="0"/>
            <c:bubble3D val="0"/>
            <c:extLst xmlns:c16r2="http://schemas.microsoft.com/office/drawing/2015/06/chart">
              <c:ext xmlns:c16="http://schemas.microsoft.com/office/drawing/2014/chart" uri="{C3380CC4-5D6E-409C-BE32-E72D297353CC}">
                <c16:uniqueId val="{00000001-E828-4863-A09C-2B4A51B57FFF}"/>
              </c:ext>
            </c:extLst>
          </c:dPt>
          <c:dPt>
            <c:idx val="2"/>
            <c:invertIfNegative val="0"/>
            <c:bubble3D val="0"/>
            <c:extLst xmlns:c16r2="http://schemas.microsoft.com/office/drawing/2015/06/chart">
              <c:ext xmlns:c16="http://schemas.microsoft.com/office/drawing/2014/chart" uri="{C3380CC4-5D6E-409C-BE32-E72D297353CC}">
                <c16:uniqueId val="{00000002-E828-4863-A09C-2B4A51B57FFF}"/>
              </c:ext>
            </c:extLst>
          </c:dPt>
          <c:dPt>
            <c:idx val="4"/>
            <c:invertIfNegative val="0"/>
            <c:bubble3D val="0"/>
            <c:extLst xmlns:c16r2="http://schemas.microsoft.com/office/drawing/2015/06/chart">
              <c:ext xmlns:c16="http://schemas.microsoft.com/office/drawing/2014/chart" uri="{C3380CC4-5D6E-409C-BE32-E72D297353CC}">
                <c16:uniqueId val="{00000003-E828-4863-A09C-2B4A51B57FFF}"/>
              </c:ext>
            </c:extLst>
          </c:dPt>
          <c:dPt>
            <c:idx val="7"/>
            <c:invertIfNegative val="0"/>
            <c:bubble3D val="0"/>
            <c:extLst xmlns:c16r2="http://schemas.microsoft.com/office/drawing/2015/06/chart">
              <c:ext xmlns:c16="http://schemas.microsoft.com/office/drawing/2014/chart" uri="{C3380CC4-5D6E-409C-BE32-E72D297353CC}">
                <c16:uniqueId val="{00000004-E828-4863-A09C-2B4A51B57FFF}"/>
              </c:ext>
            </c:extLst>
          </c:dPt>
          <c:dPt>
            <c:idx val="10"/>
            <c:invertIfNegative val="0"/>
            <c:bubble3D val="0"/>
            <c:extLst xmlns:c16r2="http://schemas.microsoft.com/office/drawing/2015/06/chart">
              <c:ext xmlns:c16="http://schemas.microsoft.com/office/drawing/2014/chart" uri="{C3380CC4-5D6E-409C-BE32-E72D297353CC}">
                <c16:uniqueId val="{00000005-E828-4863-A09C-2B4A51B57FFF}"/>
              </c:ext>
            </c:extLst>
          </c:dPt>
          <c:dPt>
            <c:idx val="12"/>
            <c:invertIfNegative val="0"/>
            <c:bubble3D val="0"/>
            <c:extLst xmlns:c16r2="http://schemas.microsoft.com/office/drawing/2015/06/chart">
              <c:ext xmlns:c16="http://schemas.microsoft.com/office/drawing/2014/chart" uri="{C3380CC4-5D6E-409C-BE32-E72D297353CC}">
                <c16:uniqueId val="{00000006-E828-4863-A09C-2B4A51B57FFF}"/>
              </c:ext>
            </c:extLst>
          </c:dPt>
          <c:dPt>
            <c:idx val="13"/>
            <c:invertIfNegative val="0"/>
            <c:bubble3D val="0"/>
            <c:extLst xmlns:c16r2="http://schemas.microsoft.com/office/drawing/2015/06/chart">
              <c:ext xmlns:c16="http://schemas.microsoft.com/office/drawing/2014/chart" uri="{C3380CC4-5D6E-409C-BE32-E72D297353CC}">
                <c16:uniqueId val="{00000007-E828-4863-A09C-2B4A51B57FFF}"/>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92D05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BAME</c:v>
                </c:pt>
                <c:pt idx="1">
                  <c:v>White</c:v>
                </c:pt>
                <c:pt idx="3">
                  <c:v>75+ years</c:v>
                </c:pt>
                <c:pt idx="4">
                  <c:v>65-74</c:v>
                </c:pt>
                <c:pt idx="5">
                  <c:v>45-64</c:v>
                </c:pt>
                <c:pt idx="6">
                  <c:v>25-44</c:v>
                </c:pt>
                <c:pt idx="7">
                  <c:v>16-24 years</c:v>
                </c:pt>
                <c:pt idx="9">
                  <c:v>Female</c:v>
                </c:pt>
                <c:pt idx="10">
                  <c:v>Male</c:v>
                </c:pt>
                <c:pt idx="12">
                  <c:v>Wiltshire</c:v>
                </c:pt>
                <c:pt idx="13">
                  <c:v>Swindon</c:v>
                </c:pt>
                <c:pt idx="14">
                  <c:v>B&amp;NES</c:v>
                </c:pt>
              </c:strCache>
            </c:strRef>
          </c:cat>
          <c:val>
            <c:numRef>
              <c:f>Sheet1!$B$2:$B$16</c:f>
              <c:numCache>
                <c:formatCode>0%</c:formatCode>
                <c:ptCount val="15"/>
                <c:pt idx="0">
                  <c:v>0.09</c:v>
                </c:pt>
                <c:pt idx="1">
                  <c:v>0.91</c:v>
                </c:pt>
                <c:pt idx="3">
                  <c:v>0.04</c:v>
                </c:pt>
                <c:pt idx="4">
                  <c:v>0.14000000000000001</c:v>
                </c:pt>
                <c:pt idx="5">
                  <c:v>0.37</c:v>
                </c:pt>
                <c:pt idx="6">
                  <c:v>0.28999999999999998</c:v>
                </c:pt>
                <c:pt idx="7">
                  <c:v>0.16</c:v>
                </c:pt>
                <c:pt idx="9">
                  <c:v>0.63</c:v>
                </c:pt>
                <c:pt idx="10">
                  <c:v>0.37</c:v>
                </c:pt>
                <c:pt idx="12">
                  <c:v>0.61</c:v>
                </c:pt>
                <c:pt idx="13">
                  <c:v>0.28999999999999998</c:v>
                </c:pt>
                <c:pt idx="14">
                  <c:v>0.1</c:v>
                </c:pt>
              </c:numCache>
            </c:numRef>
          </c:val>
          <c:extLst xmlns:c16r2="http://schemas.microsoft.com/office/drawing/2015/06/chart">
            <c:ext xmlns:c16="http://schemas.microsoft.com/office/drawing/2014/chart" uri="{C3380CC4-5D6E-409C-BE32-E72D297353CC}">
              <c16:uniqueId val="{00000008-E828-4863-A09C-2B4A51B57FFF}"/>
            </c:ext>
          </c:extLst>
        </c:ser>
        <c:ser>
          <c:idx val="1"/>
          <c:order val="1"/>
          <c:tx>
            <c:strRef>
              <c:f>Sheet1!$C$1</c:f>
              <c:strCache>
                <c:ptCount val="1"/>
                <c:pt idx="0">
                  <c:v>Online survey sample</c:v>
                </c:pt>
              </c:strCache>
            </c:strRef>
          </c:tx>
          <c:spPr>
            <a:solidFill>
              <a:schemeClr val="bg1">
                <a:lumMod val="65000"/>
              </a:schemeClr>
            </a:solidFill>
            <a:ln>
              <a:noFill/>
            </a:ln>
            <a:effectLst>
              <a:softEdge rad="25400"/>
            </a:effectLst>
          </c:spPr>
          <c:invertIfNegative val="0"/>
          <c:dLbls>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E828-4863-A09C-2B4A51B57FF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lumMod val="50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BAME</c:v>
                </c:pt>
                <c:pt idx="1">
                  <c:v>White</c:v>
                </c:pt>
                <c:pt idx="3">
                  <c:v>75+ years</c:v>
                </c:pt>
                <c:pt idx="4">
                  <c:v>65-74</c:v>
                </c:pt>
                <c:pt idx="5">
                  <c:v>45-64</c:v>
                </c:pt>
                <c:pt idx="6">
                  <c:v>25-44</c:v>
                </c:pt>
                <c:pt idx="7">
                  <c:v>16-24 years</c:v>
                </c:pt>
                <c:pt idx="9">
                  <c:v>Female</c:v>
                </c:pt>
                <c:pt idx="10">
                  <c:v>Male</c:v>
                </c:pt>
                <c:pt idx="12">
                  <c:v>Wiltshire</c:v>
                </c:pt>
                <c:pt idx="13">
                  <c:v>Swindon</c:v>
                </c:pt>
                <c:pt idx="14">
                  <c:v>B&amp;NES</c:v>
                </c:pt>
              </c:strCache>
            </c:strRef>
          </c:cat>
          <c:val>
            <c:numRef>
              <c:f>Sheet1!$C$2:$C$16</c:f>
              <c:numCache>
                <c:formatCode>0%</c:formatCode>
                <c:ptCount val="15"/>
                <c:pt idx="0">
                  <c:v>0.06</c:v>
                </c:pt>
                <c:pt idx="1">
                  <c:v>0.94</c:v>
                </c:pt>
                <c:pt idx="3">
                  <c:v>0.1</c:v>
                </c:pt>
                <c:pt idx="4">
                  <c:v>0.11</c:v>
                </c:pt>
                <c:pt idx="5">
                  <c:v>0.32</c:v>
                </c:pt>
                <c:pt idx="6">
                  <c:v>0.32</c:v>
                </c:pt>
                <c:pt idx="7">
                  <c:v>0.15</c:v>
                </c:pt>
                <c:pt idx="9">
                  <c:v>0.51</c:v>
                </c:pt>
                <c:pt idx="10">
                  <c:v>0.49</c:v>
                </c:pt>
                <c:pt idx="12">
                  <c:v>0.51</c:v>
                </c:pt>
                <c:pt idx="13">
                  <c:v>0.27</c:v>
                </c:pt>
                <c:pt idx="14">
                  <c:v>0.22</c:v>
                </c:pt>
              </c:numCache>
            </c:numRef>
          </c:val>
          <c:extLst xmlns:c16r2="http://schemas.microsoft.com/office/drawing/2015/06/chart">
            <c:ext xmlns:c16="http://schemas.microsoft.com/office/drawing/2014/chart" uri="{C3380CC4-5D6E-409C-BE32-E72D297353CC}">
              <c16:uniqueId val="{0000000A-E828-4863-A09C-2B4A51B57FFF}"/>
            </c:ext>
          </c:extLst>
        </c:ser>
        <c:dLbls>
          <c:showLegendKey val="0"/>
          <c:showVal val="0"/>
          <c:showCatName val="0"/>
          <c:showSerName val="0"/>
          <c:showPercent val="0"/>
          <c:showBubbleSize val="0"/>
        </c:dLbls>
        <c:gapWidth val="33"/>
        <c:axId val="163211904"/>
        <c:axId val="163221888"/>
      </c:barChart>
      <c:catAx>
        <c:axId val="1632119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4992"/>
                </a:solidFill>
                <a:latin typeface="Arial" panose="020B0604020202020204" pitchFamily="34" charset="0"/>
                <a:ea typeface="+mn-ea"/>
                <a:cs typeface="Arial" panose="020B0604020202020204" pitchFamily="34" charset="0"/>
              </a:defRPr>
            </a:pPr>
            <a:endParaRPr lang="en-US"/>
          </a:p>
        </c:txPr>
        <c:crossAx val="163221888"/>
        <c:crosses val="autoZero"/>
        <c:auto val="1"/>
        <c:lblAlgn val="ctr"/>
        <c:lblOffset val="100"/>
        <c:noMultiLvlLbl val="0"/>
      </c:catAx>
      <c:valAx>
        <c:axId val="163221888"/>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163211904"/>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273313804671093E-2"/>
          <c:y val="1.9292485984605812E-2"/>
          <c:w val="0.89297641272864758"/>
          <c:h val="0.73926690215099788"/>
        </c:manualLayout>
      </c:layout>
      <c:areaChart>
        <c:grouping val="standard"/>
        <c:varyColors val="0"/>
        <c:ser>
          <c:idx val="0"/>
          <c:order val="0"/>
          <c:tx>
            <c:strRef>
              <c:f>Sheet1!$B$1</c:f>
              <c:strCache>
                <c:ptCount val="1"/>
                <c:pt idx="0">
                  <c:v>Series 1</c:v>
                </c:pt>
              </c:strCache>
            </c:strRef>
          </c:tx>
          <c:spPr>
            <a:solidFill>
              <a:srgbClr val="00B0F0"/>
            </a:solidFill>
            <a:ln>
              <a:noFill/>
            </a:ln>
            <a:effectLst/>
          </c:spPr>
          <c:cat>
            <c:strRef>
              <c:f>Sheet1!$A$2:$A$12</c:f>
              <c:strCache>
                <c:ptCount val="11"/>
                <c:pt idx="0">
                  <c:v>In very poor health 0</c:v>
                </c:pt>
                <c:pt idx="1">
                  <c:v>1</c:v>
                </c:pt>
                <c:pt idx="2">
                  <c:v>2</c:v>
                </c:pt>
                <c:pt idx="3">
                  <c:v>3</c:v>
                </c:pt>
                <c:pt idx="4">
                  <c:v>4</c:v>
                </c:pt>
                <c:pt idx="5">
                  <c:v>5</c:v>
                </c:pt>
                <c:pt idx="6">
                  <c:v>6</c:v>
                </c:pt>
                <c:pt idx="7">
                  <c:v>7</c:v>
                </c:pt>
                <c:pt idx="8">
                  <c:v>8</c:v>
                </c:pt>
                <c:pt idx="9">
                  <c:v>9</c:v>
                </c:pt>
                <c:pt idx="10">
                  <c:v>In very good health 10</c:v>
                </c:pt>
              </c:strCache>
            </c:strRef>
          </c:cat>
          <c:val>
            <c:numRef>
              <c:f>Sheet1!$B$2:$B$12</c:f>
              <c:numCache>
                <c:formatCode>0%</c:formatCode>
                <c:ptCount val="11"/>
                <c:pt idx="0">
                  <c:v>0</c:v>
                </c:pt>
                <c:pt idx="1">
                  <c:v>0</c:v>
                </c:pt>
                <c:pt idx="2">
                  <c:v>0.01</c:v>
                </c:pt>
                <c:pt idx="3">
                  <c:v>0.01</c:v>
                </c:pt>
                <c:pt idx="4">
                  <c:v>0.01</c:v>
                </c:pt>
                <c:pt idx="5">
                  <c:v>0.02</c:v>
                </c:pt>
                <c:pt idx="6">
                  <c:v>0.06</c:v>
                </c:pt>
                <c:pt idx="7">
                  <c:v>0.18</c:v>
                </c:pt>
                <c:pt idx="8">
                  <c:v>0.23</c:v>
                </c:pt>
                <c:pt idx="9">
                  <c:v>0.2</c:v>
                </c:pt>
                <c:pt idx="10">
                  <c:v>0.28000000000000003</c:v>
                </c:pt>
              </c:numCache>
            </c:numRef>
          </c:val>
          <c:extLst xmlns:c16r2="http://schemas.microsoft.com/office/drawing/2015/06/chart">
            <c:ext xmlns:c16="http://schemas.microsoft.com/office/drawing/2014/chart" uri="{C3380CC4-5D6E-409C-BE32-E72D297353CC}">
              <c16:uniqueId val="{00000000-5787-4888-AC4F-B52DF75F73DE}"/>
            </c:ext>
          </c:extLst>
        </c:ser>
        <c:ser>
          <c:idx val="1"/>
          <c:order val="1"/>
          <c:tx>
            <c:strRef>
              <c:f>Sheet1!$C$1</c:f>
              <c:strCache>
                <c:ptCount val="1"/>
                <c:pt idx="0">
                  <c:v>Column1</c:v>
                </c:pt>
              </c:strCache>
            </c:strRef>
          </c:tx>
          <c:spPr>
            <a:solidFill>
              <a:schemeClr val="accent2"/>
            </a:solidFill>
            <a:ln>
              <a:noFill/>
            </a:ln>
            <a:effectLst/>
          </c:spPr>
          <c:cat>
            <c:strRef>
              <c:f>Sheet1!$A$2:$A$12</c:f>
              <c:strCache>
                <c:ptCount val="11"/>
                <c:pt idx="0">
                  <c:v>In very poor health 0</c:v>
                </c:pt>
                <c:pt idx="1">
                  <c:v>1</c:v>
                </c:pt>
                <c:pt idx="2">
                  <c:v>2</c:v>
                </c:pt>
                <c:pt idx="3">
                  <c:v>3</c:v>
                </c:pt>
                <c:pt idx="4">
                  <c:v>4</c:v>
                </c:pt>
                <c:pt idx="5">
                  <c:v>5</c:v>
                </c:pt>
                <c:pt idx="6">
                  <c:v>6</c:v>
                </c:pt>
                <c:pt idx="7">
                  <c:v>7</c:v>
                </c:pt>
                <c:pt idx="8">
                  <c:v>8</c:v>
                </c:pt>
                <c:pt idx="9">
                  <c:v>9</c:v>
                </c:pt>
                <c:pt idx="10">
                  <c:v>In very good health 10</c:v>
                </c:pt>
              </c:strCache>
            </c:strRef>
          </c:cat>
          <c:val>
            <c:numRef>
              <c:f>Sheet1!$C$2:$C$12</c:f>
              <c:numCache>
                <c:formatCode>General</c:formatCode>
                <c:ptCount val="11"/>
              </c:numCache>
            </c:numRef>
          </c:val>
          <c:extLst xmlns:c16r2="http://schemas.microsoft.com/office/drawing/2015/06/chart">
            <c:ext xmlns:c16="http://schemas.microsoft.com/office/drawing/2014/chart" uri="{C3380CC4-5D6E-409C-BE32-E72D297353CC}">
              <c16:uniqueId val="{00000001-5787-4888-AC4F-B52DF75F73DE}"/>
            </c:ext>
          </c:extLst>
        </c:ser>
        <c:dLbls>
          <c:showLegendKey val="0"/>
          <c:showVal val="0"/>
          <c:showCatName val="0"/>
          <c:showSerName val="0"/>
          <c:showPercent val="0"/>
          <c:showBubbleSize val="0"/>
        </c:dLbls>
        <c:axId val="136995584"/>
        <c:axId val="136997120"/>
      </c:areaChart>
      <c:catAx>
        <c:axId val="13699558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rgbClr val="00B0F0"/>
                </a:solidFill>
                <a:latin typeface="Arial" panose="020B0604020202020204" pitchFamily="34" charset="0"/>
                <a:ea typeface="+mn-ea"/>
                <a:cs typeface="Arial" panose="020B0604020202020204" pitchFamily="34" charset="0"/>
              </a:defRPr>
            </a:pPr>
            <a:endParaRPr lang="en-US"/>
          </a:p>
        </c:txPr>
        <c:crossAx val="136997120"/>
        <c:crosses val="autoZero"/>
        <c:auto val="1"/>
        <c:lblAlgn val="ctr"/>
        <c:lblOffset val="100"/>
        <c:noMultiLvlLbl val="0"/>
      </c:catAx>
      <c:valAx>
        <c:axId val="1369971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80808"/>
                </a:solidFill>
                <a:latin typeface="Century Gothic" panose="020B0502020202020204" pitchFamily="34" charset="0"/>
                <a:ea typeface="+mn-ea"/>
                <a:cs typeface="+mn-cs"/>
              </a:defRPr>
            </a:pPr>
            <a:endParaRPr lang="en-US"/>
          </a:p>
        </c:txPr>
        <c:crossAx val="136995584"/>
        <c:crosses val="autoZero"/>
        <c:crossBetween val="midCat"/>
      </c:valAx>
      <c:spPr>
        <a:noFill/>
        <a:ln>
          <a:noFill/>
        </a:ln>
        <a:effectLst/>
      </c:spPr>
    </c:plotArea>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213031649000858"/>
          <c:y val="1.4742337031880014E-2"/>
          <c:w val="0.79024391340696454"/>
          <c:h val="0.94594476421643992"/>
        </c:manualLayout>
      </c:layout>
      <c:barChart>
        <c:barDir val="bar"/>
        <c:grouping val="clustered"/>
        <c:varyColors val="0"/>
        <c:ser>
          <c:idx val="0"/>
          <c:order val="0"/>
          <c:tx>
            <c:strRef>
              <c:f>Sheet1!$B$1</c:f>
              <c:strCache>
                <c:ptCount val="1"/>
                <c:pt idx="0">
                  <c:v>cared for</c:v>
                </c:pt>
              </c:strCache>
            </c:strRef>
          </c:tx>
          <c:spPr>
            <a:solidFill>
              <a:srgbClr val="92D050"/>
            </a:solidFill>
            <a:ln>
              <a:solidFill>
                <a:schemeClr val="accent2">
                  <a:lumMod val="75000"/>
                  <a:alpha val="87000"/>
                </a:schemeClr>
              </a:solidFill>
            </a:ln>
            <a:effectLst>
              <a:outerShdw blurRad="50800" dist="38100" dir="8100000" algn="tr" rotWithShape="0">
                <a:schemeClr val="bg1">
                  <a:lumMod val="95000"/>
                  <a:alpha val="40000"/>
                </a:schemeClr>
              </a:outerShdw>
              <a:softEdge rad="25400"/>
            </a:effectLst>
          </c:spPr>
          <c:invertIfNegative val="0"/>
          <c:dPt>
            <c:idx val="0"/>
            <c:invertIfNegative val="0"/>
            <c:bubble3D val="0"/>
            <c:extLst xmlns:c16r2="http://schemas.microsoft.com/office/drawing/2015/06/chart">
              <c:ext xmlns:c16="http://schemas.microsoft.com/office/drawing/2014/chart" uri="{C3380CC4-5D6E-409C-BE32-E72D297353CC}">
                <c16:uniqueId val="{00000000-1247-4294-83D4-F42EFBB3FD21}"/>
              </c:ext>
            </c:extLst>
          </c:dPt>
          <c:dPt>
            <c:idx val="1"/>
            <c:invertIfNegative val="0"/>
            <c:bubble3D val="0"/>
            <c:extLst xmlns:c16r2="http://schemas.microsoft.com/office/drawing/2015/06/chart">
              <c:ext xmlns:c16="http://schemas.microsoft.com/office/drawing/2014/chart" uri="{C3380CC4-5D6E-409C-BE32-E72D297353CC}">
                <c16:uniqueId val="{00000001-1247-4294-83D4-F42EFBB3FD21}"/>
              </c:ext>
            </c:extLst>
          </c:dPt>
          <c:dPt>
            <c:idx val="2"/>
            <c:invertIfNegative val="0"/>
            <c:bubble3D val="0"/>
            <c:extLst xmlns:c16r2="http://schemas.microsoft.com/office/drawing/2015/06/chart">
              <c:ext xmlns:c16="http://schemas.microsoft.com/office/drawing/2014/chart" uri="{C3380CC4-5D6E-409C-BE32-E72D297353CC}">
                <c16:uniqueId val="{00000002-1247-4294-83D4-F42EFBB3FD21}"/>
              </c:ext>
            </c:extLst>
          </c:dPt>
          <c:dPt>
            <c:idx val="4"/>
            <c:invertIfNegative val="0"/>
            <c:bubble3D val="0"/>
            <c:extLst xmlns:c16r2="http://schemas.microsoft.com/office/drawing/2015/06/chart">
              <c:ext xmlns:c16="http://schemas.microsoft.com/office/drawing/2014/chart" uri="{C3380CC4-5D6E-409C-BE32-E72D297353CC}">
                <c16:uniqueId val="{00000003-1247-4294-83D4-F42EFBB3FD21}"/>
              </c:ext>
            </c:extLst>
          </c:dPt>
          <c:dPt>
            <c:idx val="7"/>
            <c:invertIfNegative val="0"/>
            <c:bubble3D val="0"/>
            <c:extLst xmlns:c16r2="http://schemas.microsoft.com/office/drawing/2015/06/chart">
              <c:ext xmlns:c16="http://schemas.microsoft.com/office/drawing/2014/chart" uri="{C3380CC4-5D6E-409C-BE32-E72D297353CC}">
                <c16:uniqueId val="{00000004-1247-4294-83D4-F42EFBB3FD21}"/>
              </c:ext>
            </c:extLst>
          </c:dPt>
          <c:dPt>
            <c:idx val="10"/>
            <c:invertIfNegative val="0"/>
            <c:bubble3D val="0"/>
            <c:extLst xmlns:c16r2="http://schemas.microsoft.com/office/drawing/2015/06/chart">
              <c:ext xmlns:c16="http://schemas.microsoft.com/office/drawing/2014/chart" uri="{C3380CC4-5D6E-409C-BE32-E72D297353CC}">
                <c16:uniqueId val="{00000005-1247-4294-83D4-F42EFBB3FD21}"/>
              </c:ext>
            </c:extLst>
          </c:dPt>
          <c:dPt>
            <c:idx val="12"/>
            <c:invertIfNegative val="0"/>
            <c:bubble3D val="0"/>
            <c:extLst xmlns:c16r2="http://schemas.microsoft.com/office/drawing/2015/06/chart">
              <c:ext xmlns:c16="http://schemas.microsoft.com/office/drawing/2014/chart" uri="{C3380CC4-5D6E-409C-BE32-E72D297353CC}">
                <c16:uniqueId val="{00000006-1247-4294-83D4-F42EFBB3FD21}"/>
              </c:ext>
            </c:extLst>
          </c:dPt>
          <c:dPt>
            <c:idx val="13"/>
            <c:invertIfNegative val="0"/>
            <c:bubble3D val="0"/>
            <c:extLst xmlns:c16r2="http://schemas.microsoft.com/office/drawing/2015/06/chart">
              <c:ext xmlns:c16="http://schemas.microsoft.com/office/drawing/2014/chart" uri="{C3380CC4-5D6E-409C-BE32-E72D297353CC}">
                <c16:uniqueId val="{00000007-1247-4294-83D4-F42EFBB3FD21}"/>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92D05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Has dependant children at home</c:v>
                </c:pt>
                <c:pt idx="2">
                  <c:v>Main language not English</c:v>
                </c:pt>
                <c:pt idx="3">
                  <c:v>Main language is English</c:v>
                </c:pt>
                <c:pt idx="5">
                  <c:v>Not working</c:v>
                </c:pt>
                <c:pt idx="6">
                  <c:v>Student</c:v>
                </c:pt>
                <c:pt idx="7">
                  <c:v>Retired</c:v>
                </c:pt>
                <c:pt idx="8">
                  <c:v>Employed</c:v>
                </c:pt>
                <c:pt idx="10">
                  <c:v>Unpaid care recipients</c:v>
                </c:pt>
                <c:pt idx="11">
                  <c:v>Non carers</c:v>
                </c:pt>
                <c:pt idx="12">
                  <c:v>Unpaid carers</c:v>
                </c:pt>
              </c:strCache>
            </c:strRef>
          </c:cat>
          <c:val>
            <c:numRef>
              <c:f>Sheet1!$B$2:$B$14</c:f>
              <c:numCache>
                <c:formatCode>General</c:formatCode>
                <c:ptCount val="13"/>
                <c:pt idx="0" formatCode="0%">
                  <c:v>0.26</c:v>
                </c:pt>
                <c:pt idx="2" formatCode="0%">
                  <c:v>0.05</c:v>
                </c:pt>
                <c:pt idx="3" formatCode="0%">
                  <c:v>0.95</c:v>
                </c:pt>
                <c:pt idx="5" formatCode="0%">
                  <c:v>0.12</c:v>
                </c:pt>
                <c:pt idx="6" formatCode="0%">
                  <c:v>7.0000000000000007E-2</c:v>
                </c:pt>
                <c:pt idx="7" formatCode="0%">
                  <c:v>0.23</c:v>
                </c:pt>
                <c:pt idx="8" formatCode="0%">
                  <c:v>0.57999999999999996</c:v>
                </c:pt>
                <c:pt idx="10" formatCode="0%">
                  <c:v>0.04</c:v>
                </c:pt>
                <c:pt idx="11" formatCode="0%">
                  <c:v>0.9</c:v>
                </c:pt>
                <c:pt idx="12" formatCode="0%">
                  <c:v>0.1</c:v>
                </c:pt>
              </c:numCache>
            </c:numRef>
          </c:val>
          <c:extLst xmlns:c16r2="http://schemas.microsoft.com/office/drawing/2015/06/chart">
            <c:ext xmlns:c16="http://schemas.microsoft.com/office/drawing/2014/chart" uri="{C3380CC4-5D6E-409C-BE32-E72D297353CC}">
              <c16:uniqueId val="{00000008-1247-4294-83D4-F42EFBB3FD21}"/>
            </c:ext>
          </c:extLst>
        </c:ser>
        <c:ser>
          <c:idx val="1"/>
          <c:order val="1"/>
          <c:tx>
            <c:strRef>
              <c:f>Sheet1!$C$1</c:f>
              <c:strCache>
                <c:ptCount val="1"/>
                <c:pt idx="0">
                  <c:v>Online survey sample</c:v>
                </c:pt>
              </c:strCache>
            </c:strRef>
          </c:tx>
          <c:spPr>
            <a:solidFill>
              <a:schemeClr val="bg1">
                <a:lumMod val="65000"/>
              </a:schemeClr>
            </a:solidFill>
            <a:ln>
              <a:noFill/>
            </a:ln>
            <a:effectLst>
              <a:softEdge rad="25400"/>
            </a:effectLst>
          </c:spPr>
          <c:invertIfNegative val="0"/>
          <c:dLbls>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1247-4294-83D4-F42EFBB3FD2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lumMod val="50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Has dependant children at home</c:v>
                </c:pt>
                <c:pt idx="2">
                  <c:v>Main language not English</c:v>
                </c:pt>
                <c:pt idx="3">
                  <c:v>Main language is English</c:v>
                </c:pt>
                <c:pt idx="5">
                  <c:v>Not working</c:v>
                </c:pt>
                <c:pt idx="6">
                  <c:v>Student</c:v>
                </c:pt>
                <c:pt idx="7">
                  <c:v>Retired</c:v>
                </c:pt>
                <c:pt idx="8">
                  <c:v>Employed</c:v>
                </c:pt>
                <c:pt idx="10">
                  <c:v>Unpaid care recipients</c:v>
                </c:pt>
                <c:pt idx="11">
                  <c:v>Non carers</c:v>
                </c:pt>
                <c:pt idx="12">
                  <c:v>Unpaid carers</c:v>
                </c:pt>
              </c:strCache>
            </c:strRef>
          </c:cat>
          <c:val>
            <c:numRef>
              <c:f>Sheet1!$C$2:$C$14</c:f>
              <c:numCache>
                <c:formatCode>General</c:formatCode>
                <c:ptCount val="13"/>
                <c:pt idx="0" formatCode="0%">
                  <c:v>0.27</c:v>
                </c:pt>
                <c:pt idx="2" formatCode="0%">
                  <c:v>0.03</c:v>
                </c:pt>
                <c:pt idx="3" formatCode="0%">
                  <c:v>0.97</c:v>
                </c:pt>
                <c:pt idx="5" formatCode="0%">
                  <c:v>0.1</c:v>
                </c:pt>
                <c:pt idx="6" formatCode="0%">
                  <c:v>7.0000000000000007E-2</c:v>
                </c:pt>
                <c:pt idx="7" formatCode="0%">
                  <c:v>0.23</c:v>
                </c:pt>
                <c:pt idx="8" formatCode="0%">
                  <c:v>0.6</c:v>
                </c:pt>
                <c:pt idx="10" formatCode="0%">
                  <c:v>0.02</c:v>
                </c:pt>
                <c:pt idx="11" formatCode="0%">
                  <c:v>0.89</c:v>
                </c:pt>
                <c:pt idx="12" formatCode="0%">
                  <c:v>0.11</c:v>
                </c:pt>
              </c:numCache>
            </c:numRef>
          </c:val>
          <c:extLst xmlns:c16r2="http://schemas.microsoft.com/office/drawing/2015/06/chart">
            <c:ext xmlns:c16="http://schemas.microsoft.com/office/drawing/2014/chart" uri="{C3380CC4-5D6E-409C-BE32-E72D297353CC}">
              <c16:uniqueId val="{0000000A-1247-4294-83D4-F42EFBB3FD21}"/>
            </c:ext>
          </c:extLst>
        </c:ser>
        <c:dLbls>
          <c:showLegendKey val="0"/>
          <c:showVal val="0"/>
          <c:showCatName val="0"/>
          <c:showSerName val="0"/>
          <c:showPercent val="0"/>
          <c:showBubbleSize val="0"/>
        </c:dLbls>
        <c:gapWidth val="33"/>
        <c:axId val="164128640"/>
        <c:axId val="164130176"/>
      </c:barChart>
      <c:catAx>
        <c:axId val="1641286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4992"/>
                </a:solidFill>
                <a:latin typeface="+mn-lt"/>
                <a:ea typeface="+mn-ea"/>
                <a:cs typeface="+mn-cs"/>
              </a:defRPr>
            </a:pPr>
            <a:endParaRPr lang="en-US"/>
          </a:p>
        </c:txPr>
        <c:crossAx val="164130176"/>
        <c:crosses val="autoZero"/>
        <c:auto val="1"/>
        <c:lblAlgn val="ctr"/>
        <c:lblOffset val="100"/>
        <c:noMultiLvlLbl val="0"/>
      </c:catAx>
      <c:valAx>
        <c:axId val="164130176"/>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16412864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86959338402663"/>
          <c:y val="0"/>
          <c:w val="0.6777034929589163"/>
          <c:h val="0.94594476421643992"/>
        </c:manualLayout>
      </c:layout>
      <c:barChart>
        <c:barDir val="bar"/>
        <c:grouping val="clustered"/>
        <c:varyColors val="0"/>
        <c:ser>
          <c:idx val="0"/>
          <c:order val="0"/>
          <c:tx>
            <c:strRef>
              <c:f>Sheet1!$B$1</c:f>
              <c:strCache>
                <c:ptCount val="1"/>
                <c:pt idx="0">
                  <c:v>cared for</c:v>
                </c:pt>
              </c:strCache>
            </c:strRef>
          </c:tx>
          <c:spPr>
            <a:solidFill>
              <a:srgbClr val="92D050"/>
            </a:solidFill>
            <a:ln>
              <a:solidFill>
                <a:schemeClr val="accent2">
                  <a:lumMod val="75000"/>
                  <a:alpha val="87000"/>
                </a:schemeClr>
              </a:solidFill>
            </a:ln>
            <a:effectLst>
              <a:outerShdw blurRad="50800" dist="38100" dir="8100000" algn="tr" rotWithShape="0">
                <a:schemeClr val="bg1">
                  <a:lumMod val="95000"/>
                  <a:alpha val="40000"/>
                </a:schemeClr>
              </a:outerShdw>
              <a:softEdge rad="25400"/>
            </a:effectLst>
          </c:spPr>
          <c:invertIfNegative val="0"/>
          <c:dPt>
            <c:idx val="0"/>
            <c:invertIfNegative val="0"/>
            <c:bubble3D val="0"/>
            <c:extLst xmlns:c16r2="http://schemas.microsoft.com/office/drawing/2015/06/chart">
              <c:ext xmlns:c16="http://schemas.microsoft.com/office/drawing/2014/chart" uri="{C3380CC4-5D6E-409C-BE32-E72D297353CC}">
                <c16:uniqueId val="{00000000-8D81-4C88-A318-37092B6B43DD}"/>
              </c:ext>
            </c:extLst>
          </c:dPt>
          <c:dPt>
            <c:idx val="1"/>
            <c:invertIfNegative val="0"/>
            <c:bubble3D val="0"/>
            <c:extLst xmlns:c16r2="http://schemas.microsoft.com/office/drawing/2015/06/chart">
              <c:ext xmlns:c16="http://schemas.microsoft.com/office/drawing/2014/chart" uri="{C3380CC4-5D6E-409C-BE32-E72D297353CC}">
                <c16:uniqueId val="{00000001-8D81-4C88-A318-37092B6B43DD}"/>
              </c:ext>
            </c:extLst>
          </c:dPt>
          <c:dPt>
            <c:idx val="2"/>
            <c:invertIfNegative val="0"/>
            <c:bubble3D val="0"/>
            <c:extLst xmlns:c16r2="http://schemas.microsoft.com/office/drawing/2015/06/chart">
              <c:ext xmlns:c16="http://schemas.microsoft.com/office/drawing/2014/chart" uri="{C3380CC4-5D6E-409C-BE32-E72D297353CC}">
                <c16:uniqueId val="{00000002-8D81-4C88-A318-37092B6B43DD}"/>
              </c:ext>
            </c:extLst>
          </c:dPt>
          <c:dPt>
            <c:idx val="4"/>
            <c:invertIfNegative val="0"/>
            <c:bubble3D val="0"/>
            <c:extLst xmlns:c16r2="http://schemas.microsoft.com/office/drawing/2015/06/chart">
              <c:ext xmlns:c16="http://schemas.microsoft.com/office/drawing/2014/chart" uri="{C3380CC4-5D6E-409C-BE32-E72D297353CC}">
                <c16:uniqueId val="{00000003-8D81-4C88-A318-37092B6B43DD}"/>
              </c:ext>
            </c:extLst>
          </c:dPt>
          <c:dPt>
            <c:idx val="7"/>
            <c:invertIfNegative val="0"/>
            <c:bubble3D val="0"/>
            <c:extLst xmlns:c16r2="http://schemas.microsoft.com/office/drawing/2015/06/chart">
              <c:ext xmlns:c16="http://schemas.microsoft.com/office/drawing/2014/chart" uri="{C3380CC4-5D6E-409C-BE32-E72D297353CC}">
                <c16:uniqueId val="{00000004-8D81-4C88-A318-37092B6B43DD}"/>
              </c:ext>
            </c:extLst>
          </c:dPt>
          <c:dPt>
            <c:idx val="10"/>
            <c:invertIfNegative val="0"/>
            <c:bubble3D val="0"/>
            <c:extLst xmlns:c16r2="http://schemas.microsoft.com/office/drawing/2015/06/chart">
              <c:ext xmlns:c16="http://schemas.microsoft.com/office/drawing/2014/chart" uri="{C3380CC4-5D6E-409C-BE32-E72D297353CC}">
                <c16:uniqueId val="{00000005-8D81-4C88-A318-37092B6B43DD}"/>
              </c:ext>
            </c:extLst>
          </c:dPt>
          <c:dPt>
            <c:idx val="12"/>
            <c:invertIfNegative val="0"/>
            <c:bubble3D val="0"/>
            <c:extLst xmlns:c16r2="http://schemas.microsoft.com/office/drawing/2015/06/chart">
              <c:ext xmlns:c16="http://schemas.microsoft.com/office/drawing/2014/chart" uri="{C3380CC4-5D6E-409C-BE32-E72D297353CC}">
                <c16:uniqueId val="{00000006-8D81-4C88-A318-37092B6B43DD}"/>
              </c:ext>
            </c:extLst>
          </c:dPt>
          <c:dPt>
            <c:idx val="13"/>
            <c:invertIfNegative val="0"/>
            <c:bubble3D val="0"/>
            <c:extLst xmlns:c16r2="http://schemas.microsoft.com/office/drawing/2015/06/chart">
              <c:ext xmlns:c16="http://schemas.microsoft.com/office/drawing/2014/chart" uri="{C3380CC4-5D6E-409C-BE32-E72D297353CC}">
                <c16:uniqueId val="{00000007-8D81-4C88-A318-37092B6B43DD}"/>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92D050"/>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No LT health/disability</c:v>
                </c:pt>
                <c:pt idx="1">
                  <c:v>Long term health/disability</c:v>
                </c:pt>
                <c:pt idx="3">
                  <c:v>Living with parents/ student house/ shared house</c:v>
                </c:pt>
                <c:pt idx="4">
                  <c:v>Lone parent</c:v>
                </c:pt>
                <c:pt idx="5">
                  <c:v>Married/civil partners/co habit</c:v>
                </c:pt>
                <c:pt idx="6">
                  <c:v>Living alone</c:v>
                </c:pt>
              </c:strCache>
            </c:strRef>
          </c:cat>
          <c:val>
            <c:numRef>
              <c:f>Sheet1!$B$2:$B$8</c:f>
              <c:numCache>
                <c:formatCode>0%</c:formatCode>
                <c:ptCount val="7"/>
                <c:pt idx="0">
                  <c:v>0.71</c:v>
                </c:pt>
                <c:pt idx="1">
                  <c:v>0.28999999999999998</c:v>
                </c:pt>
                <c:pt idx="3">
                  <c:v>0.14000000000000001</c:v>
                </c:pt>
                <c:pt idx="4">
                  <c:v>0.05</c:v>
                </c:pt>
                <c:pt idx="5">
                  <c:v>0.63</c:v>
                </c:pt>
                <c:pt idx="6">
                  <c:v>0.18</c:v>
                </c:pt>
              </c:numCache>
            </c:numRef>
          </c:val>
          <c:extLst xmlns:c16r2="http://schemas.microsoft.com/office/drawing/2015/06/chart">
            <c:ext xmlns:c16="http://schemas.microsoft.com/office/drawing/2014/chart" uri="{C3380CC4-5D6E-409C-BE32-E72D297353CC}">
              <c16:uniqueId val="{00000008-8D81-4C88-A318-37092B6B43DD}"/>
            </c:ext>
          </c:extLst>
        </c:ser>
        <c:ser>
          <c:idx val="1"/>
          <c:order val="1"/>
          <c:tx>
            <c:strRef>
              <c:f>Sheet1!$C$1</c:f>
              <c:strCache>
                <c:ptCount val="1"/>
                <c:pt idx="0">
                  <c:v>Online survey sample</c:v>
                </c:pt>
              </c:strCache>
            </c:strRef>
          </c:tx>
          <c:spPr>
            <a:solidFill>
              <a:schemeClr val="bg1">
                <a:lumMod val="65000"/>
              </a:schemeClr>
            </a:solidFill>
            <a:ln>
              <a:noFill/>
            </a:ln>
            <a:effectLst>
              <a:softEdge rad="25400"/>
            </a:effectLst>
          </c:spPr>
          <c:invertIfNegative val="0"/>
          <c:dLbls>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8D81-4C88-A318-37092B6B43DD}"/>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lumMod val="50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No LT health/disability</c:v>
                </c:pt>
                <c:pt idx="1">
                  <c:v>Long term health/disability</c:v>
                </c:pt>
                <c:pt idx="3">
                  <c:v>Living with parents/ student house/ shared house</c:v>
                </c:pt>
                <c:pt idx="4">
                  <c:v>Lone parent</c:v>
                </c:pt>
                <c:pt idx="5">
                  <c:v>Married/civil partners/co habit</c:v>
                </c:pt>
                <c:pt idx="6">
                  <c:v>Living alone</c:v>
                </c:pt>
              </c:strCache>
            </c:strRef>
          </c:cat>
          <c:val>
            <c:numRef>
              <c:f>Sheet1!$C$2:$C$8</c:f>
              <c:numCache>
                <c:formatCode>0%</c:formatCode>
                <c:ptCount val="7"/>
                <c:pt idx="0">
                  <c:v>0.84</c:v>
                </c:pt>
                <c:pt idx="1">
                  <c:v>0.16</c:v>
                </c:pt>
                <c:pt idx="3">
                  <c:v>0.04</c:v>
                </c:pt>
                <c:pt idx="4">
                  <c:v>0.1</c:v>
                </c:pt>
                <c:pt idx="5">
                  <c:v>0.57999999999999996</c:v>
                </c:pt>
                <c:pt idx="6">
                  <c:v>0.28000000000000003</c:v>
                </c:pt>
              </c:numCache>
            </c:numRef>
          </c:val>
          <c:extLst xmlns:c16r2="http://schemas.microsoft.com/office/drawing/2015/06/chart">
            <c:ext xmlns:c16="http://schemas.microsoft.com/office/drawing/2014/chart" uri="{C3380CC4-5D6E-409C-BE32-E72D297353CC}">
              <c16:uniqueId val="{0000000A-8D81-4C88-A318-37092B6B43DD}"/>
            </c:ext>
          </c:extLst>
        </c:ser>
        <c:dLbls>
          <c:showLegendKey val="0"/>
          <c:showVal val="0"/>
          <c:showCatName val="0"/>
          <c:showSerName val="0"/>
          <c:showPercent val="0"/>
          <c:showBubbleSize val="0"/>
        </c:dLbls>
        <c:gapWidth val="33"/>
        <c:axId val="164207616"/>
        <c:axId val="164225792"/>
      </c:barChart>
      <c:catAx>
        <c:axId val="1642076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4992"/>
                </a:solidFill>
                <a:latin typeface="Arial" panose="020B0604020202020204" pitchFamily="34" charset="0"/>
                <a:ea typeface="+mn-ea"/>
                <a:cs typeface="Arial" panose="020B0604020202020204" pitchFamily="34" charset="0"/>
              </a:defRPr>
            </a:pPr>
            <a:endParaRPr lang="en-US"/>
          </a:p>
        </c:txPr>
        <c:crossAx val="164225792"/>
        <c:crosses val="autoZero"/>
        <c:auto val="1"/>
        <c:lblAlgn val="ctr"/>
        <c:lblOffset val="100"/>
        <c:noMultiLvlLbl val="0"/>
      </c:catAx>
      <c:valAx>
        <c:axId val="164225792"/>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164207616"/>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86959338402663"/>
          <c:y val="0"/>
          <c:w val="0.6777034929589163"/>
          <c:h val="0.94594476421643992"/>
        </c:manualLayout>
      </c:layout>
      <c:barChart>
        <c:barDir val="bar"/>
        <c:grouping val="clustered"/>
        <c:varyColors val="0"/>
        <c:ser>
          <c:idx val="0"/>
          <c:order val="0"/>
          <c:tx>
            <c:strRef>
              <c:f>Sheet1!$B$1</c:f>
              <c:strCache>
                <c:ptCount val="1"/>
                <c:pt idx="0">
                  <c:v>Online survey sample</c:v>
                </c:pt>
              </c:strCache>
            </c:strRef>
          </c:tx>
          <c:spPr>
            <a:solidFill>
              <a:schemeClr val="bg1">
                <a:lumMod val="65000"/>
              </a:schemeClr>
            </a:solidFill>
            <a:ln>
              <a:solidFill>
                <a:schemeClr val="accent2">
                  <a:lumMod val="75000"/>
                  <a:alpha val="87000"/>
                </a:schemeClr>
              </a:solidFill>
            </a:ln>
            <a:effectLst>
              <a:outerShdw blurRad="50800" dist="38100" dir="8100000" algn="tr" rotWithShape="0">
                <a:schemeClr val="bg1">
                  <a:lumMod val="95000"/>
                  <a:alpha val="40000"/>
                </a:schemeClr>
              </a:outerShdw>
              <a:softEdge rad="25400"/>
            </a:effectLst>
          </c:spPr>
          <c:invertIfNegative val="0"/>
          <c:dPt>
            <c:idx val="0"/>
            <c:invertIfNegative val="0"/>
            <c:bubble3D val="0"/>
            <c:extLst xmlns:c16r2="http://schemas.microsoft.com/office/drawing/2015/06/chart">
              <c:ext xmlns:c16="http://schemas.microsoft.com/office/drawing/2014/chart" uri="{C3380CC4-5D6E-409C-BE32-E72D297353CC}">
                <c16:uniqueId val="{00000000-8D81-4C88-A318-37092B6B43DD}"/>
              </c:ext>
            </c:extLst>
          </c:dPt>
          <c:dPt>
            <c:idx val="1"/>
            <c:invertIfNegative val="0"/>
            <c:bubble3D val="0"/>
            <c:extLst xmlns:c16r2="http://schemas.microsoft.com/office/drawing/2015/06/chart">
              <c:ext xmlns:c16="http://schemas.microsoft.com/office/drawing/2014/chart" uri="{C3380CC4-5D6E-409C-BE32-E72D297353CC}">
                <c16:uniqueId val="{00000001-8D81-4C88-A318-37092B6B43DD}"/>
              </c:ext>
            </c:extLst>
          </c:dPt>
          <c:dPt>
            <c:idx val="2"/>
            <c:invertIfNegative val="0"/>
            <c:bubble3D val="0"/>
            <c:extLst xmlns:c16r2="http://schemas.microsoft.com/office/drawing/2015/06/chart">
              <c:ext xmlns:c16="http://schemas.microsoft.com/office/drawing/2014/chart" uri="{C3380CC4-5D6E-409C-BE32-E72D297353CC}">
                <c16:uniqueId val="{00000002-8D81-4C88-A318-37092B6B43DD}"/>
              </c:ext>
            </c:extLst>
          </c:dPt>
          <c:dPt>
            <c:idx val="4"/>
            <c:invertIfNegative val="0"/>
            <c:bubble3D val="0"/>
            <c:extLst xmlns:c16r2="http://schemas.microsoft.com/office/drawing/2015/06/chart">
              <c:ext xmlns:c16="http://schemas.microsoft.com/office/drawing/2014/chart" uri="{C3380CC4-5D6E-409C-BE32-E72D297353CC}">
                <c16:uniqueId val="{00000003-8D81-4C88-A318-37092B6B43DD}"/>
              </c:ext>
            </c:extLst>
          </c:dPt>
          <c:dPt>
            <c:idx val="7"/>
            <c:invertIfNegative val="0"/>
            <c:bubble3D val="0"/>
            <c:extLst xmlns:c16r2="http://schemas.microsoft.com/office/drawing/2015/06/chart">
              <c:ext xmlns:c16="http://schemas.microsoft.com/office/drawing/2014/chart" uri="{C3380CC4-5D6E-409C-BE32-E72D297353CC}">
                <c16:uniqueId val="{00000004-8D81-4C88-A318-37092B6B43DD}"/>
              </c:ext>
            </c:extLst>
          </c:dPt>
          <c:dPt>
            <c:idx val="10"/>
            <c:invertIfNegative val="0"/>
            <c:bubble3D val="0"/>
            <c:extLst xmlns:c16r2="http://schemas.microsoft.com/office/drawing/2015/06/chart">
              <c:ext xmlns:c16="http://schemas.microsoft.com/office/drawing/2014/chart" uri="{C3380CC4-5D6E-409C-BE32-E72D297353CC}">
                <c16:uniqueId val="{00000005-8D81-4C88-A318-37092B6B43DD}"/>
              </c:ext>
            </c:extLst>
          </c:dPt>
          <c:dPt>
            <c:idx val="12"/>
            <c:invertIfNegative val="0"/>
            <c:bubble3D val="0"/>
            <c:extLst xmlns:c16r2="http://schemas.microsoft.com/office/drawing/2015/06/chart">
              <c:ext xmlns:c16="http://schemas.microsoft.com/office/drawing/2014/chart" uri="{C3380CC4-5D6E-409C-BE32-E72D297353CC}">
                <c16:uniqueId val="{00000006-8D81-4C88-A318-37092B6B43DD}"/>
              </c:ext>
            </c:extLst>
          </c:dPt>
          <c:dPt>
            <c:idx val="13"/>
            <c:invertIfNegative val="0"/>
            <c:bubble3D val="0"/>
            <c:extLst xmlns:c16r2="http://schemas.microsoft.com/office/drawing/2015/06/chart">
              <c:ext xmlns:c16="http://schemas.microsoft.com/office/drawing/2014/chart" uri="{C3380CC4-5D6E-409C-BE32-E72D297353CC}">
                <c16:uniqueId val="{00000007-8D81-4C88-A318-37092B6B43DD}"/>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00499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Sheet1!$A$2:$A$18</c:f>
              <c:strCache>
                <c:ptCount val="17"/>
                <c:pt idx="0">
                  <c:v>Work or volunteer for NHS/LA</c:v>
                </c:pt>
                <c:pt idx="1">
                  <c:v>Local volunteer / advisory body supporting health service</c:v>
                </c:pt>
                <c:pt idx="2">
                  <c:v>Health watch volunteer</c:v>
                </c:pt>
                <c:pt idx="3">
                  <c:v>YHYV panel member for B&amp;NES CCG</c:v>
                </c:pt>
                <c:pt idx="4">
                  <c:v>PPE for Swindon CCG</c:v>
                </c:pt>
                <c:pt idx="5">
                  <c:v>PPG for GP surgery</c:v>
                </c:pt>
                <c:pt idx="6">
                  <c:v>Friend / member of Salisbury  NHS Trust</c:v>
                </c:pt>
                <c:pt idx="7">
                  <c:v>Friend /  member of RUH NHS Trust</c:v>
                </c:pt>
                <c:pt idx="8">
                  <c:v>Friend / member of GWH NHS Trust</c:v>
                </c:pt>
                <c:pt idx="10">
                  <c:v>Follows a faith</c:v>
                </c:pt>
                <c:pt idx="12">
                  <c:v>Currently pregnant</c:v>
                </c:pt>
                <c:pt idx="14">
                  <c:v>Prefer not to say</c:v>
                </c:pt>
                <c:pt idx="15">
                  <c:v>LGBTQIA</c:v>
                </c:pt>
                <c:pt idx="16">
                  <c:v>Heterosexual / straight</c:v>
                </c:pt>
              </c:strCache>
            </c:strRef>
          </c:cat>
          <c:val>
            <c:numRef>
              <c:f>Sheet1!$B$2:$B$18</c:f>
              <c:numCache>
                <c:formatCode>0%</c:formatCode>
                <c:ptCount val="17"/>
                <c:pt idx="0">
                  <c:v>0.06</c:v>
                </c:pt>
                <c:pt idx="1">
                  <c:v>0.09</c:v>
                </c:pt>
                <c:pt idx="2">
                  <c:v>0.01</c:v>
                </c:pt>
                <c:pt idx="3">
                  <c:v>0.01</c:v>
                </c:pt>
                <c:pt idx="4">
                  <c:v>0.02</c:v>
                </c:pt>
                <c:pt idx="5">
                  <c:v>0.03</c:v>
                </c:pt>
                <c:pt idx="6">
                  <c:v>0.01</c:v>
                </c:pt>
                <c:pt idx="7">
                  <c:v>0.01</c:v>
                </c:pt>
                <c:pt idx="8">
                  <c:v>0.03</c:v>
                </c:pt>
                <c:pt idx="10">
                  <c:v>0.5</c:v>
                </c:pt>
                <c:pt idx="12">
                  <c:v>0.05</c:v>
                </c:pt>
                <c:pt idx="14">
                  <c:v>0.05</c:v>
                </c:pt>
                <c:pt idx="15">
                  <c:v>0.06</c:v>
                </c:pt>
                <c:pt idx="16">
                  <c:v>0.89</c:v>
                </c:pt>
              </c:numCache>
            </c:numRef>
          </c:val>
          <c:extLst xmlns:c16r2="http://schemas.microsoft.com/office/drawing/2015/06/chart">
            <c:ext xmlns:c16="http://schemas.microsoft.com/office/drawing/2014/chart" uri="{C3380CC4-5D6E-409C-BE32-E72D297353CC}">
              <c16:uniqueId val="{00000008-8D81-4C88-A318-37092B6B43DD}"/>
            </c:ext>
          </c:extLst>
        </c:ser>
        <c:dLbls>
          <c:showLegendKey val="0"/>
          <c:showVal val="0"/>
          <c:showCatName val="0"/>
          <c:showSerName val="0"/>
          <c:showPercent val="0"/>
          <c:showBubbleSize val="0"/>
        </c:dLbls>
        <c:gapWidth val="33"/>
        <c:axId val="164301440"/>
        <c:axId val="164331904"/>
      </c:barChart>
      <c:catAx>
        <c:axId val="1643014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4992"/>
                </a:solidFill>
                <a:latin typeface="Arial" panose="020B0604020202020204" pitchFamily="34" charset="0"/>
                <a:ea typeface="+mn-ea"/>
                <a:cs typeface="Arial" panose="020B0604020202020204" pitchFamily="34" charset="0"/>
              </a:defRPr>
            </a:pPr>
            <a:endParaRPr lang="en-US"/>
          </a:p>
        </c:txPr>
        <c:crossAx val="164331904"/>
        <c:crosses val="autoZero"/>
        <c:auto val="1"/>
        <c:lblAlgn val="ctr"/>
        <c:lblOffset val="100"/>
        <c:noMultiLvlLbl val="0"/>
      </c:catAx>
      <c:valAx>
        <c:axId val="164331904"/>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16430144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53160446343119E-2"/>
          <c:y val="2.1514393111671165E-2"/>
          <c:w val="0.89297641272864758"/>
          <c:h val="0.73926690215099788"/>
        </c:manualLayout>
      </c:layout>
      <c:areaChart>
        <c:grouping val="standard"/>
        <c:varyColors val="0"/>
        <c:ser>
          <c:idx val="0"/>
          <c:order val="0"/>
          <c:tx>
            <c:strRef>
              <c:f>Sheet1!$B$1</c:f>
              <c:strCache>
                <c:ptCount val="1"/>
                <c:pt idx="0">
                  <c:v>Series 1</c:v>
                </c:pt>
              </c:strCache>
            </c:strRef>
          </c:tx>
          <c:spPr>
            <a:solidFill>
              <a:srgbClr val="EA8E32"/>
            </a:solidFill>
            <a:ln>
              <a:noFill/>
            </a:ln>
            <a:effectLst/>
          </c:spPr>
          <c:cat>
            <c:strRef>
              <c:f>Sheet1!$A$2:$A$12</c:f>
              <c:strCache>
                <c:ptCount val="11"/>
                <c:pt idx="0">
                  <c:v>Not in control of my life at all 0</c:v>
                </c:pt>
                <c:pt idx="1">
                  <c:v>1</c:v>
                </c:pt>
                <c:pt idx="2">
                  <c:v>2</c:v>
                </c:pt>
                <c:pt idx="3">
                  <c:v>3</c:v>
                </c:pt>
                <c:pt idx="4">
                  <c:v>4</c:v>
                </c:pt>
                <c:pt idx="5">
                  <c:v>5</c:v>
                </c:pt>
                <c:pt idx="6">
                  <c:v>6</c:v>
                </c:pt>
                <c:pt idx="7">
                  <c:v>7</c:v>
                </c:pt>
                <c:pt idx="8">
                  <c:v>8</c:v>
                </c:pt>
                <c:pt idx="9">
                  <c:v>9</c:v>
                </c:pt>
                <c:pt idx="10">
                  <c:v>Very much in control of my life 10</c:v>
                </c:pt>
              </c:strCache>
            </c:strRef>
          </c:cat>
          <c:val>
            <c:numRef>
              <c:f>Sheet1!$B$2:$B$12</c:f>
              <c:numCache>
                <c:formatCode>0%</c:formatCode>
                <c:ptCount val="11"/>
                <c:pt idx="0">
                  <c:v>0</c:v>
                </c:pt>
                <c:pt idx="1">
                  <c:v>0.01</c:v>
                </c:pt>
                <c:pt idx="2">
                  <c:v>0.06</c:v>
                </c:pt>
                <c:pt idx="3">
                  <c:v>0.06</c:v>
                </c:pt>
                <c:pt idx="4">
                  <c:v>0.05</c:v>
                </c:pt>
                <c:pt idx="5">
                  <c:v>7.0000000000000007E-2</c:v>
                </c:pt>
                <c:pt idx="6">
                  <c:v>0.05</c:v>
                </c:pt>
                <c:pt idx="7">
                  <c:v>0.18</c:v>
                </c:pt>
                <c:pt idx="8">
                  <c:v>0.18</c:v>
                </c:pt>
                <c:pt idx="9">
                  <c:v>0.16</c:v>
                </c:pt>
                <c:pt idx="10">
                  <c:v>0.18</c:v>
                </c:pt>
              </c:numCache>
            </c:numRef>
          </c:val>
          <c:extLst xmlns:c16r2="http://schemas.microsoft.com/office/drawing/2015/06/chart">
            <c:ext xmlns:c16="http://schemas.microsoft.com/office/drawing/2014/chart" uri="{C3380CC4-5D6E-409C-BE32-E72D297353CC}">
              <c16:uniqueId val="{00000000-5787-4888-AC4F-B52DF75F73DE}"/>
            </c:ext>
          </c:extLst>
        </c:ser>
        <c:ser>
          <c:idx val="1"/>
          <c:order val="1"/>
          <c:tx>
            <c:strRef>
              <c:f>Sheet1!$C$1</c:f>
              <c:strCache>
                <c:ptCount val="1"/>
                <c:pt idx="0">
                  <c:v>Column1</c:v>
                </c:pt>
              </c:strCache>
            </c:strRef>
          </c:tx>
          <c:spPr>
            <a:solidFill>
              <a:schemeClr val="accent2"/>
            </a:solidFill>
            <a:ln>
              <a:noFill/>
            </a:ln>
            <a:effectLst/>
          </c:spPr>
          <c:cat>
            <c:strRef>
              <c:f>Sheet1!$A$2:$A$12</c:f>
              <c:strCache>
                <c:ptCount val="11"/>
                <c:pt idx="0">
                  <c:v>Not in control of my life at all 0</c:v>
                </c:pt>
                <c:pt idx="1">
                  <c:v>1</c:v>
                </c:pt>
                <c:pt idx="2">
                  <c:v>2</c:v>
                </c:pt>
                <c:pt idx="3">
                  <c:v>3</c:v>
                </c:pt>
                <c:pt idx="4">
                  <c:v>4</c:v>
                </c:pt>
                <c:pt idx="5">
                  <c:v>5</c:v>
                </c:pt>
                <c:pt idx="6">
                  <c:v>6</c:v>
                </c:pt>
                <c:pt idx="7">
                  <c:v>7</c:v>
                </c:pt>
                <c:pt idx="8">
                  <c:v>8</c:v>
                </c:pt>
                <c:pt idx="9">
                  <c:v>9</c:v>
                </c:pt>
                <c:pt idx="10">
                  <c:v>Very much in control of my life 10</c:v>
                </c:pt>
              </c:strCache>
            </c:strRef>
          </c:cat>
          <c:val>
            <c:numRef>
              <c:f>Sheet1!$C$2:$C$12</c:f>
              <c:numCache>
                <c:formatCode>General</c:formatCode>
                <c:ptCount val="11"/>
              </c:numCache>
            </c:numRef>
          </c:val>
          <c:extLst xmlns:c16r2="http://schemas.microsoft.com/office/drawing/2015/06/chart">
            <c:ext xmlns:c16="http://schemas.microsoft.com/office/drawing/2014/chart" uri="{C3380CC4-5D6E-409C-BE32-E72D297353CC}">
              <c16:uniqueId val="{00000001-5787-4888-AC4F-B52DF75F73DE}"/>
            </c:ext>
          </c:extLst>
        </c:ser>
        <c:dLbls>
          <c:showLegendKey val="0"/>
          <c:showVal val="0"/>
          <c:showCatName val="0"/>
          <c:showSerName val="0"/>
          <c:showPercent val="0"/>
          <c:showBubbleSize val="0"/>
        </c:dLbls>
        <c:axId val="137072000"/>
        <c:axId val="137077888"/>
      </c:areaChart>
      <c:catAx>
        <c:axId val="13707200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rgbClr val="EA8E32"/>
                </a:solidFill>
                <a:latin typeface="Arial" panose="020B0604020202020204" pitchFamily="34" charset="0"/>
                <a:ea typeface="+mn-ea"/>
                <a:cs typeface="Arial" panose="020B0604020202020204" pitchFamily="34" charset="0"/>
              </a:defRPr>
            </a:pPr>
            <a:endParaRPr lang="en-US"/>
          </a:p>
        </c:txPr>
        <c:crossAx val="137077888"/>
        <c:crosses val="autoZero"/>
        <c:auto val="1"/>
        <c:lblAlgn val="ctr"/>
        <c:lblOffset val="100"/>
        <c:noMultiLvlLbl val="0"/>
      </c:catAx>
      <c:valAx>
        <c:axId val="137077888"/>
        <c:scaling>
          <c:orientation val="minMax"/>
          <c:max val="0.35000000000000003"/>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80808"/>
                </a:solidFill>
                <a:latin typeface="Century Gothic" panose="020B0502020202020204" pitchFamily="34" charset="0"/>
                <a:ea typeface="+mn-ea"/>
                <a:cs typeface="+mn-cs"/>
              </a:defRPr>
            </a:pPr>
            <a:endParaRPr lang="en-US"/>
          </a:p>
        </c:txPr>
        <c:crossAx val="137072000"/>
        <c:crosses val="autoZero"/>
        <c:crossBetween val="midCat"/>
      </c:valAx>
      <c:spPr>
        <a:noFill/>
        <a:ln>
          <a:noFill/>
        </a:ln>
        <a:effectLst/>
      </c:spPr>
    </c:plotArea>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273313804671093E-2"/>
          <c:y val="1.9292485984605812E-2"/>
          <c:w val="0.89297641272864758"/>
          <c:h val="0.73926690215099788"/>
        </c:manualLayout>
      </c:layout>
      <c:areaChart>
        <c:grouping val="standard"/>
        <c:varyColors val="0"/>
        <c:ser>
          <c:idx val="0"/>
          <c:order val="0"/>
          <c:tx>
            <c:strRef>
              <c:f>Sheet1!$B$1</c:f>
              <c:strCache>
                <c:ptCount val="1"/>
                <c:pt idx="0">
                  <c:v>Series 1</c:v>
                </c:pt>
              </c:strCache>
            </c:strRef>
          </c:tx>
          <c:spPr>
            <a:solidFill>
              <a:srgbClr val="64B22D"/>
            </a:solidFill>
            <a:ln>
              <a:noFill/>
            </a:ln>
            <a:effectLst/>
          </c:spPr>
          <c:cat>
            <c:strRef>
              <c:f>Sheet1!$A$2:$A$12</c:f>
              <c:strCache>
                <c:ptCount val="11"/>
                <c:pt idx="0">
                  <c:v>Very unhappy 0</c:v>
                </c:pt>
                <c:pt idx="1">
                  <c:v>1</c:v>
                </c:pt>
                <c:pt idx="2">
                  <c:v>2</c:v>
                </c:pt>
                <c:pt idx="3">
                  <c:v>3</c:v>
                </c:pt>
                <c:pt idx="4">
                  <c:v>4</c:v>
                </c:pt>
                <c:pt idx="5">
                  <c:v>5</c:v>
                </c:pt>
                <c:pt idx="6">
                  <c:v>6</c:v>
                </c:pt>
                <c:pt idx="7">
                  <c:v>7</c:v>
                </c:pt>
                <c:pt idx="8">
                  <c:v>8</c:v>
                </c:pt>
                <c:pt idx="9">
                  <c:v>9</c:v>
                </c:pt>
                <c:pt idx="10">
                  <c:v>Very happy 10</c:v>
                </c:pt>
              </c:strCache>
            </c:strRef>
          </c:cat>
          <c:val>
            <c:numRef>
              <c:f>Sheet1!$B$2:$B$12</c:f>
              <c:numCache>
                <c:formatCode>0%</c:formatCode>
                <c:ptCount val="11"/>
                <c:pt idx="0">
                  <c:v>0.01</c:v>
                </c:pt>
                <c:pt idx="1">
                  <c:v>0.01</c:v>
                </c:pt>
                <c:pt idx="2">
                  <c:v>0.01</c:v>
                </c:pt>
                <c:pt idx="3">
                  <c:v>0.02</c:v>
                </c:pt>
                <c:pt idx="4">
                  <c:v>0.04</c:v>
                </c:pt>
                <c:pt idx="5">
                  <c:v>0.11</c:v>
                </c:pt>
                <c:pt idx="6">
                  <c:v>0.08</c:v>
                </c:pt>
                <c:pt idx="7">
                  <c:v>0.15</c:v>
                </c:pt>
                <c:pt idx="8">
                  <c:v>0.21</c:v>
                </c:pt>
                <c:pt idx="9">
                  <c:v>0.15</c:v>
                </c:pt>
                <c:pt idx="10">
                  <c:v>0.22</c:v>
                </c:pt>
              </c:numCache>
            </c:numRef>
          </c:val>
          <c:extLst xmlns:c16r2="http://schemas.microsoft.com/office/drawing/2015/06/chart">
            <c:ext xmlns:c16="http://schemas.microsoft.com/office/drawing/2014/chart" uri="{C3380CC4-5D6E-409C-BE32-E72D297353CC}">
              <c16:uniqueId val="{00000000-5787-4888-AC4F-B52DF75F73DE}"/>
            </c:ext>
          </c:extLst>
        </c:ser>
        <c:ser>
          <c:idx val="1"/>
          <c:order val="1"/>
          <c:tx>
            <c:strRef>
              <c:f>Sheet1!$C$1</c:f>
              <c:strCache>
                <c:ptCount val="1"/>
                <c:pt idx="0">
                  <c:v>Column1</c:v>
                </c:pt>
              </c:strCache>
            </c:strRef>
          </c:tx>
          <c:spPr>
            <a:solidFill>
              <a:schemeClr val="accent2"/>
            </a:solidFill>
            <a:ln>
              <a:noFill/>
            </a:ln>
            <a:effectLst/>
          </c:spPr>
          <c:cat>
            <c:strRef>
              <c:f>Sheet1!$A$2:$A$12</c:f>
              <c:strCache>
                <c:ptCount val="11"/>
                <c:pt idx="0">
                  <c:v>Very unhappy 0</c:v>
                </c:pt>
                <c:pt idx="1">
                  <c:v>1</c:v>
                </c:pt>
                <c:pt idx="2">
                  <c:v>2</c:v>
                </c:pt>
                <c:pt idx="3">
                  <c:v>3</c:v>
                </c:pt>
                <c:pt idx="4">
                  <c:v>4</c:v>
                </c:pt>
                <c:pt idx="5">
                  <c:v>5</c:v>
                </c:pt>
                <c:pt idx="6">
                  <c:v>6</c:v>
                </c:pt>
                <c:pt idx="7">
                  <c:v>7</c:v>
                </c:pt>
                <c:pt idx="8">
                  <c:v>8</c:v>
                </c:pt>
                <c:pt idx="9">
                  <c:v>9</c:v>
                </c:pt>
                <c:pt idx="10">
                  <c:v>Very happy 10</c:v>
                </c:pt>
              </c:strCache>
            </c:strRef>
          </c:cat>
          <c:val>
            <c:numRef>
              <c:f>Sheet1!$C$2:$C$12</c:f>
              <c:numCache>
                <c:formatCode>General</c:formatCode>
                <c:ptCount val="11"/>
              </c:numCache>
            </c:numRef>
          </c:val>
          <c:extLst xmlns:c16r2="http://schemas.microsoft.com/office/drawing/2015/06/chart">
            <c:ext xmlns:c16="http://schemas.microsoft.com/office/drawing/2014/chart" uri="{C3380CC4-5D6E-409C-BE32-E72D297353CC}">
              <c16:uniqueId val="{00000001-5787-4888-AC4F-B52DF75F73DE}"/>
            </c:ext>
          </c:extLst>
        </c:ser>
        <c:dLbls>
          <c:showLegendKey val="0"/>
          <c:showVal val="0"/>
          <c:showCatName val="0"/>
          <c:showSerName val="0"/>
          <c:showPercent val="0"/>
          <c:showBubbleSize val="0"/>
        </c:dLbls>
        <c:axId val="140011776"/>
        <c:axId val="140017664"/>
      </c:areaChart>
      <c:catAx>
        <c:axId val="1400117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rgbClr val="64B22D"/>
                </a:solidFill>
                <a:latin typeface="Arial" panose="020B0604020202020204" pitchFamily="34" charset="0"/>
                <a:ea typeface="+mn-ea"/>
                <a:cs typeface="Arial" panose="020B0604020202020204" pitchFamily="34" charset="0"/>
              </a:defRPr>
            </a:pPr>
            <a:endParaRPr lang="en-US"/>
          </a:p>
        </c:txPr>
        <c:crossAx val="140017664"/>
        <c:crosses val="autoZero"/>
        <c:auto val="1"/>
        <c:lblAlgn val="ctr"/>
        <c:lblOffset val="100"/>
        <c:noMultiLvlLbl val="0"/>
      </c:catAx>
      <c:valAx>
        <c:axId val="14001766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80808"/>
                </a:solidFill>
                <a:latin typeface="Century Gothic" panose="020B0502020202020204" pitchFamily="34" charset="0"/>
                <a:ea typeface="+mn-ea"/>
                <a:cs typeface="+mn-cs"/>
              </a:defRPr>
            </a:pPr>
            <a:endParaRPr lang="en-US"/>
          </a:p>
        </c:txPr>
        <c:crossAx val="140011776"/>
        <c:crosses val="autoZero"/>
        <c:crossBetween val="midCat"/>
      </c:valAx>
      <c:spPr>
        <a:noFill/>
        <a:ln>
          <a:noFill/>
        </a:ln>
        <a:effectLst/>
      </c:spPr>
    </c:plotArea>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273313804671093E-2"/>
          <c:y val="1.9292485984605812E-2"/>
          <c:w val="0.89297641272864758"/>
          <c:h val="0.73926690215099788"/>
        </c:manualLayout>
      </c:layout>
      <c:areaChart>
        <c:grouping val="standard"/>
        <c:varyColors val="0"/>
        <c:ser>
          <c:idx val="0"/>
          <c:order val="0"/>
          <c:tx>
            <c:strRef>
              <c:f>Sheet1!$B$1</c:f>
              <c:strCache>
                <c:ptCount val="1"/>
                <c:pt idx="0">
                  <c:v>Series 1</c:v>
                </c:pt>
              </c:strCache>
            </c:strRef>
          </c:tx>
          <c:spPr>
            <a:solidFill>
              <a:schemeClr val="bg2">
                <a:lumMod val="50000"/>
              </a:schemeClr>
            </a:solidFill>
            <a:ln>
              <a:noFill/>
            </a:ln>
            <a:effectLst/>
          </c:spPr>
          <c:cat>
            <c:strRef>
              <c:f>Sheet1!$A$2:$A$12</c:f>
              <c:strCache>
                <c:ptCount val="11"/>
                <c:pt idx="0">
                  <c:v>Very lonely 0</c:v>
                </c:pt>
                <c:pt idx="1">
                  <c:v>1</c:v>
                </c:pt>
                <c:pt idx="2">
                  <c:v>2</c:v>
                </c:pt>
                <c:pt idx="3">
                  <c:v>3</c:v>
                </c:pt>
                <c:pt idx="4">
                  <c:v>4</c:v>
                </c:pt>
                <c:pt idx="5">
                  <c:v>5</c:v>
                </c:pt>
                <c:pt idx="6">
                  <c:v>6</c:v>
                </c:pt>
                <c:pt idx="7">
                  <c:v>7</c:v>
                </c:pt>
                <c:pt idx="8">
                  <c:v>8</c:v>
                </c:pt>
                <c:pt idx="9">
                  <c:v>9</c:v>
                </c:pt>
                <c:pt idx="10">
                  <c:v>Not at all lonely 10</c:v>
                </c:pt>
              </c:strCache>
            </c:strRef>
          </c:cat>
          <c:val>
            <c:numRef>
              <c:f>Sheet1!$B$2:$B$12</c:f>
              <c:numCache>
                <c:formatCode>0%</c:formatCode>
                <c:ptCount val="11"/>
                <c:pt idx="0">
                  <c:v>0.01</c:v>
                </c:pt>
                <c:pt idx="1">
                  <c:v>0.01</c:v>
                </c:pt>
                <c:pt idx="2">
                  <c:v>0.01</c:v>
                </c:pt>
                <c:pt idx="3">
                  <c:v>0.02</c:v>
                </c:pt>
                <c:pt idx="4">
                  <c:v>0.04</c:v>
                </c:pt>
                <c:pt idx="5">
                  <c:v>0.11</c:v>
                </c:pt>
                <c:pt idx="6">
                  <c:v>0.08</c:v>
                </c:pt>
                <c:pt idx="7">
                  <c:v>0.15</c:v>
                </c:pt>
                <c:pt idx="8">
                  <c:v>0.21</c:v>
                </c:pt>
                <c:pt idx="9">
                  <c:v>0.15</c:v>
                </c:pt>
                <c:pt idx="10">
                  <c:v>0.22</c:v>
                </c:pt>
              </c:numCache>
            </c:numRef>
          </c:val>
          <c:extLst xmlns:c16r2="http://schemas.microsoft.com/office/drawing/2015/06/chart">
            <c:ext xmlns:c16="http://schemas.microsoft.com/office/drawing/2014/chart" uri="{C3380CC4-5D6E-409C-BE32-E72D297353CC}">
              <c16:uniqueId val="{00000000-5787-4888-AC4F-B52DF75F73DE}"/>
            </c:ext>
          </c:extLst>
        </c:ser>
        <c:ser>
          <c:idx val="1"/>
          <c:order val="1"/>
          <c:tx>
            <c:strRef>
              <c:f>Sheet1!$C$1</c:f>
              <c:strCache>
                <c:ptCount val="1"/>
                <c:pt idx="0">
                  <c:v>Column1</c:v>
                </c:pt>
              </c:strCache>
            </c:strRef>
          </c:tx>
          <c:spPr>
            <a:solidFill>
              <a:schemeClr val="accent2"/>
            </a:solidFill>
            <a:ln>
              <a:noFill/>
            </a:ln>
            <a:effectLst/>
          </c:spPr>
          <c:cat>
            <c:strRef>
              <c:f>Sheet1!$A$2:$A$12</c:f>
              <c:strCache>
                <c:ptCount val="11"/>
                <c:pt idx="0">
                  <c:v>Very lonely 0</c:v>
                </c:pt>
                <c:pt idx="1">
                  <c:v>1</c:v>
                </c:pt>
                <c:pt idx="2">
                  <c:v>2</c:v>
                </c:pt>
                <c:pt idx="3">
                  <c:v>3</c:v>
                </c:pt>
                <c:pt idx="4">
                  <c:v>4</c:v>
                </c:pt>
                <c:pt idx="5">
                  <c:v>5</c:v>
                </c:pt>
                <c:pt idx="6">
                  <c:v>6</c:v>
                </c:pt>
                <c:pt idx="7">
                  <c:v>7</c:v>
                </c:pt>
                <c:pt idx="8">
                  <c:v>8</c:v>
                </c:pt>
                <c:pt idx="9">
                  <c:v>9</c:v>
                </c:pt>
                <c:pt idx="10">
                  <c:v>Not at all lonely 10</c:v>
                </c:pt>
              </c:strCache>
            </c:strRef>
          </c:cat>
          <c:val>
            <c:numRef>
              <c:f>Sheet1!$C$2:$C$12</c:f>
              <c:numCache>
                <c:formatCode>General</c:formatCode>
                <c:ptCount val="11"/>
              </c:numCache>
            </c:numRef>
          </c:val>
          <c:extLst xmlns:c16r2="http://schemas.microsoft.com/office/drawing/2015/06/chart">
            <c:ext xmlns:c16="http://schemas.microsoft.com/office/drawing/2014/chart" uri="{C3380CC4-5D6E-409C-BE32-E72D297353CC}">
              <c16:uniqueId val="{00000001-5787-4888-AC4F-B52DF75F73DE}"/>
            </c:ext>
          </c:extLst>
        </c:ser>
        <c:dLbls>
          <c:showLegendKey val="0"/>
          <c:showVal val="0"/>
          <c:showCatName val="0"/>
          <c:showSerName val="0"/>
          <c:showPercent val="0"/>
          <c:showBubbleSize val="0"/>
        </c:dLbls>
        <c:axId val="139752960"/>
        <c:axId val="139754496"/>
      </c:areaChart>
      <c:catAx>
        <c:axId val="1397529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2">
                    <a:lumMod val="50000"/>
                  </a:schemeClr>
                </a:solidFill>
                <a:latin typeface="Arial" panose="020B0604020202020204" pitchFamily="34" charset="0"/>
                <a:ea typeface="+mn-ea"/>
                <a:cs typeface="Arial" panose="020B0604020202020204" pitchFamily="34" charset="0"/>
              </a:defRPr>
            </a:pPr>
            <a:endParaRPr lang="en-US"/>
          </a:p>
        </c:txPr>
        <c:crossAx val="139754496"/>
        <c:crosses val="autoZero"/>
        <c:auto val="1"/>
        <c:lblAlgn val="ctr"/>
        <c:lblOffset val="100"/>
        <c:noMultiLvlLbl val="0"/>
      </c:catAx>
      <c:valAx>
        <c:axId val="1397544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080808"/>
                </a:solidFill>
                <a:latin typeface="Century Gothic" panose="020B0502020202020204" pitchFamily="34" charset="0"/>
                <a:ea typeface="+mn-ea"/>
                <a:cs typeface="+mn-cs"/>
              </a:defRPr>
            </a:pPr>
            <a:endParaRPr lang="en-US"/>
          </a:p>
        </c:txPr>
        <c:crossAx val="139752960"/>
        <c:crosses val="autoZero"/>
        <c:crossBetween val="midCat"/>
      </c:valAx>
      <c:spPr>
        <a:noFill/>
        <a:ln>
          <a:noFill/>
        </a:ln>
        <a:effectLst/>
      </c:spPr>
    </c:plotArea>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44287010821486"/>
          <c:y val="1.4742337031880014E-2"/>
          <c:w val="0.79593139832566606"/>
          <c:h val="0.94594476421643992"/>
        </c:manualLayout>
      </c:layout>
      <c:barChart>
        <c:barDir val="bar"/>
        <c:grouping val="clustered"/>
        <c:varyColors val="0"/>
        <c:ser>
          <c:idx val="1"/>
          <c:order val="0"/>
          <c:tx>
            <c:strRef>
              <c:f>Sheet1!$B$1</c:f>
              <c:strCache>
                <c:ptCount val="1"/>
                <c:pt idx="0">
                  <c:v>Online survey sample</c:v>
                </c:pt>
              </c:strCache>
            </c:strRef>
          </c:tx>
          <c:spPr>
            <a:solidFill>
              <a:schemeClr val="accent1"/>
            </a:solidFill>
            <a:ln>
              <a:noFill/>
            </a:ln>
            <a:effectLst>
              <a:softEdge rad="25400"/>
            </a:effectLst>
          </c:spPr>
          <c:invertIfNegative val="0"/>
          <c:dLbls>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60BF-461E-AB50-A4A90BBF4E3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4992"/>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Domestic abuse/ violence</c:v>
                </c:pt>
                <c:pt idx="1">
                  <c:v>My/my family's living situation</c:v>
                </c:pt>
                <c:pt idx="2">
                  <c:v>Access to benefits and support</c:v>
                </c:pt>
                <c:pt idx="3">
                  <c:v>Ability to work from home</c:v>
                </c:pt>
                <c:pt idx="4">
                  <c:v>Access to food</c:v>
                </c:pt>
                <c:pt idx="5">
                  <c:v>Caring for a family member</c:v>
                </c:pt>
                <c:pt idx="6">
                  <c:v>Looking after children</c:v>
                </c:pt>
                <c:pt idx="7">
                  <c:v>Access to health and care
services</c:v>
                </c:pt>
                <c:pt idx="8">
                  <c:v>Loss of employment or
change in employment status</c:v>
                </c:pt>
                <c:pt idx="9">
                  <c:v>Managing household income
and finances</c:v>
                </c:pt>
                <c:pt idx="10">
                  <c:v>Keeping a regular schedule/
routine</c:v>
                </c:pt>
                <c:pt idx="11">
                  <c:v>Capacity of health and care
services to cope with
coronavirus</c:v>
                </c:pt>
                <c:pt idx="12">
                  <c:v>Social isolation/ loneliness</c:v>
                </c:pt>
                <c:pt idx="13">
                  <c:v>Staying in touch with friends
and family</c:v>
                </c:pt>
                <c:pt idx="14">
                  <c:v>My/ my family’s emotional
wellbeing and mental health</c:v>
                </c:pt>
                <c:pt idx="15">
                  <c:v>My/ my family’s physical
health</c:v>
                </c:pt>
              </c:strCache>
            </c:strRef>
          </c:cat>
          <c:val>
            <c:numRef>
              <c:f>Sheet1!$B$2:$B$17</c:f>
              <c:numCache>
                <c:formatCode>0%</c:formatCode>
                <c:ptCount val="16"/>
                <c:pt idx="0">
                  <c:v>0.01</c:v>
                </c:pt>
                <c:pt idx="1">
                  <c:v>0.02</c:v>
                </c:pt>
                <c:pt idx="2">
                  <c:v>0.02</c:v>
                </c:pt>
                <c:pt idx="3">
                  <c:v>0.04</c:v>
                </c:pt>
                <c:pt idx="4">
                  <c:v>7.0000000000000007E-2</c:v>
                </c:pt>
                <c:pt idx="5">
                  <c:v>0.08</c:v>
                </c:pt>
                <c:pt idx="6">
                  <c:v>0.08</c:v>
                </c:pt>
                <c:pt idx="7">
                  <c:v>0.09</c:v>
                </c:pt>
                <c:pt idx="8">
                  <c:v>0.12</c:v>
                </c:pt>
                <c:pt idx="9">
                  <c:v>0.13</c:v>
                </c:pt>
                <c:pt idx="10">
                  <c:v>0.14000000000000001</c:v>
                </c:pt>
                <c:pt idx="11">
                  <c:v>0.15</c:v>
                </c:pt>
                <c:pt idx="12">
                  <c:v>0.2</c:v>
                </c:pt>
                <c:pt idx="13">
                  <c:v>0.35</c:v>
                </c:pt>
                <c:pt idx="14">
                  <c:v>0.55000000000000004</c:v>
                </c:pt>
                <c:pt idx="15">
                  <c:v>0.67</c:v>
                </c:pt>
              </c:numCache>
            </c:numRef>
          </c:val>
          <c:extLst xmlns:c16r2="http://schemas.microsoft.com/office/drawing/2015/06/chart">
            <c:ext xmlns:c16="http://schemas.microsoft.com/office/drawing/2014/chart" uri="{C3380CC4-5D6E-409C-BE32-E72D297353CC}">
              <c16:uniqueId val="{00000001-60BF-461E-AB50-A4A90BBF4E39}"/>
            </c:ext>
          </c:extLst>
        </c:ser>
        <c:dLbls>
          <c:showLegendKey val="0"/>
          <c:showVal val="0"/>
          <c:showCatName val="0"/>
          <c:showSerName val="0"/>
          <c:showPercent val="0"/>
          <c:showBubbleSize val="0"/>
        </c:dLbls>
        <c:gapWidth val="33"/>
        <c:axId val="139925760"/>
        <c:axId val="139935744"/>
      </c:barChart>
      <c:catAx>
        <c:axId val="1399257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1" i="0" u="none" strike="noStrike" kern="1200" baseline="0">
                <a:solidFill>
                  <a:srgbClr val="64B22D"/>
                </a:solidFill>
                <a:latin typeface="Century Gothic" panose="020B0502020202020204" pitchFamily="34" charset="0"/>
                <a:ea typeface="+mn-ea"/>
                <a:cs typeface="+mn-cs"/>
              </a:defRPr>
            </a:pPr>
            <a:endParaRPr lang="en-US"/>
          </a:p>
        </c:txPr>
        <c:crossAx val="139935744"/>
        <c:crosses val="autoZero"/>
        <c:auto val="1"/>
        <c:lblAlgn val="ctr"/>
        <c:lblOffset val="100"/>
        <c:noMultiLvlLbl val="0"/>
      </c:catAx>
      <c:valAx>
        <c:axId val="139935744"/>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13992576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53625670041691"/>
          <c:y val="1.5106472508947038E-3"/>
          <c:w val="0.96825396825396826"/>
          <c:h val="0.64647225174270939"/>
        </c:manualLayout>
      </c:layout>
      <c:barChart>
        <c:barDir val="col"/>
        <c:grouping val="clustered"/>
        <c:varyColors val="0"/>
        <c:ser>
          <c:idx val="0"/>
          <c:order val="0"/>
          <c:tx>
            <c:strRef>
              <c:f>Sheet1!$B$1</c:f>
              <c:strCache>
                <c:ptCount val="1"/>
                <c:pt idx="0">
                  <c:v>Series 1</c:v>
                </c:pt>
              </c:strCache>
            </c:strRef>
          </c:tx>
          <c:spPr>
            <a:solidFill>
              <a:schemeClr val="accent4"/>
            </a:solidFill>
          </c:spPr>
          <c:invertIfNegative val="0"/>
          <c:dLbls>
            <c:spPr>
              <a:noFill/>
              <a:ln>
                <a:noFill/>
              </a:ln>
              <a:effectLst/>
            </c:spPr>
            <c:txPr>
              <a:bodyPr/>
              <a:lstStyle/>
              <a:p>
                <a:pPr>
                  <a:defRPr sz="1600" b="1"/>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Sheet1!$A$2:$A$20</c:f>
              <c:strCache>
                <c:ptCount val="19"/>
                <c:pt idx="0">
                  <c:v>Speaking more often with family </c:v>
                </c:pt>
                <c:pt idx="1">
                  <c:v>Spending time outside </c:v>
                </c:pt>
                <c:pt idx="2">
                  <c:v>Taking regular exercise </c:v>
                </c:pt>
                <c:pt idx="3">
                  <c:v>Reading a book or watching TV/ movies </c:v>
                </c:pt>
                <c:pt idx="4">
                  <c:v>Speaking more often with friends </c:v>
                </c:pt>
                <c:pt idx="5">
                  <c:v>Keeping a regular routine and schedule </c:v>
                </c:pt>
                <c:pt idx="6">
                  <c:v>Using social media more than usual</c:v>
                </c:pt>
                <c:pt idx="7">
                  <c:v>Improved quality and length of sleep</c:v>
                </c:pt>
                <c:pt idx="8">
                  <c:v>Reduced alcohol intake</c:v>
                </c:pt>
                <c:pt idx="9">
                  <c:v>Changed my diet</c:v>
                </c:pt>
                <c:pt idx="10">
                  <c:v>Drinking more alcohol than usual</c:v>
                </c:pt>
                <c:pt idx="11">
                  <c:v>Eating unhealthy food </c:v>
                </c:pt>
                <c:pt idx="12">
                  <c:v>Joined an online group or class </c:v>
                </c:pt>
                <c:pt idx="13">
                  <c:v>Joined an online peer support
group or virtual meet-up</c:v>
                </c:pt>
                <c:pt idx="14">
                  <c:v>Audio books/podcasts</c:v>
                </c:pt>
                <c:pt idx="15">
                  <c:v>Mindfulness/meditation</c:v>
                </c:pt>
                <c:pt idx="16">
                  <c:v>Recreational drugs</c:v>
                </c:pt>
                <c:pt idx="17">
                  <c:v>Spoken to HCP/Counsellor</c:v>
                </c:pt>
                <c:pt idx="18">
                  <c:v>Gambling</c:v>
                </c:pt>
              </c:strCache>
            </c:strRef>
          </c:cat>
          <c:val>
            <c:numRef>
              <c:f>Sheet1!$B$2:$B$20</c:f>
              <c:numCache>
                <c:formatCode>0%</c:formatCode>
                <c:ptCount val="19"/>
                <c:pt idx="0">
                  <c:v>0.6</c:v>
                </c:pt>
                <c:pt idx="1">
                  <c:v>0.57999999999999996</c:v>
                </c:pt>
                <c:pt idx="2">
                  <c:v>0.54</c:v>
                </c:pt>
                <c:pt idx="3">
                  <c:v>0.5</c:v>
                </c:pt>
                <c:pt idx="4">
                  <c:v>0.48</c:v>
                </c:pt>
                <c:pt idx="5">
                  <c:v>0.37</c:v>
                </c:pt>
                <c:pt idx="6">
                  <c:v>0.3</c:v>
                </c:pt>
                <c:pt idx="7">
                  <c:v>0.23</c:v>
                </c:pt>
                <c:pt idx="8">
                  <c:v>0.15</c:v>
                </c:pt>
                <c:pt idx="9">
                  <c:v>0.14000000000000001</c:v>
                </c:pt>
                <c:pt idx="10">
                  <c:v>0.14000000000000001</c:v>
                </c:pt>
                <c:pt idx="11">
                  <c:v>0.12</c:v>
                </c:pt>
                <c:pt idx="12">
                  <c:v>0.1</c:v>
                </c:pt>
                <c:pt idx="13">
                  <c:v>0.09</c:v>
                </c:pt>
                <c:pt idx="14">
                  <c:v>0.08</c:v>
                </c:pt>
                <c:pt idx="15">
                  <c:v>7.0000000000000007E-2</c:v>
                </c:pt>
                <c:pt idx="16">
                  <c:v>0.05</c:v>
                </c:pt>
                <c:pt idx="17">
                  <c:v>0.03</c:v>
                </c:pt>
                <c:pt idx="18">
                  <c:v>0.01</c:v>
                </c:pt>
              </c:numCache>
            </c:numRef>
          </c:val>
          <c:extLst xmlns:c16r2="http://schemas.microsoft.com/office/drawing/2015/06/chart">
            <c:ext xmlns:c16="http://schemas.microsoft.com/office/drawing/2014/chart" uri="{C3380CC4-5D6E-409C-BE32-E72D297353CC}">
              <c16:uniqueId val="{00000000-8C95-48ED-AAB8-BC4B23130479}"/>
            </c:ext>
          </c:extLst>
        </c:ser>
        <c:dLbls>
          <c:showLegendKey val="0"/>
          <c:showVal val="0"/>
          <c:showCatName val="0"/>
          <c:showSerName val="0"/>
          <c:showPercent val="0"/>
          <c:showBubbleSize val="0"/>
        </c:dLbls>
        <c:gapWidth val="150"/>
        <c:axId val="140327552"/>
        <c:axId val="140329344"/>
      </c:barChart>
      <c:catAx>
        <c:axId val="140327552"/>
        <c:scaling>
          <c:orientation val="minMax"/>
        </c:scaling>
        <c:delete val="0"/>
        <c:axPos val="b"/>
        <c:numFmt formatCode="General" sourceLinked="0"/>
        <c:majorTickMark val="none"/>
        <c:minorTickMark val="none"/>
        <c:tickLblPos val="nextTo"/>
        <c:txPr>
          <a:bodyPr/>
          <a:lstStyle/>
          <a:p>
            <a:pPr>
              <a:defRPr sz="1000"/>
            </a:pPr>
            <a:endParaRPr lang="en-US"/>
          </a:p>
        </c:txPr>
        <c:crossAx val="140329344"/>
        <c:crosses val="autoZero"/>
        <c:auto val="1"/>
        <c:lblAlgn val="ctr"/>
        <c:lblOffset val="100"/>
        <c:noMultiLvlLbl val="0"/>
      </c:catAx>
      <c:valAx>
        <c:axId val="140329344"/>
        <c:scaling>
          <c:orientation val="minMax"/>
        </c:scaling>
        <c:delete val="1"/>
        <c:axPos val="l"/>
        <c:numFmt formatCode="0%" sourceLinked="1"/>
        <c:majorTickMark val="out"/>
        <c:minorTickMark val="none"/>
        <c:tickLblPos val="nextTo"/>
        <c:crossAx val="1403275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spPr>
            <a:solidFill>
              <a:srgbClr val="00B050"/>
            </a:solidFill>
          </c:spPr>
          <c:dPt>
            <c:idx val="0"/>
            <c:bubble3D val="0"/>
            <c:spPr>
              <a:solidFill>
                <a:srgbClr val="64B22D"/>
              </a:solidFill>
              <a:ln w="19050">
                <a:solidFill>
                  <a:schemeClr val="lt1"/>
                </a:solidFill>
              </a:ln>
              <a:effectLst/>
            </c:spPr>
            <c:extLst xmlns:c16r2="http://schemas.microsoft.com/office/drawing/2015/06/chart">
              <c:ext xmlns:c16="http://schemas.microsoft.com/office/drawing/2014/chart" uri="{C3380CC4-5D6E-409C-BE32-E72D297353CC}">
                <c16:uniqueId val="{00000001-8025-4237-9BA4-8C853493CBE4}"/>
              </c:ext>
            </c:extLst>
          </c:dPt>
          <c:dPt>
            <c:idx val="1"/>
            <c:bubble3D val="0"/>
            <c:spPr>
              <a:solidFill>
                <a:srgbClr val="EA8132"/>
              </a:solidFill>
              <a:ln w="19050">
                <a:solidFill>
                  <a:schemeClr val="lt1"/>
                </a:solidFill>
              </a:ln>
              <a:effectLst/>
            </c:spPr>
            <c:extLst xmlns:c16r2="http://schemas.microsoft.com/office/drawing/2015/06/chart">
              <c:ext xmlns:c16="http://schemas.microsoft.com/office/drawing/2014/chart" uri="{C3380CC4-5D6E-409C-BE32-E72D297353CC}">
                <c16:uniqueId val="{00000002-8025-4237-9BA4-8C853493CBE4}"/>
              </c:ext>
            </c:extLst>
          </c:dPt>
          <c:dPt>
            <c:idx val="2"/>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3-8025-4237-9BA4-8C853493CBE4}"/>
              </c:ext>
            </c:extLst>
          </c:dPt>
          <c:dPt>
            <c:idx val="3"/>
            <c:bubble3D val="0"/>
            <c:spPr>
              <a:solidFill>
                <a:srgbClr val="00B050"/>
              </a:solidFill>
              <a:ln w="19050">
                <a:solidFill>
                  <a:schemeClr val="lt1"/>
                </a:solidFill>
              </a:ln>
              <a:effectLst/>
            </c:spPr>
            <c:extLst xmlns:c16r2="http://schemas.microsoft.com/office/drawing/2015/06/chart">
              <c:ext xmlns:c16="http://schemas.microsoft.com/office/drawing/2014/chart" uri="{C3380CC4-5D6E-409C-BE32-E72D297353CC}">
                <c16:uniqueId val="{00000007-4929-4071-8454-3D10CCCC5BF1}"/>
              </c:ext>
            </c:extLst>
          </c:dPt>
          <c:dLbls>
            <c:dLbl>
              <c:idx val="0"/>
              <c:layout>
                <c:manualLayout>
                  <c:x val="-0.23829921259842521"/>
                  <c:y val="4.4545457397548144E-2"/>
                </c:manualLayout>
              </c:layout>
              <c:tx>
                <c:rich>
                  <a:bodyPr/>
                  <a:lstStyle/>
                  <a:p>
                    <a:fld id="{6602D553-8D02-48D4-B19B-75C50E4E0463}" type="VALUE">
                      <a:rPr lang="en-US" smtClean="0"/>
                      <a:pPr/>
                      <a:t>[VALUE]</a:t>
                    </a:fld>
                    <a:endParaRPr lang="en-US" dirty="0"/>
                  </a:p>
                  <a:p>
                    <a:r>
                      <a:rPr lang="en-US" dirty="0"/>
                      <a:t>Used services</a:t>
                    </a:r>
                  </a:p>
                </c:rich>
              </c:tx>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8025-4237-9BA4-8C853493CBE4}"/>
                </c:ext>
              </c:extLst>
            </c:dLbl>
            <c:dLbl>
              <c:idx val="1"/>
              <c:layout>
                <c:manualLayout>
                  <c:x val="0.211904281496063"/>
                  <c:y val="-9.8043854697105401E-2"/>
                </c:manualLayout>
              </c:layout>
              <c:tx>
                <c:rich>
                  <a:bodyPr/>
                  <a:lstStyle/>
                  <a:p>
                    <a:fld id="{E8D3F082-6F24-49F7-8BC7-74469934537C}" type="VALUE">
                      <a:rPr lang="en-US" sz="1800" smtClean="0"/>
                      <a:pPr/>
                      <a:t>[VALUE]</a:t>
                    </a:fld>
                    <a:endParaRPr lang="en-US" sz="1800" dirty="0"/>
                  </a:p>
                  <a:p>
                    <a:r>
                      <a:rPr lang="en-US" sz="1800" dirty="0"/>
                      <a:t>Not used</a:t>
                    </a:r>
                  </a:p>
                </c:rich>
              </c:tx>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2-8025-4237-9BA4-8C853493CBE4}"/>
                </c:ext>
              </c:extLst>
            </c:dLbl>
            <c:dLbl>
              <c:idx val="2"/>
              <c:layout>
                <c:manualLayout>
                  <c:x val="2.5028051181102361E-2"/>
                  <c:y val="1.2304686743067991E-2"/>
                </c:manualLayout>
              </c:layout>
              <c:tx>
                <c:rich>
                  <a:bodyPr/>
                  <a:lstStyle/>
                  <a:p>
                    <a:fld id="{6A364B9E-4751-4418-B79D-0C834D35C06A}" type="VALUE">
                      <a:rPr lang="en-US" sz="1400" smtClean="0"/>
                      <a:pPr/>
                      <a:t>[VALUE]</a:t>
                    </a:fld>
                    <a:r>
                      <a:rPr lang="en-US" sz="1400"/>
                      <a:t> poor experience</a:t>
                    </a:r>
                  </a:p>
                </c:rich>
              </c:tx>
              <c:dLblPos val="bestFit"/>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8025-4237-9BA4-8C853493CBE4}"/>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accent5">
                        <a:lumMod val="50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Sheet1!$A$2:$A$5</c:f>
              <c:strCache>
                <c:ptCount val="2"/>
                <c:pt idx="0">
                  <c:v>Used services</c:v>
                </c:pt>
                <c:pt idx="1">
                  <c:v>Not used </c:v>
                </c:pt>
              </c:strCache>
            </c:strRef>
          </c:cat>
          <c:val>
            <c:numRef>
              <c:f>Sheet1!$B$2:$B$5</c:f>
              <c:numCache>
                <c:formatCode>0%</c:formatCode>
                <c:ptCount val="4"/>
                <c:pt idx="0">
                  <c:v>0.42</c:v>
                </c:pt>
                <c:pt idx="1">
                  <c:v>0.57999999999999996</c:v>
                </c:pt>
              </c:numCache>
            </c:numRef>
          </c:val>
          <c:extLst xmlns:c16r2="http://schemas.microsoft.com/office/drawing/2015/06/chart">
            <c:ext xmlns:c16="http://schemas.microsoft.com/office/drawing/2014/chart" uri="{C3380CC4-5D6E-409C-BE32-E72D297353CC}">
              <c16:uniqueId val="{00000000-8025-4237-9BA4-8C853493CBE4}"/>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905926061862462"/>
          <c:y val="3.224704670232735E-2"/>
          <c:w val="0.4047105315641808"/>
          <c:h val="0.93501476377952752"/>
        </c:manualLayout>
      </c:layout>
      <c:barChart>
        <c:barDir val="bar"/>
        <c:grouping val="clustered"/>
        <c:varyColors val="0"/>
        <c:ser>
          <c:idx val="0"/>
          <c:order val="0"/>
          <c:tx>
            <c:strRef>
              <c:f>Sheet1!$B$1</c:f>
              <c:strCache>
                <c:ptCount val="1"/>
                <c:pt idx="0">
                  <c:v>Series 1</c:v>
                </c:pt>
              </c:strCache>
            </c:strRef>
          </c:tx>
          <c:spPr>
            <a:solidFill>
              <a:srgbClr val="64B22D"/>
            </a:solidFill>
          </c:spPr>
          <c:invertIfNegative val="0"/>
          <c:dPt>
            <c:idx val="0"/>
            <c:invertIfNegative val="0"/>
            <c:bubble3D val="0"/>
            <c:extLst xmlns:c16r2="http://schemas.microsoft.com/office/drawing/2015/06/chart">
              <c:ext xmlns:c16="http://schemas.microsoft.com/office/drawing/2014/chart" uri="{C3380CC4-5D6E-409C-BE32-E72D297353CC}">
                <c16:uniqueId val="{00000000-C079-4766-97E6-6EAF2A58A7F1}"/>
              </c:ext>
            </c:extLst>
          </c:dPt>
          <c:dPt>
            <c:idx val="1"/>
            <c:invertIfNegative val="0"/>
            <c:bubble3D val="0"/>
            <c:extLst xmlns:c16r2="http://schemas.microsoft.com/office/drawing/2015/06/chart">
              <c:ext xmlns:c16="http://schemas.microsoft.com/office/drawing/2014/chart" uri="{C3380CC4-5D6E-409C-BE32-E72D297353CC}">
                <c16:uniqueId val="{00000001-C079-4766-97E6-6EAF2A58A7F1}"/>
              </c:ext>
            </c:extLst>
          </c:dPt>
          <c:dPt>
            <c:idx val="2"/>
            <c:invertIfNegative val="0"/>
            <c:bubble3D val="0"/>
            <c:extLst xmlns:c16r2="http://schemas.microsoft.com/office/drawing/2015/06/chart">
              <c:ext xmlns:c16="http://schemas.microsoft.com/office/drawing/2014/chart" uri="{C3380CC4-5D6E-409C-BE32-E72D297353CC}">
                <c16:uniqueId val="{00000002-C079-4766-97E6-6EAF2A58A7F1}"/>
              </c:ext>
            </c:extLst>
          </c:dPt>
          <c:dPt>
            <c:idx val="3"/>
            <c:invertIfNegative val="0"/>
            <c:bubble3D val="0"/>
            <c:extLst xmlns:c16r2="http://schemas.microsoft.com/office/drawing/2015/06/chart">
              <c:ext xmlns:c16="http://schemas.microsoft.com/office/drawing/2014/chart" uri="{C3380CC4-5D6E-409C-BE32-E72D297353CC}">
                <c16:uniqueId val="{00000003-C079-4766-97E6-6EAF2A58A7F1}"/>
              </c:ext>
            </c:extLst>
          </c:dPt>
          <c:dPt>
            <c:idx val="4"/>
            <c:invertIfNegative val="0"/>
            <c:bubble3D val="0"/>
            <c:extLst xmlns:c16r2="http://schemas.microsoft.com/office/drawing/2015/06/chart">
              <c:ext xmlns:c16="http://schemas.microsoft.com/office/drawing/2014/chart" uri="{C3380CC4-5D6E-409C-BE32-E72D297353CC}">
                <c16:uniqueId val="{00000005-C079-4766-97E6-6EAF2A58A7F1}"/>
              </c:ext>
            </c:extLst>
          </c:dPt>
          <c:dPt>
            <c:idx val="5"/>
            <c:invertIfNegative val="0"/>
            <c:bubble3D val="0"/>
            <c:spPr>
              <a:solidFill>
                <a:schemeClr val="bg1">
                  <a:lumMod val="65000"/>
                </a:schemeClr>
              </a:solidFill>
            </c:spPr>
            <c:extLst xmlns:c16r2="http://schemas.microsoft.com/office/drawing/2015/06/chart">
              <c:ext xmlns:c16="http://schemas.microsoft.com/office/drawing/2014/chart" uri="{C3380CC4-5D6E-409C-BE32-E72D297353CC}">
                <c16:uniqueId val="{00000007-C079-4766-97E6-6EAF2A58A7F1}"/>
              </c:ext>
            </c:extLst>
          </c:dPt>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ext>
            </c:extLst>
          </c:dLbls>
          <c:cat>
            <c:strRef>
              <c:f>Sheet1!$A$2:$A$7</c:f>
              <c:strCache>
                <c:ptCount val="6"/>
                <c:pt idx="0">
                  <c:v>Appointment switched to virtual format</c:v>
                </c:pt>
                <c:pt idx="1">
                  <c:v>Appointment cancelled by provider</c:v>
                </c:pt>
                <c:pt idx="2">
                  <c:v>Chose to cancel appointment</c:v>
                </c:pt>
                <c:pt idx="3">
                  <c:v>Tried but could not get an appointment</c:v>
                </c:pt>
                <c:pt idx="4">
                  <c:v>Chose not to seek help</c:v>
                </c:pt>
                <c:pt idx="5">
                  <c:v>No change</c:v>
                </c:pt>
              </c:strCache>
            </c:strRef>
          </c:cat>
          <c:val>
            <c:numRef>
              <c:f>Sheet1!$B$2:$B$7</c:f>
              <c:numCache>
                <c:formatCode>0%</c:formatCode>
                <c:ptCount val="6"/>
                <c:pt idx="0">
                  <c:v>0.52</c:v>
                </c:pt>
                <c:pt idx="1">
                  <c:v>0.13</c:v>
                </c:pt>
                <c:pt idx="2">
                  <c:v>0.1</c:v>
                </c:pt>
                <c:pt idx="3">
                  <c:v>0.09</c:v>
                </c:pt>
                <c:pt idx="4">
                  <c:v>0.05</c:v>
                </c:pt>
                <c:pt idx="5">
                  <c:v>0.2</c:v>
                </c:pt>
              </c:numCache>
            </c:numRef>
          </c:val>
          <c:extLst xmlns:c16r2="http://schemas.microsoft.com/office/drawing/2015/06/chart">
            <c:ext xmlns:c16="http://schemas.microsoft.com/office/drawing/2014/chart" uri="{C3380CC4-5D6E-409C-BE32-E72D297353CC}">
              <c16:uniqueId val="{00000006-C079-4766-97E6-6EAF2A58A7F1}"/>
            </c:ext>
          </c:extLst>
        </c:ser>
        <c:dLbls>
          <c:showLegendKey val="0"/>
          <c:showVal val="0"/>
          <c:showCatName val="0"/>
          <c:showSerName val="0"/>
          <c:showPercent val="0"/>
          <c:showBubbleSize val="0"/>
        </c:dLbls>
        <c:gapWidth val="150"/>
        <c:axId val="140409088"/>
        <c:axId val="140419072"/>
      </c:barChart>
      <c:catAx>
        <c:axId val="140409088"/>
        <c:scaling>
          <c:orientation val="minMax"/>
        </c:scaling>
        <c:delete val="0"/>
        <c:axPos val="l"/>
        <c:numFmt formatCode="General" sourceLinked="0"/>
        <c:majorTickMark val="out"/>
        <c:minorTickMark val="none"/>
        <c:tickLblPos val="nextTo"/>
        <c:txPr>
          <a:bodyPr/>
          <a:lstStyle/>
          <a:p>
            <a:pPr>
              <a:defRPr sz="1100"/>
            </a:pPr>
            <a:endParaRPr lang="en-US"/>
          </a:p>
        </c:txPr>
        <c:crossAx val="140419072"/>
        <c:crosses val="autoZero"/>
        <c:auto val="1"/>
        <c:lblAlgn val="ctr"/>
        <c:lblOffset val="100"/>
        <c:noMultiLvlLbl val="0"/>
      </c:catAx>
      <c:valAx>
        <c:axId val="140419072"/>
        <c:scaling>
          <c:orientation val="minMax"/>
        </c:scaling>
        <c:delete val="1"/>
        <c:axPos val="b"/>
        <c:numFmt formatCode="0%" sourceLinked="1"/>
        <c:majorTickMark val="out"/>
        <c:minorTickMark val="none"/>
        <c:tickLblPos val="nextTo"/>
        <c:crossAx val="1404090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0.82155</cdr:x>
      <cdr:y>0.14568</cdr:y>
    </cdr:from>
    <cdr:to>
      <cdr:x>0.82155</cdr:x>
      <cdr:y>0.75328</cdr:y>
    </cdr:to>
    <cdr:cxnSp macro="">
      <cdr:nvCxnSpPr>
        <cdr:cNvPr id="2" name="Straight Connector 1">
          <a:extLst xmlns:a="http://schemas.openxmlformats.org/drawingml/2006/main">
            <a:ext uri="{FF2B5EF4-FFF2-40B4-BE49-F238E27FC236}">
              <a16:creationId xmlns:a16="http://schemas.microsoft.com/office/drawing/2014/main" xmlns="" id="{E9BD2662-EA9B-433D-B508-E3EE5D4469AA}"/>
            </a:ext>
          </a:extLst>
        </cdr:cNvPr>
        <cdr:cNvCxnSpPr/>
      </cdr:nvCxnSpPr>
      <cdr:spPr>
        <a:xfrm xmlns:a="http://schemas.openxmlformats.org/drawingml/2006/main">
          <a:off x="8329167" y="832655"/>
          <a:ext cx="0" cy="3472887"/>
        </a:xfrm>
        <a:prstGeom xmlns:a="http://schemas.openxmlformats.org/drawingml/2006/main" prst="line">
          <a:avLst/>
        </a:prstGeom>
        <a:ln xmlns:a="http://schemas.openxmlformats.org/drawingml/2006/main" w="571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0.69576</cdr:x>
      <cdr:y>0.32594</cdr:y>
    </cdr:from>
    <cdr:to>
      <cdr:x>0.69576</cdr:x>
      <cdr:y>0.78147</cdr:y>
    </cdr:to>
    <cdr:cxnSp macro="">
      <cdr:nvCxnSpPr>
        <cdr:cNvPr id="2" name="Straight Connector 1">
          <a:extLst xmlns:a="http://schemas.openxmlformats.org/drawingml/2006/main">
            <a:ext uri="{FF2B5EF4-FFF2-40B4-BE49-F238E27FC236}">
              <a16:creationId xmlns:a16="http://schemas.microsoft.com/office/drawing/2014/main" xmlns="" id="{E9BD2662-EA9B-433D-B508-E3EE5D4469AA}"/>
            </a:ext>
          </a:extLst>
        </cdr:cNvPr>
        <cdr:cNvCxnSpPr/>
      </cdr:nvCxnSpPr>
      <cdr:spPr>
        <a:xfrm xmlns:a="http://schemas.openxmlformats.org/drawingml/2006/main">
          <a:off x="7053872" y="1863006"/>
          <a:ext cx="0" cy="2603698"/>
        </a:xfrm>
        <a:prstGeom xmlns:a="http://schemas.openxmlformats.org/drawingml/2006/main" prst="line">
          <a:avLst/>
        </a:prstGeom>
        <a:ln xmlns:a="http://schemas.openxmlformats.org/drawingml/2006/main" w="571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0.67713</cdr:x>
      <cdr:y>0.14245</cdr:y>
    </cdr:from>
    <cdr:to>
      <cdr:x>0.67713</cdr:x>
      <cdr:y>0.7502</cdr:y>
    </cdr:to>
    <cdr:cxnSp macro="">
      <cdr:nvCxnSpPr>
        <cdr:cNvPr id="2" name="Straight Connector 1">
          <a:extLst xmlns:a="http://schemas.openxmlformats.org/drawingml/2006/main">
            <a:ext uri="{FF2B5EF4-FFF2-40B4-BE49-F238E27FC236}">
              <a16:creationId xmlns:a16="http://schemas.microsoft.com/office/drawing/2014/main" xmlns="" id="{E9BD2662-EA9B-433D-B508-E3EE5D4469AA}"/>
            </a:ext>
          </a:extLst>
        </cdr:cNvPr>
        <cdr:cNvCxnSpPr/>
      </cdr:nvCxnSpPr>
      <cdr:spPr>
        <a:xfrm xmlns:a="http://schemas.openxmlformats.org/drawingml/2006/main">
          <a:off x="6864942" y="814213"/>
          <a:ext cx="0" cy="3473730"/>
        </a:xfrm>
        <a:prstGeom xmlns:a="http://schemas.openxmlformats.org/drawingml/2006/main" prst="line">
          <a:avLst/>
        </a:prstGeom>
        <a:ln xmlns:a="http://schemas.openxmlformats.org/drawingml/2006/main" w="571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0.72792</cdr:x>
      <cdr:y>0.13533</cdr:y>
    </cdr:from>
    <cdr:to>
      <cdr:x>0.72792</cdr:x>
      <cdr:y>0.75641</cdr:y>
    </cdr:to>
    <cdr:cxnSp macro="">
      <cdr:nvCxnSpPr>
        <cdr:cNvPr id="2" name="Straight Connector 1">
          <a:extLst xmlns:a="http://schemas.openxmlformats.org/drawingml/2006/main">
            <a:ext uri="{FF2B5EF4-FFF2-40B4-BE49-F238E27FC236}">
              <a16:creationId xmlns:a16="http://schemas.microsoft.com/office/drawing/2014/main" xmlns="" id="{E9BD2662-EA9B-433D-B508-E3EE5D4469AA}"/>
            </a:ext>
          </a:extLst>
        </cdr:cNvPr>
        <cdr:cNvCxnSpPr/>
      </cdr:nvCxnSpPr>
      <cdr:spPr>
        <a:xfrm xmlns:a="http://schemas.openxmlformats.org/drawingml/2006/main">
          <a:off x="7379847" y="773537"/>
          <a:ext cx="0" cy="3549917"/>
        </a:xfrm>
        <a:prstGeom xmlns:a="http://schemas.openxmlformats.org/drawingml/2006/main" prst="line">
          <a:avLst/>
        </a:prstGeom>
        <a:ln xmlns:a="http://schemas.openxmlformats.org/drawingml/2006/main" w="57150">
          <a:solidFill>
            <a:srgbClr val="080808"/>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0.41901</cdr:x>
      <cdr:y>0.31986</cdr:y>
    </cdr:from>
    <cdr:to>
      <cdr:x>0.53749</cdr:x>
      <cdr:y>0.57179</cdr:y>
    </cdr:to>
    <cdr:sp macro="" textlink="">
      <cdr:nvSpPr>
        <cdr:cNvPr id="2" name="TextBox 1">
          <a:extLst xmlns:a="http://schemas.openxmlformats.org/drawingml/2006/main">
            <a:ext uri="{FF2B5EF4-FFF2-40B4-BE49-F238E27FC236}">
              <a16:creationId xmlns:a16="http://schemas.microsoft.com/office/drawing/2014/main" xmlns="" id="{84AF085B-F318-4DB3-9B02-FFF1423263D3}"/>
            </a:ext>
          </a:extLst>
        </cdr:cNvPr>
        <cdr:cNvSpPr txBox="1"/>
      </cdr:nvSpPr>
      <cdr:spPr>
        <a:xfrm xmlns:a="http://schemas.openxmlformats.org/drawingml/2006/main">
          <a:off x="3233928" y="1748499"/>
          <a:ext cx="914400" cy="137709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1100" i="1" dirty="0">
              <a:solidFill>
                <a:srgbClr val="004992"/>
              </a:solidFill>
            </a:rPr>
            <a:t>Notably:</a:t>
          </a:r>
        </a:p>
        <a:p xmlns:a="http://schemas.openxmlformats.org/drawingml/2006/main">
          <a:r>
            <a:rPr lang="en-GB" b="1" i="1" dirty="0">
              <a:solidFill>
                <a:schemeClr val="bg1"/>
              </a:solidFill>
            </a:rPr>
            <a:t>BAME 66%,</a:t>
          </a:r>
        </a:p>
        <a:p xmlns:a="http://schemas.openxmlformats.org/drawingml/2006/main">
          <a:r>
            <a:rPr lang="en-GB" b="1" i="1" dirty="0">
              <a:solidFill>
                <a:schemeClr val="bg1"/>
              </a:solidFill>
            </a:rPr>
            <a:t>16-24 years 51%,</a:t>
          </a:r>
        </a:p>
        <a:p xmlns:a="http://schemas.openxmlformats.org/drawingml/2006/main">
          <a:r>
            <a:rPr lang="en-GB" b="1" i="1" dirty="0">
              <a:solidFill>
                <a:schemeClr val="bg1"/>
              </a:solidFill>
            </a:rPr>
            <a:t>75+ years 15%,</a:t>
          </a:r>
        </a:p>
        <a:p xmlns:a="http://schemas.openxmlformats.org/drawingml/2006/main">
          <a:r>
            <a:rPr lang="en-GB" b="1" i="1" dirty="0">
              <a:solidFill>
                <a:schemeClr val="bg1"/>
              </a:solidFill>
            </a:rPr>
            <a:t>Lower social grades 14%,</a:t>
          </a:r>
        </a:p>
        <a:p xmlns:a="http://schemas.openxmlformats.org/drawingml/2006/main">
          <a:endParaRPr lang="en-GB" sz="1100" b="1" i="1" dirty="0">
            <a:solidFill>
              <a:schemeClr val="bg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0.31527</cdr:x>
      <cdr:y>0.21383</cdr:y>
    </cdr:from>
    <cdr:to>
      <cdr:x>0.43297</cdr:x>
      <cdr:y>0.29112</cdr:y>
    </cdr:to>
    <cdr:sp macro="" textlink="">
      <cdr:nvSpPr>
        <cdr:cNvPr id="2" name="TextBox 11">
          <a:extLst xmlns:a="http://schemas.openxmlformats.org/drawingml/2006/main">
            <a:ext uri="{FF2B5EF4-FFF2-40B4-BE49-F238E27FC236}">
              <a16:creationId xmlns:a16="http://schemas.microsoft.com/office/drawing/2014/main" xmlns="" id="{00AA30E3-9794-4346-BBDC-43ABAC858DF4}"/>
            </a:ext>
          </a:extLst>
        </cdr:cNvPr>
        <cdr:cNvSpPr txBox="1"/>
      </cdr:nvSpPr>
      <cdr:spPr>
        <a:xfrm xmlns:a="http://schemas.openxmlformats.org/drawingml/2006/main">
          <a:off x="3255931" y="1021767"/>
          <a:ext cx="1215548"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900" b="1" i="1" dirty="0"/>
            <a:t>(Especially Swindon 64%)</a:t>
          </a:r>
        </a:p>
      </cdr:txBody>
    </cdr:sp>
  </cdr:relSizeAnchor>
  <cdr:relSizeAnchor xmlns:cdr="http://schemas.openxmlformats.org/drawingml/2006/chartDrawing">
    <cdr:from>
      <cdr:x>0.31527</cdr:x>
      <cdr:y>0.59325</cdr:y>
    </cdr:from>
    <cdr:to>
      <cdr:x>0.43297</cdr:x>
      <cdr:y>0.67054</cdr:y>
    </cdr:to>
    <cdr:sp macro="" textlink="">
      <cdr:nvSpPr>
        <cdr:cNvPr id="3" name="TextBox 11">
          <a:extLst xmlns:a="http://schemas.openxmlformats.org/drawingml/2006/main">
            <a:ext uri="{FF2B5EF4-FFF2-40B4-BE49-F238E27FC236}">
              <a16:creationId xmlns:a16="http://schemas.microsoft.com/office/drawing/2014/main" xmlns="" id="{28C1A8F3-55FF-4A47-BEDF-1E5999652A44}"/>
            </a:ext>
          </a:extLst>
        </cdr:cNvPr>
        <cdr:cNvSpPr txBox="1"/>
      </cdr:nvSpPr>
      <cdr:spPr>
        <a:xfrm xmlns:a="http://schemas.openxmlformats.org/drawingml/2006/main">
          <a:off x="3255931" y="2834760"/>
          <a:ext cx="1215548"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900" b="1" i="1" dirty="0">
              <a:solidFill>
                <a:srgbClr val="004992"/>
              </a:solidFill>
            </a:rPr>
            <a:t>(Especially B&amp;NES 42%)</a:t>
          </a:r>
        </a:p>
      </cdr:txBody>
    </cdr:sp>
  </cdr:relSizeAnchor>
  <cdr:relSizeAnchor xmlns:cdr="http://schemas.openxmlformats.org/drawingml/2006/chartDrawing">
    <cdr:from>
      <cdr:x>0.31527</cdr:x>
      <cdr:y>0.30703</cdr:y>
    </cdr:from>
    <cdr:to>
      <cdr:x>0.43297</cdr:x>
      <cdr:y>0.38432</cdr:y>
    </cdr:to>
    <cdr:sp macro="" textlink="">
      <cdr:nvSpPr>
        <cdr:cNvPr id="4" name="TextBox 11">
          <a:extLst xmlns:a="http://schemas.openxmlformats.org/drawingml/2006/main">
            <a:ext uri="{FF2B5EF4-FFF2-40B4-BE49-F238E27FC236}">
              <a16:creationId xmlns:a16="http://schemas.microsoft.com/office/drawing/2014/main" xmlns="" id="{87427869-5C5F-48FF-863C-B55DA419C71B}"/>
            </a:ext>
          </a:extLst>
        </cdr:cNvPr>
        <cdr:cNvSpPr txBox="1"/>
      </cdr:nvSpPr>
      <cdr:spPr>
        <a:xfrm xmlns:a="http://schemas.openxmlformats.org/drawingml/2006/main">
          <a:off x="3255931" y="1467106"/>
          <a:ext cx="1215548"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900" b="1" i="1" dirty="0">
              <a:solidFill>
                <a:srgbClr val="004992"/>
              </a:solidFill>
            </a:rPr>
            <a:t>(Especially 65-74 </a:t>
          </a:r>
          <a:r>
            <a:rPr lang="en-GB" sz="900" b="1" i="1" dirty="0" err="1">
              <a:solidFill>
                <a:srgbClr val="004992"/>
              </a:solidFill>
            </a:rPr>
            <a:t>yrs</a:t>
          </a:r>
          <a:r>
            <a:rPr lang="en-GB" sz="900" b="1" i="1" dirty="0">
              <a:solidFill>
                <a:srgbClr val="004992"/>
              </a:solidFill>
            </a:rPr>
            <a:t> 59%)</a:t>
          </a:r>
        </a:p>
      </cdr:txBody>
    </cdr:sp>
  </cdr:relSizeAnchor>
</c:userShapes>
</file>

<file path=ppt/drawings/drawing7.xml><?xml version="1.0" encoding="utf-8"?>
<c:userShapes xmlns:c="http://schemas.openxmlformats.org/drawingml/2006/chart">
  <cdr:relSizeAnchor xmlns:cdr="http://schemas.openxmlformats.org/drawingml/2006/chartDrawing">
    <cdr:from>
      <cdr:x>0.45263</cdr:x>
      <cdr:y>0.74147</cdr:y>
    </cdr:from>
    <cdr:to>
      <cdr:x>0.86826</cdr:x>
      <cdr:y>0.78421</cdr:y>
    </cdr:to>
    <cdr:sp macro="" textlink="">
      <cdr:nvSpPr>
        <cdr:cNvPr id="2" name="TextBox 1">
          <a:extLst xmlns:a="http://schemas.openxmlformats.org/drawingml/2006/main">
            <a:ext uri="{FF2B5EF4-FFF2-40B4-BE49-F238E27FC236}">
              <a16:creationId xmlns:a16="http://schemas.microsoft.com/office/drawing/2014/main" xmlns="" id="{52001C4D-FD42-43E1-B270-11E285A0BDC0}"/>
            </a:ext>
          </a:extLst>
        </cdr:cNvPr>
        <cdr:cNvSpPr txBox="1"/>
      </cdr:nvSpPr>
      <cdr:spPr>
        <a:xfrm xmlns:a="http://schemas.openxmlformats.org/drawingml/2006/main">
          <a:off x="3293594" y="3832503"/>
          <a:ext cx="3024362" cy="22091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800" i="1" dirty="0">
              <a:solidFill>
                <a:srgbClr val="004992"/>
              </a:solidFill>
              <a:latin typeface="Arial" panose="020B0604020202020204" pitchFamily="34" charset="0"/>
              <a:cs typeface="Arial" panose="020B0604020202020204" pitchFamily="34" charset="0"/>
            </a:rPr>
            <a:t>(Affects me a lot 12%, affects me a little 17%)</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5F51FAD-3426-B046-857E-14B2869A312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0E7A1D01-F111-F74C-8CF6-67F5E98EFF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9D73561-8DD1-464E-8D4D-E40F5520F44B}" type="datetimeFigureOut">
              <a:rPr lang="en-US" smtClean="0"/>
              <a:t>6/9/2020</a:t>
            </a:fld>
            <a:endParaRPr lang="en-US"/>
          </a:p>
        </p:txBody>
      </p:sp>
      <p:sp>
        <p:nvSpPr>
          <p:cNvPr id="4" name="Footer Placeholder 3">
            <a:extLst>
              <a:ext uri="{FF2B5EF4-FFF2-40B4-BE49-F238E27FC236}">
                <a16:creationId xmlns:a16="http://schemas.microsoft.com/office/drawing/2014/main" xmlns="" id="{1F6D5715-D569-B94C-AE11-FDB52BF817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033E31D0-3C1F-7C46-886B-D85F2C39500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E125BD-8F06-DC4F-9F75-1B2169AFB9A2}" type="slidenum">
              <a:rPr lang="en-US" smtClean="0"/>
              <a:t>‹#›</a:t>
            </a:fld>
            <a:endParaRPr lang="en-US"/>
          </a:p>
        </p:txBody>
      </p:sp>
    </p:spTree>
    <p:extLst>
      <p:ext uri="{BB962C8B-B14F-4D97-AF65-F5344CB8AC3E}">
        <p14:creationId xmlns:p14="http://schemas.microsoft.com/office/powerpoint/2010/main" val="393849934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C7885-A08B-A349-8248-72A00B8B0AE2}" type="datetimeFigureOut">
              <a:rPr lang="en-US" smtClean="0"/>
              <a:t>6/9/2020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5568A3-A032-DB43-BE59-9101CE2CEB55}" type="slidenum">
              <a:rPr lang="en-US" smtClean="0"/>
              <a:t>‹#›</a:t>
            </a:fld>
            <a:endParaRPr lang="en-US"/>
          </a:p>
        </p:txBody>
      </p:sp>
    </p:spTree>
    <p:extLst>
      <p:ext uri="{BB962C8B-B14F-4D97-AF65-F5344CB8AC3E}">
        <p14:creationId xmlns:p14="http://schemas.microsoft.com/office/powerpoint/2010/main" val="81001350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4</a:t>
            </a:fld>
            <a:endParaRPr lang="en-US"/>
          </a:p>
        </p:txBody>
      </p:sp>
    </p:spTree>
    <p:extLst>
      <p:ext uri="{BB962C8B-B14F-4D97-AF65-F5344CB8AC3E}">
        <p14:creationId xmlns:p14="http://schemas.microsoft.com/office/powerpoint/2010/main" val="66289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6</a:t>
            </a:fld>
            <a:endParaRPr lang="en-US"/>
          </a:p>
        </p:txBody>
      </p:sp>
    </p:spTree>
    <p:extLst>
      <p:ext uri="{BB962C8B-B14F-4D97-AF65-F5344CB8AC3E}">
        <p14:creationId xmlns:p14="http://schemas.microsoft.com/office/powerpoint/2010/main" val="4257333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28</a:t>
            </a:fld>
            <a:endParaRPr lang="en-US"/>
          </a:p>
        </p:txBody>
      </p:sp>
    </p:spTree>
    <p:extLst>
      <p:ext uri="{BB962C8B-B14F-4D97-AF65-F5344CB8AC3E}">
        <p14:creationId xmlns:p14="http://schemas.microsoft.com/office/powerpoint/2010/main" val="106433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29</a:t>
            </a:fld>
            <a:endParaRPr lang="en-US"/>
          </a:p>
        </p:txBody>
      </p:sp>
    </p:spTree>
    <p:extLst>
      <p:ext uri="{BB962C8B-B14F-4D97-AF65-F5344CB8AC3E}">
        <p14:creationId xmlns:p14="http://schemas.microsoft.com/office/powerpoint/2010/main" val="2015571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31</a:t>
            </a:fld>
            <a:endParaRPr lang="en-US"/>
          </a:p>
        </p:txBody>
      </p:sp>
    </p:spTree>
    <p:extLst>
      <p:ext uri="{BB962C8B-B14F-4D97-AF65-F5344CB8AC3E}">
        <p14:creationId xmlns:p14="http://schemas.microsoft.com/office/powerpoint/2010/main" val="2722151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32</a:t>
            </a:fld>
            <a:endParaRPr lang="en-US"/>
          </a:p>
        </p:txBody>
      </p:sp>
    </p:spTree>
    <p:extLst>
      <p:ext uri="{BB962C8B-B14F-4D97-AF65-F5344CB8AC3E}">
        <p14:creationId xmlns:p14="http://schemas.microsoft.com/office/powerpoint/2010/main" val="1822583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35</a:t>
            </a:fld>
            <a:endParaRPr lang="en-US"/>
          </a:p>
        </p:txBody>
      </p:sp>
    </p:spTree>
    <p:extLst>
      <p:ext uri="{BB962C8B-B14F-4D97-AF65-F5344CB8AC3E}">
        <p14:creationId xmlns:p14="http://schemas.microsoft.com/office/powerpoint/2010/main" val="110840724"/>
      </p:ext>
    </p:extLst>
  </p:cSld>
  <p:clrMapOvr>
    <a:masterClrMapping/>
  </p:clrMapOvr>
</p:notes>
</file>

<file path=ppt/slideLayouts/_rels/slideLayout1.xml.rels><?xml version="1.0" encoding="UTF-8" standalone="yes" ?><Relationships xmlns="http://schemas.openxmlformats.org/package/2006/relationships"><Relationship Id="rId3" Target="../media/image2.png" Type="http://schemas.openxmlformats.org/officeDocument/2006/relationships/image"/><Relationship Id="rId2" Target="../media/image1.jpeg" Type="http://schemas.openxmlformats.org/officeDocument/2006/relationships/image"/><Relationship Id="rId1" Target="../slideMasters/slideMaster1.xml" Type="http://schemas.openxmlformats.org/officeDocument/2006/relationships/slideMaster"/><Relationship Id="rId4" Target="../media/image3.jpeg" Type="http://schemas.openxmlformats.org/officeDocument/2006/relationships/image"/></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lthier Together Title P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04787" y="1564111"/>
            <a:ext cx="11598405" cy="1014413"/>
          </a:xfrm>
        </p:spPr>
        <p:txBody>
          <a:bodyPr/>
          <a:lstStyle>
            <a:lvl1pPr marL="0" indent="0">
              <a:buNone/>
              <a:defRPr sz="4000" b="1">
                <a:latin typeface="+mj-lt"/>
              </a:defRPr>
            </a:lvl1pPr>
          </a:lstStyle>
          <a:p>
            <a:pPr lvl="0"/>
            <a:r>
              <a:rPr lang="en-US" dirty="0"/>
              <a:t>Place heading here</a:t>
            </a:r>
          </a:p>
        </p:txBody>
      </p:sp>
      <p:sp>
        <p:nvSpPr>
          <p:cNvPr id="7" name="Text Placeholder 6"/>
          <p:cNvSpPr>
            <a:spLocks noGrp="1"/>
          </p:cNvSpPr>
          <p:nvPr>
            <p:ph type="body" sz="quarter" idx="11" hasCustomPrompt="1"/>
          </p:nvPr>
        </p:nvSpPr>
        <p:spPr>
          <a:xfrm>
            <a:off x="204671" y="2725546"/>
            <a:ext cx="11598521" cy="955675"/>
          </a:xfrm>
        </p:spPr>
        <p:txBody>
          <a:bodyPr/>
          <a:lstStyle>
            <a:lvl1pPr marL="0" indent="0">
              <a:buNone/>
              <a:defRPr/>
            </a:lvl1pPr>
          </a:lstStyle>
          <a:p>
            <a:pPr lvl="0"/>
            <a:r>
              <a:rPr lang="en-US" dirty="0"/>
              <a:t>Subheading text here – name, role, </a:t>
            </a:r>
            <a:r>
              <a:rPr lang="en-US" dirty="0" err="1"/>
              <a:t>etc</a:t>
            </a:r>
            <a:endParaRPr lang="en-GB" dirty="0"/>
          </a:p>
        </p:txBody>
      </p:sp>
      <p:pic>
        <p:nvPicPr>
          <p:cNvPr id="6" name="Picture 5"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7522" y="327081"/>
            <a:ext cx="2258523" cy="756532"/>
          </a:xfrm>
          <a:prstGeom prst="rect">
            <a:avLst/>
          </a:prstGeom>
        </p:spPr>
      </p:pic>
      <p:pic>
        <p:nvPicPr>
          <p:cNvPr id="2" name="Picture 1">
            <a:extLst>
              <a:ext uri="{FF2B5EF4-FFF2-40B4-BE49-F238E27FC236}">
                <a16:creationId xmlns:a16="http://schemas.microsoft.com/office/drawing/2014/main" xmlns="" id="{C0462964-0CF8-4317-BEF3-54716D51C19D}"/>
              </a:ext>
            </a:extLst>
          </p:cNvPr>
          <p:cNvPicPr>
            <a:picLocks noChangeAspect="1"/>
          </p:cNvPicPr>
          <p:nvPr userDrawn="1"/>
        </p:nvPicPr>
        <p:blipFill>
          <a:blip r:embed="rId3"/>
          <a:stretch>
            <a:fillRect/>
          </a:stretch>
        </p:blipFill>
        <p:spPr>
          <a:xfrm>
            <a:off x="72828" y="133711"/>
            <a:ext cx="3108960" cy="1339122"/>
          </a:xfrm>
          <a:prstGeom prst="rect">
            <a:avLst/>
          </a:prstGeom>
        </p:spPr>
      </p:pic>
      <p:pic>
        <p:nvPicPr>
          <p:cNvPr id="18" name="Picture 17">
            <a:extLst>
              <a:ext uri="{FF2B5EF4-FFF2-40B4-BE49-F238E27FC236}">
                <a16:creationId xmlns:a16="http://schemas.microsoft.com/office/drawing/2014/main" xmlns="" id="{4E9CEB37-1B2F-406A-85B6-58679268F55D}"/>
              </a:ext>
            </a:extLst>
          </p:cNvPr>
          <p:cNvPicPr>
            <a:picLocks noChangeAspect="1"/>
          </p:cNvPicPr>
          <p:nvPr userDrawn="1"/>
        </p:nvPicPr>
        <p:blipFill>
          <a:blip r:embed="rId4"/>
          <a:stretch>
            <a:fillRect/>
          </a:stretch>
        </p:blipFill>
        <p:spPr>
          <a:xfrm>
            <a:off x="0" y="4128631"/>
            <a:ext cx="12192000" cy="2837434"/>
          </a:xfrm>
          <a:prstGeom prst="rect">
            <a:avLst/>
          </a:prstGeom>
        </p:spPr>
      </p:pic>
    </p:spTree>
    <p:extLst>
      <p:ext uri="{BB962C8B-B14F-4D97-AF65-F5344CB8AC3E}">
        <p14:creationId xmlns:p14="http://schemas.microsoft.com/office/powerpoint/2010/main" val="482161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lthier Together layout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AE96F45-9360-4905-914F-AB97CA443C3A}"/>
              </a:ext>
            </a:extLst>
          </p:cNvPr>
          <p:cNvSpPr/>
          <p:nvPr userDrawn="1"/>
        </p:nvSpPr>
        <p:spPr>
          <a:xfrm>
            <a:off x="0" y="6466404"/>
            <a:ext cx="12192000" cy="391596"/>
          </a:xfrm>
          <a:prstGeom prst="rect">
            <a:avLst/>
          </a:prstGeom>
          <a:solidFill>
            <a:srgbClr val="0095C4"/>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10">
            <a:extLst>
              <a:ext uri="{FF2B5EF4-FFF2-40B4-BE49-F238E27FC236}">
                <a16:creationId xmlns:a16="http://schemas.microsoft.com/office/drawing/2014/main" xmlns="" id="{95C0B4EF-690C-4F47-A03A-9E6695C6168B}"/>
              </a:ext>
            </a:extLst>
          </p:cNvPr>
          <p:cNvSpPr>
            <a:spLocks noGrp="1"/>
          </p:cNvSpPr>
          <p:nvPr>
            <p:ph type="sldNum" sz="quarter" idx="12"/>
          </p:nvPr>
        </p:nvSpPr>
        <p:spPr>
          <a:xfrm>
            <a:off x="9287986" y="6474716"/>
            <a:ext cx="2743200" cy="365125"/>
          </a:xfrm>
        </p:spPr>
        <p:txBody>
          <a:bodyPr/>
          <a:lstStyle/>
          <a:p>
            <a:fld id="{F6E39E37-6BC0-A248-806A-337B0CEF6126}" type="slidenum">
              <a:rPr lang="en-US" smtClean="0"/>
              <a:t>‹#›</a:t>
            </a:fld>
            <a:endParaRPr lang="en-US"/>
          </a:p>
        </p:txBody>
      </p:sp>
      <p:sp>
        <p:nvSpPr>
          <p:cNvPr id="3" name="Text Placeholder 2"/>
          <p:cNvSpPr>
            <a:spLocks noGrp="1"/>
          </p:cNvSpPr>
          <p:nvPr>
            <p:ph type="body" sz="quarter" idx="13" hasCustomPrompt="1"/>
          </p:nvPr>
        </p:nvSpPr>
        <p:spPr>
          <a:xfrm>
            <a:off x="151002" y="369888"/>
            <a:ext cx="11744136" cy="1030287"/>
          </a:xfrm>
        </p:spPr>
        <p:txBody>
          <a:bodyPr>
            <a:normAutofit/>
          </a:bodyPr>
          <a:lstStyle>
            <a:lvl1pPr marL="0" indent="0">
              <a:buNone/>
              <a:defRPr sz="4000" b="1">
                <a:latin typeface="+mj-lt"/>
              </a:defRPr>
            </a:lvl1pPr>
          </a:lstStyle>
          <a:p>
            <a:pPr lvl="0"/>
            <a:r>
              <a:rPr lang="en-US" dirty="0"/>
              <a:t>Place heading here</a:t>
            </a:r>
            <a:endParaRPr lang="en-GB" dirty="0"/>
          </a:p>
        </p:txBody>
      </p:sp>
      <p:sp>
        <p:nvSpPr>
          <p:cNvPr id="6" name="Text Placeholder 5"/>
          <p:cNvSpPr>
            <a:spLocks noGrp="1"/>
          </p:cNvSpPr>
          <p:nvPr>
            <p:ph type="body" sz="quarter" idx="14" hasCustomPrompt="1"/>
          </p:nvPr>
        </p:nvSpPr>
        <p:spPr>
          <a:xfrm>
            <a:off x="150813" y="1527175"/>
            <a:ext cx="11744325" cy="4059238"/>
          </a:xfrm>
        </p:spPr>
        <p:txBody>
          <a:bodyPr/>
          <a:lstStyle>
            <a:lvl1pPr marL="0" indent="0">
              <a:buNone/>
              <a:defRPr>
                <a:latin typeface="Arial" panose="020B0604020202020204" pitchFamily="34" charset="0"/>
                <a:cs typeface="Arial" panose="020B0604020202020204" pitchFamily="34" charset="0"/>
              </a:defRPr>
            </a:lvl1pPr>
          </a:lstStyle>
          <a:p>
            <a:pPr lvl="0"/>
            <a:r>
              <a:rPr lang="en-US" dirty="0"/>
              <a:t>Add your slide text here – minimum font size 14</a:t>
            </a:r>
            <a:endParaRPr lang="en-GB" dirty="0"/>
          </a:p>
        </p:txBody>
      </p:sp>
      <p:pic>
        <p:nvPicPr>
          <p:cNvPr id="7" name="Picture 6"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19865" y="5943611"/>
            <a:ext cx="1311321" cy="439250"/>
          </a:xfrm>
          <a:prstGeom prst="rect">
            <a:avLst/>
          </a:prstGeom>
        </p:spPr>
      </p:pic>
      <p:pic>
        <p:nvPicPr>
          <p:cNvPr id="4" name="Picture 3">
            <a:extLst>
              <a:ext uri="{FF2B5EF4-FFF2-40B4-BE49-F238E27FC236}">
                <a16:creationId xmlns:a16="http://schemas.microsoft.com/office/drawing/2014/main" xmlns="" id="{5BD3896A-1D1F-4078-B7F4-7C752C19B3F1}"/>
              </a:ext>
            </a:extLst>
          </p:cNvPr>
          <p:cNvPicPr>
            <a:picLocks noChangeAspect="1"/>
          </p:cNvPicPr>
          <p:nvPr userDrawn="1"/>
        </p:nvPicPr>
        <p:blipFill>
          <a:blip r:embed="rId3"/>
          <a:stretch>
            <a:fillRect/>
          </a:stretch>
        </p:blipFill>
        <p:spPr>
          <a:xfrm>
            <a:off x="80407" y="5875406"/>
            <a:ext cx="1334482" cy="575659"/>
          </a:xfrm>
          <a:prstGeom prst="rect">
            <a:avLst/>
          </a:prstGeom>
        </p:spPr>
      </p:pic>
    </p:spTree>
    <p:extLst>
      <p:ext uri="{BB962C8B-B14F-4D97-AF65-F5344CB8AC3E}">
        <p14:creationId xmlns:p14="http://schemas.microsoft.com/office/powerpoint/2010/main" val="1240968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Healthier Together layout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AE96F45-9360-4905-914F-AB97CA443C3A}"/>
              </a:ext>
            </a:extLst>
          </p:cNvPr>
          <p:cNvSpPr/>
          <p:nvPr userDrawn="1"/>
        </p:nvSpPr>
        <p:spPr>
          <a:xfrm>
            <a:off x="0" y="6466402"/>
            <a:ext cx="12192000" cy="391597"/>
          </a:xfrm>
          <a:prstGeom prst="rect">
            <a:avLst/>
          </a:prstGeom>
          <a:solidFill>
            <a:srgbClr val="EA8132"/>
          </a:solidFill>
          <a:ln>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2"/>
          <p:cNvSpPr>
            <a:spLocks noGrp="1"/>
          </p:cNvSpPr>
          <p:nvPr>
            <p:ph type="body" sz="quarter" idx="13" hasCustomPrompt="1"/>
          </p:nvPr>
        </p:nvSpPr>
        <p:spPr>
          <a:xfrm>
            <a:off x="151002" y="369888"/>
            <a:ext cx="11744136" cy="1030287"/>
          </a:xfrm>
        </p:spPr>
        <p:txBody>
          <a:bodyPr>
            <a:normAutofit/>
          </a:bodyPr>
          <a:lstStyle>
            <a:lvl1pPr marL="0" indent="0">
              <a:buNone/>
              <a:defRPr sz="4000" b="1">
                <a:latin typeface="+mj-lt"/>
              </a:defRPr>
            </a:lvl1pPr>
          </a:lstStyle>
          <a:p>
            <a:pPr lvl="0"/>
            <a:r>
              <a:rPr lang="en-US" dirty="0"/>
              <a:t>Place heading here</a:t>
            </a:r>
            <a:endParaRPr lang="en-GB" dirty="0"/>
          </a:p>
        </p:txBody>
      </p:sp>
      <p:sp>
        <p:nvSpPr>
          <p:cNvPr id="6" name="Text Placeholder 5"/>
          <p:cNvSpPr>
            <a:spLocks noGrp="1"/>
          </p:cNvSpPr>
          <p:nvPr>
            <p:ph type="body" sz="quarter" idx="14" hasCustomPrompt="1"/>
          </p:nvPr>
        </p:nvSpPr>
        <p:spPr>
          <a:xfrm>
            <a:off x="150813" y="1527175"/>
            <a:ext cx="11744325" cy="4059238"/>
          </a:xfrm>
        </p:spPr>
        <p:txBody>
          <a:bodyPr/>
          <a:lstStyle>
            <a:lvl1pPr marL="0" indent="0">
              <a:buNone/>
              <a:defRPr>
                <a:latin typeface="Arial" panose="020B0604020202020204" pitchFamily="34" charset="0"/>
                <a:cs typeface="Arial" panose="020B0604020202020204" pitchFamily="34" charset="0"/>
              </a:defRPr>
            </a:lvl1pPr>
          </a:lstStyle>
          <a:p>
            <a:pPr lvl="0"/>
            <a:r>
              <a:rPr lang="en-US" dirty="0"/>
              <a:t>Add your slide text here – minimum font size 14</a:t>
            </a:r>
            <a:endParaRPr lang="en-GB" dirty="0"/>
          </a:p>
        </p:txBody>
      </p:sp>
      <p:pic>
        <p:nvPicPr>
          <p:cNvPr id="7" name="Picture 6"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19865" y="5933111"/>
            <a:ext cx="1311321" cy="439250"/>
          </a:xfrm>
          <a:prstGeom prst="rect">
            <a:avLst/>
          </a:prstGeom>
        </p:spPr>
      </p:pic>
      <p:pic>
        <p:nvPicPr>
          <p:cNvPr id="4" name="Picture 3">
            <a:extLst>
              <a:ext uri="{FF2B5EF4-FFF2-40B4-BE49-F238E27FC236}">
                <a16:creationId xmlns:a16="http://schemas.microsoft.com/office/drawing/2014/main" xmlns="" id="{5BD3896A-1D1F-4078-B7F4-7C752C19B3F1}"/>
              </a:ext>
            </a:extLst>
          </p:cNvPr>
          <p:cNvPicPr>
            <a:picLocks noChangeAspect="1"/>
          </p:cNvPicPr>
          <p:nvPr userDrawn="1"/>
        </p:nvPicPr>
        <p:blipFill>
          <a:blip r:embed="rId3"/>
          <a:stretch>
            <a:fillRect/>
          </a:stretch>
        </p:blipFill>
        <p:spPr>
          <a:xfrm>
            <a:off x="58189" y="5864907"/>
            <a:ext cx="1334482" cy="575659"/>
          </a:xfrm>
          <a:prstGeom prst="rect">
            <a:avLst/>
          </a:prstGeom>
        </p:spPr>
      </p:pic>
      <p:sp>
        <p:nvSpPr>
          <p:cNvPr id="8" name="Slide Number Placeholder 10">
            <a:extLst>
              <a:ext uri="{FF2B5EF4-FFF2-40B4-BE49-F238E27FC236}">
                <a16:creationId xmlns:a16="http://schemas.microsoft.com/office/drawing/2014/main" xmlns="" id="{4D849FC6-1951-4216-A907-5E49B4BDB0BD}"/>
              </a:ext>
            </a:extLst>
          </p:cNvPr>
          <p:cNvSpPr>
            <a:spLocks noGrp="1"/>
          </p:cNvSpPr>
          <p:nvPr>
            <p:ph type="sldNum" sz="quarter" idx="12"/>
          </p:nvPr>
        </p:nvSpPr>
        <p:spPr>
          <a:xfrm>
            <a:off x="9287986" y="6474716"/>
            <a:ext cx="2743200" cy="365125"/>
          </a:xfrm>
        </p:spPr>
        <p:txBody>
          <a:bodyPr/>
          <a:lstStyle/>
          <a:p>
            <a:fld id="{F6E39E37-6BC0-A248-806A-337B0CEF6126}" type="slidenum">
              <a:rPr lang="en-US" smtClean="0"/>
              <a:t>‹#›</a:t>
            </a:fld>
            <a:endParaRPr lang="en-US"/>
          </a:p>
        </p:txBody>
      </p:sp>
    </p:spTree>
    <p:extLst>
      <p:ext uri="{BB962C8B-B14F-4D97-AF65-F5344CB8AC3E}">
        <p14:creationId xmlns:p14="http://schemas.microsoft.com/office/powerpoint/2010/main" val="314509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Healthier Together layout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AE96F45-9360-4905-914F-AB97CA443C3A}"/>
              </a:ext>
            </a:extLst>
          </p:cNvPr>
          <p:cNvSpPr/>
          <p:nvPr userDrawn="1"/>
        </p:nvSpPr>
        <p:spPr>
          <a:xfrm>
            <a:off x="0" y="6466402"/>
            <a:ext cx="12192000" cy="391597"/>
          </a:xfrm>
          <a:prstGeom prst="rect">
            <a:avLst/>
          </a:prstGeom>
          <a:solidFill>
            <a:srgbClr val="64B22D"/>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2"/>
          <p:cNvSpPr>
            <a:spLocks noGrp="1"/>
          </p:cNvSpPr>
          <p:nvPr>
            <p:ph type="body" sz="quarter" idx="13" hasCustomPrompt="1"/>
          </p:nvPr>
        </p:nvSpPr>
        <p:spPr>
          <a:xfrm>
            <a:off x="151002" y="369888"/>
            <a:ext cx="11744136" cy="1030287"/>
          </a:xfrm>
        </p:spPr>
        <p:txBody>
          <a:bodyPr>
            <a:normAutofit/>
          </a:bodyPr>
          <a:lstStyle>
            <a:lvl1pPr marL="0" indent="0">
              <a:buNone/>
              <a:defRPr sz="4000" b="1">
                <a:latin typeface="+mj-lt"/>
              </a:defRPr>
            </a:lvl1pPr>
          </a:lstStyle>
          <a:p>
            <a:pPr lvl="0"/>
            <a:r>
              <a:rPr lang="en-US" dirty="0"/>
              <a:t>Place heading here</a:t>
            </a:r>
            <a:endParaRPr lang="en-GB" dirty="0"/>
          </a:p>
        </p:txBody>
      </p:sp>
      <p:sp>
        <p:nvSpPr>
          <p:cNvPr id="6" name="Text Placeholder 5"/>
          <p:cNvSpPr>
            <a:spLocks noGrp="1"/>
          </p:cNvSpPr>
          <p:nvPr>
            <p:ph type="body" sz="quarter" idx="14" hasCustomPrompt="1"/>
          </p:nvPr>
        </p:nvSpPr>
        <p:spPr>
          <a:xfrm>
            <a:off x="150813" y="1527175"/>
            <a:ext cx="11744325" cy="4059238"/>
          </a:xfrm>
        </p:spPr>
        <p:txBody>
          <a:bodyPr/>
          <a:lstStyle>
            <a:lvl1pPr marL="0" indent="0">
              <a:buNone/>
              <a:defRPr>
                <a:latin typeface="Arial" panose="020B0604020202020204" pitchFamily="34" charset="0"/>
                <a:cs typeface="Arial" panose="020B0604020202020204" pitchFamily="34" charset="0"/>
              </a:defRPr>
            </a:lvl1pPr>
          </a:lstStyle>
          <a:p>
            <a:pPr lvl="0"/>
            <a:r>
              <a:rPr lang="en-US" dirty="0"/>
              <a:t>Add your slide text here – minimum font size 14</a:t>
            </a:r>
            <a:endParaRPr lang="en-GB" dirty="0"/>
          </a:p>
        </p:txBody>
      </p:sp>
      <p:pic>
        <p:nvPicPr>
          <p:cNvPr id="7" name="Picture 6"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19865" y="5955124"/>
            <a:ext cx="1311321" cy="439250"/>
          </a:xfrm>
          <a:prstGeom prst="rect">
            <a:avLst/>
          </a:prstGeom>
        </p:spPr>
      </p:pic>
      <p:pic>
        <p:nvPicPr>
          <p:cNvPr id="4" name="Picture 3">
            <a:extLst>
              <a:ext uri="{FF2B5EF4-FFF2-40B4-BE49-F238E27FC236}">
                <a16:creationId xmlns:a16="http://schemas.microsoft.com/office/drawing/2014/main" xmlns="" id="{5BD3896A-1D1F-4078-B7F4-7C752C19B3F1}"/>
              </a:ext>
            </a:extLst>
          </p:cNvPr>
          <p:cNvPicPr>
            <a:picLocks noChangeAspect="1"/>
          </p:cNvPicPr>
          <p:nvPr userDrawn="1"/>
        </p:nvPicPr>
        <p:blipFill>
          <a:blip r:embed="rId3"/>
          <a:stretch>
            <a:fillRect/>
          </a:stretch>
        </p:blipFill>
        <p:spPr>
          <a:xfrm>
            <a:off x="58824" y="5854729"/>
            <a:ext cx="1334482" cy="575659"/>
          </a:xfrm>
          <a:prstGeom prst="rect">
            <a:avLst/>
          </a:prstGeom>
        </p:spPr>
      </p:pic>
      <p:sp>
        <p:nvSpPr>
          <p:cNvPr id="8" name="Slide Number Placeholder 10">
            <a:extLst>
              <a:ext uri="{FF2B5EF4-FFF2-40B4-BE49-F238E27FC236}">
                <a16:creationId xmlns:a16="http://schemas.microsoft.com/office/drawing/2014/main" xmlns="" id="{C012A6CC-156C-4F64-AB2E-4E35F691C80C}"/>
              </a:ext>
            </a:extLst>
          </p:cNvPr>
          <p:cNvSpPr>
            <a:spLocks noGrp="1"/>
          </p:cNvSpPr>
          <p:nvPr>
            <p:ph type="sldNum" sz="quarter" idx="12"/>
          </p:nvPr>
        </p:nvSpPr>
        <p:spPr>
          <a:xfrm>
            <a:off x="9287986" y="6474716"/>
            <a:ext cx="2743200" cy="365125"/>
          </a:xfrm>
        </p:spPr>
        <p:txBody>
          <a:bodyPr/>
          <a:lstStyle/>
          <a:p>
            <a:fld id="{F6E39E37-6BC0-A248-806A-337B0CEF6126}" type="slidenum">
              <a:rPr lang="en-US" smtClean="0"/>
              <a:t>‹#›</a:t>
            </a:fld>
            <a:endParaRPr lang="en-US"/>
          </a:p>
        </p:txBody>
      </p:sp>
    </p:spTree>
    <p:extLst>
      <p:ext uri="{BB962C8B-B14F-4D97-AF65-F5344CB8AC3E}">
        <p14:creationId xmlns:p14="http://schemas.microsoft.com/office/powerpoint/2010/main" val="47984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lthier Together layout 5">
    <p:spTree>
      <p:nvGrpSpPr>
        <p:cNvPr id="1" name=""/>
        <p:cNvGrpSpPr/>
        <p:nvPr/>
      </p:nvGrpSpPr>
      <p:grpSpPr>
        <a:xfrm>
          <a:off x="0" y="0"/>
          <a:ext cx="0" cy="0"/>
          <a:chOff x="0" y="0"/>
          <a:chExt cx="0" cy="0"/>
        </a:xfrm>
      </p:grpSpPr>
      <p:sp>
        <p:nvSpPr>
          <p:cNvPr id="2" name="Text Placeholder 2"/>
          <p:cNvSpPr>
            <a:spLocks noGrp="1"/>
          </p:cNvSpPr>
          <p:nvPr>
            <p:ph type="body" sz="quarter" idx="13" hasCustomPrompt="1"/>
          </p:nvPr>
        </p:nvSpPr>
        <p:spPr>
          <a:xfrm>
            <a:off x="151002" y="369888"/>
            <a:ext cx="11744136" cy="1030287"/>
          </a:xfrm>
        </p:spPr>
        <p:txBody>
          <a:bodyPr>
            <a:normAutofit/>
          </a:bodyPr>
          <a:lstStyle>
            <a:lvl1pPr marL="0" indent="0">
              <a:buNone/>
              <a:defRPr sz="4000" b="1">
                <a:latin typeface="+mj-lt"/>
              </a:defRPr>
            </a:lvl1pPr>
          </a:lstStyle>
          <a:p>
            <a:pPr lvl="0"/>
            <a:r>
              <a:rPr lang="en-US" dirty="0"/>
              <a:t>Place heading here</a:t>
            </a:r>
            <a:endParaRPr lang="en-GB" dirty="0"/>
          </a:p>
        </p:txBody>
      </p:sp>
      <p:sp>
        <p:nvSpPr>
          <p:cNvPr id="3" name="Text Placeholder 5"/>
          <p:cNvSpPr>
            <a:spLocks noGrp="1"/>
          </p:cNvSpPr>
          <p:nvPr>
            <p:ph type="body" sz="quarter" idx="14" hasCustomPrompt="1"/>
          </p:nvPr>
        </p:nvSpPr>
        <p:spPr>
          <a:xfrm>
            <a:off x="150813" y="1527175"/>
            <a:ext cx="11744325" cy="4949126"/>
          </a:xfrm>
        </p:spPr>
        <p:txBody>
          <a:bodyPr/>
          <a:lstStyle>
            <a:lvl1pPr marL="0" indent="0">
              <a:buNone/>
              <a:defRPr>
                <a:latin typeface="Arial" panose="020B0604020202020204" pitchFamily="34" charset="0"/>
                <a:cs typeface="Arial" panose="020B0604020202020204" pitchFamily="34" charset="0"/>
              </a:defRPr>
            </a:lvl1pPr>
          </a:lstStyle>
          <a:p>
            <a:pPr lvl="0"/>
            <a:r>
              <a:rPr lang="en-US" dirty="0"/>
              <a:t>Add your slide text here – minimum font size 14</a:t>
            </a:r>
            <a:endParaRPr lang="en-GB" dirty="0"/>
          </a:p>
        </p:txBody>
      </p:sp>
      <p:pic>
        <p:nvPicPr>
          <p:cNvPr id="4" name="Picture 3"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12065" y="6347716"/>
            <a:ext cx="1311321" cy="439250"/>
          </a:xfrm>
          <a:prstGeom prst="rect">
            <a:avLst/>
          </a:prstGeom>
        </p:spPr>
      </p:pic>
      <p:pic>
        <p:nvPicPr>
          <p:cNvPr id="6" name="Picture 5">
            <a:extLst>
              <a:ext uri="{FF2B5EF4-FFF2-40B4-BE49-F238E27FC236}">
                <a16:creationId xmlns:a16="http://schemas.microsoft.com/office/drawing/2014/main" xmlns="" id="{F1393C22-7987-44B9-AE0F-FF1659D4FFA3}"/>
              </a:ext>
            </a:extLst>
          </p:cNvPr>
          <p:cNvPicPr>
            <a:picLocks noChangeAspect="1"/>
          </p:cNvPicPr>
          <p:nvPr userDrawn="1"/>
        </p:nvPicPr>
        <p:blipFill>
          <a:blip r:embed="rId3"/>
          <a:stretch>
            <a:fillRect/>
          </a:stretch>
        </p:blipFill>
        <p:spPr>
          <a:xfrm>
            <a:off x="151002" y="6242166"/>
            <a:ext cx="1427615" cy="615834"/>
          </a:xfrm>
          <a:prstGeom prst="rect">
            <a:avLst/>
          </a:prstGeom>
        </p:spPr>
      </p:pic>
      <p:sp>
        <p:nvSpPr>
          <p:cNvPr id="8" name="Slide Number Placeholder 10">
            <a:extLst>
              <a:ext uri="{FF2B5EF4-FFF2-40B4-BE49-F238E27FC236}">
                <a16:creationId xmlns:a16="http://schemas.microsoft.com/office/drawing/2014/main" xmlns="" id="{7A6B57CA-5FAF-4150-9BB9-DDA0744028B1}"/>
              </a:ext>
            </a:extLst>
          </p:cNvPr>
          <p:cNvSpPr>
            <a:spLocks noGrp="1"/>
          </p:cNvSpPr>
          <p:nvPr>
            <p:ph type="sldNum" sz="quarter" idx="12"/>
          </p:nvPr>
        </p:nvSpPr>
        <p:spPr>
          <a:xfrm>
            <a:off x="9287986" y="6474716"/>
            <a:ext cx="2743200" cy="365125"/>
          </a:xfrm>
        </p:spPr>
        <p:txBody>
          <a:bodyPr/>
          <a:lstStyle>
            <a:lvl1pPr marL="228600" indent="-228600">
              <a:buFont typeface="+mj-lt"/>
              <a:buAutoNum type="arabicPeriod"/>
              <a:defRPr/>
            </a:lvl1pPr>
          </a:lstStyle>
          <a:p>
            <a:fld id="{F6E39E37-6BC0-A248-806A-337B0CEF6126}" type="slidenum">
              <a:rPr lang="en-US" smtClean="0"/>
              <a:pPr/>
              <a:t>‹#›</a:t>
            </a:fld>
            <a:endParaRPr lang="en-US" dirty="0"/>
          </a:p>
        </p:txBody>
      </p:sp>
    </p:spTree>
    <p:extLst>
      <p:ext uri="{BB962C8B-B14F-4D97-AF65-F5344CB8AC3E}">
        <p14:creationId xmlns:p14="http://schemas.microsoft.com/office/powerpoint/2010/main" val="305867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lthier Together layout 6">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056357AA-911F-453B-9F93-8FEEE3A66BBD}"/>
              </a:ext>
            </a:extLst>
          </p:cNvPr>
          <p:cNvSpPr/>
          <p:nvPr userDrawn="1"/>
        </p:nvSpPr>
        <p:spPr>
          <a:xfrm>
            <a:off x="0" y="0"/>
            <a:ext cx="6808124" cy="6858000"/>
          </a:xfrm>
          <a:prstGeom prst="rect">
            <a:avLst/>
          </a:prstGeom>
          <a:solidFill>
            <a:srgbClr val="0095C4"/>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icture Placeholder 2">
            <a:extLst>
              <a:ext uri="{FF2B5EF4-FFF2-40B4-BE49-F238E27FC236}">
                <a16:creationId xmlns:a16="http://schemas.microsoft.com/office/drawing/2014/main" xmlns="" id="{6B5C8527-46D6-964B-A751-A34FA1464095}"/>
              </a:ext>
            </a:extLst>
          </p:cNvPr>
          <p:cNvSpPr>
            <a:spLocks noGrp="1"/>
          </p:cNvSpPr>
          <p:nvPr>
            <p:ph type="pic" sz="quarter" idx="16"/>
          </p:nvPr>
        </p:nvSpPr>
        <p:spPr>
          <a:xfrm>
            <a:off x="7931426" y="1845120"/>
            <a:ext cx="3325319" cy="3167761"/>
          </a:xfrm>
        </p:spPr>
        <p:txBody>
          <a:bodyPr>
            <a:normAutofit/>
          </a:bodyPr>
          <a:lstStyle>
            <a:lvl1pPr>
              <a:defRPr sz="600"/>
            </a:lvl1pPr>
          </a:lstStyle>
          <a:p>
            <a:r>
              <a:rPr lang="en-US" dirty="0"/>
              <a:t>Click icon to add picture</a:t>
            </a:r>
          </a:p>
        </p:txBody>
      </p:sp>
      <p:sp>
        <p:nvSpPr>
          <p:cNvPr id="11" name="Text Placeholder 2"/>
          <p:cNvSpPr>
            <a:spLocks noGrp="1"/>
          </p:cNvSpPr>
          <p:nvPr>
            <p:ph type="body" sz="quarter" idx="17" hasCustomPrompt="1"/>
          </p:nvPr>
        </p:nvSpPr>
        <p:spPr>
          <a:xfrm>
            <a:off x="545283" y="237745"/>
            <a:ext cx="5897850" cy="733028"/>
          </a:xfrm>
        </p:spPr>
        <p:txBody>
          <a:bodyPr>
            <a:noAutofit/>
          </a:bodyPr>
          <a:lstStyle>
            <a:lvl1pPr marL="0" indent="0">
              <a:buNone/>
              <a:defRPr sz="4000" b="1">
                <a:solidFill>
                  <a:schemeClr val="bg1"/>
                </a:solidFill>
                <a:latin typeface="+mj-lt"/>
              </a:defRPr>
            </a:lvl1pPr>
            <a:lvl2pPr>
              <a:defRPr sz="4000">
                <a:solidFill>
                  <a:schemeClr val="bg1"/>
                </a:solidFill>
                <a:latin typeface="+mj-lt"/>
              </a:defRPr>
            </a:lvl2pPr>
            <a:lvl3pPr>
              <a:defRPr sz="4000">
                <a:solidFill>
                  <a:schemeClr val="bg1"/>
                </a:solidFill>
                <a:latin typeface="+mj-lt"/>
              </a:defRPr>
            </a:lvl3pPr>
            <a:lvl4pPr>
              <a:defRPr sz="4000">
                <a:solidFill>
                  <a:schemeClr val="bg1"/>
                </a:solidFill>
                <a:latin typeface="+mj-lt"/>
              </a:defRPr>
            </a:lvl4pPr>
            <a:lvl5pPr>
              <a:defRPr sz="4000">
                <a:solidFill>
                  <a:schemeClr val="bg1"/>
                </a:solidFill>
                <a:latin typeface="+mj-lt"/>
              </a:defRPr>
            </a:lvl5pPr>
          </a:lstStyle>
          <a:p>
            <a:pPr lvl="0"/>
            <a:r>
              <a:rPr lang="en-GB" dirty="0"/>
              <a:t>Heading</a:t>
            </a:r>
          </a:p>
        </p:txBody>
      </p:sp>
      <p:sp>
        <p:nvSpPr>
          <p:cNvPr id="12" name="Text Placeholder 4"/>
          <p:cNvSpPr>
            <a:spLocks noGrp="1"/>
          </p:cNvSpPr>
          <p:nvPr>
            <p:ph type="body" sz="quarter" idx="18" hasCustomPrompt="1"/>
          </p:nvPr>
        </p:nvSpPr>
        <p:spPr>
          <a:xfrm>
            <a:off x="545282" y="1090613"/>
            <a:ext cx="5898473" cy="511175"/>
          </a:xfrm>
        </p:spPr>
        <p:txBody>
          <a:bodyPr>
            <a:normAutofit/>
          </a:bodyPr>
          <a:lstStyle>
            <a:lvl1pPr marL="0" indent="0">
              <a:buNone/>
              <a:defRPr sz="20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Subheading</a:t>
            </a:r>
          </a:p>
        </p:txBody>
      </p:sp>
      <p:sp>
        <p:nvSpPr>
          <p:cNvPr id="13" name="Text Placeholder 13"/>
          <p:cNvSpPr>
            <a:spLocks noGrp="1"/>
          </p:cNvSpPr>
          <p:nvPr>
            <p:ph type="body" sz="quarter" idx="19" hasCustomPrompt="1"/>
          </p:nvPr>
        </p:nvSpPr>
        <p:spPr>
          <a:xfrm>
            <a:off x="545283" y="2055368"/>
            <a:ext cx="5897850" cy="2957512"/>
          </a:xfrm>
        </p:spPr>
        <p:txBody>
          <a:bodyPr/>
          <a:lstStyle>
            <a:lvl1pPr marL="0" indent="0">
              <a:buNone/>
              <a:defRPr sz="1800" baseline="0">
                <a:solidFill>
                  <a:schemeClr val="bg1"/>
                </a:solidFill>
                <a:latin typeface="Arial" panose="020B0604020202020204" pitchFamily="34" charset="0"/>
                <a:cs typeface="Arial" panose="020B0604020202020204" pitchFamily="34" charset="0"/>
              </a:defRPr>
            </a:lvl1pPr>
            <a:lvl2pPr>
              <a:defRPr sz="1800">
                <a:solidFill>
                  <a:schemeClr val="bg1"/>
                </a:solidFill>
                <a:latin typeface="Arial" panose="020B0604020202020204" pitchFamily="34" charset="0"/>
                <a:cs typeface="Arial" panose="020B0604020202020204" pitchFamily="34" charset="0"/>
              </a:defRPr>
            </a:lvl2pPr>
            <a:lvl3pPr>
              <a:defRPr sz="1800">
                <a:solidFill>
                  <a:schemeClr val="bg1"/>
                </a:solidFill>
                <a:latin typeface="Arial" panose="020B0604020202020204" pitchFamily="34" charset="0"/>
                <a:cs typeface="Arial" panose="020B0604020202020204" pitchFamily="34" charset="0"/>
              </a:defRPr>
            </a:lvl3pPr>
            <a:lvl4pPr>
              <a:defRPr sz="1800">
                <a:solidFill>
                  <a:schemeClr val="bg1"/>
                </a:solidFill>
                <a:latin typeface="Arial" panose="020B0604020202020204" pitchFamily="34" charset="0"/>
                <a:cs typeface="Arial" panose="020B0604020202020204" pitchFamily="34" charset="0"/>
              </a:defRPr>
            </a:lvl4pPr>
            <a:lvl5pPr>
              <a:defRPr sz="1800">
                <a:solidFill>
                  <a:schemeClr val="bg1"/>
                </a:solidFill>
                <a:latin typeface="Arial" panose="020B0604020202020204" pitchFamily="34" charset="0"/>
                <a:cs typeface="Arial" panose="020B0604020202020204" pitchFamily="34" charset="0"/>
              </a:defRPr>
            </a:lvl5pPr>
          </a:lstStyle>
          <a:p>
            <a:pPr lvl="0"/>
            <a:r>
              <a:rPr lang="en-US" dirty="0"/>
              <a:t>Add your slide text here – minimum font size 14</a:t>
            </a:r>
            <a:endParaRPr lang="en-GB" dirty="0"/>
          </a:p>
        </p:txBody>
      </p:sp>
      <p:pic>
        <p:nvPicPr>
          <p:cNvPr id="14" name="Picture 13"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2171" y="6381371"/>
            <a:ext cx="1311321" cy="439250"/>
          </a:xfrm>
          <a:prstGeom prst="rect">
            <a:avLst/>
          </a:prstGeom>
        </p:spPr>
      </p:pic>
      <p:pic>
        <p:nvPicPr>
          <p:cNvPr id="15" name="Picture 14">
            <a:extLst>
              <a:ext uri="{FF2B5EF4-FFF2-40B4-BE49-F238E27FC236}">
                <a16:creationId xmlns:a16="http://schemas.microsoft.com/office/drawing/2014/main" xmlns="" id="{83D38281-9F61-4DC0-A065-9CA8EED5DB9B}"/>
              </a:ext>
            </a:extLst>
          </p:cNvPr>
          <p:cNvPicPr>
            <a:picLocks noChangeAspect="1"/>
          </p:cNvPicPr>
          <p:nvPr userDrawn="1"/>
        </p:nvPicPr>
        <p:blipFill>
          <a:blip r:embed="rId3"/>
          <a:stretch>
            <a:fillRect/>
          </a:stretch>
        </p:blipFill>
        <p:spPr>
          <a:xfrm>
            <a:off x="10439010" y="111544"/>
            <a:ext cx="1334482" cy="575659"/>
          </a:xfrm>
          <a:prstGeom prst="rect">
            <a:avLst/>
          </a:prstGeom>
        </p:spPr>
      </p:pic>
      <p:sp>
        <p:nvSpPr>
          <p:cNvPr id="10" name="Slide Number Placeholder 10">
            <a:extLst>
              <a:ext uri="{FF2B5EF4-FFF2-40B4-BE49-F238E27FC236}">
                <a16:creationId xmlns:a16="http://schemas.microsoft.com/office/drawing/2014/main" xmlns="" id="{80D1D1F2-FB04-4D86-B369-658C65BF102C}"/>
              </a:ext>
            </a:extLst>
          </p:cNvPr>
          <p:cNvSpPr>
            <a:spLocks noGrp="1"/>
          </p:cNvSpPr>
          <p:nvPr>
            <p:ph type="sldNum" sz="quarter" idx="12"/>
          </p:nvPr>
        </p:nvSpPr>
        <p:spPr>
          <a:xfrm>
            <a:off x="9448800" y="6455496"/>
            <a:ext cx="2743200" cy="365125"/>
          </a:xfrm>
        </p:spPr>
        <p:txBody>
          <a:bodyPr/>
          <a:lstStyle/>
          <a:p>
            <a:fld id="{F6E39E37-6BC0-A248-806A-337B0CEF6126}" type="slidenum">
              <a:rPr lang="en-US" smtClean="0"/>
              <a:t>‹#›</a:t>
            </a:fld>
            <a:endParaRPr lang="en-US"/>
          </a:p>
        </p:txBody>
      </p:sp>
    </p:spTree>
    <p:extLst>
      <p:ext uri="{BB962C8B-B14F-4D97-AF65-F5344CB8AC3E}">
        <p14:creationId xmlns:p14="http://schemas.microsoft.com/office/powerpoint/2010/main" val="12175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Healthier Together layout 6">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056357AA-911F-453B-9F93-8FEEE3A66BBD}"/>
              </a:ext>
            </a:extLst>
          </p:cNvPr>
          <p:cNvSpPr/>
          <p:nvPr userDrawn="1"/>
        </p:nvSpPr>
        <p:spPr>
          <a:xfrm>
            <a:off x="0" y="0"/>
            <a:ext cx="6808124" cy="6858000"/>
          </a:xfrm>
          <a:prstGeom prst="rect">
            <a:avLst/>
          </a:prstGeom>
          <a:solidFill>
            <a:srgbClr val="64B22D"/>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icture Placeholder 2">
            <a:extLst>
              <a:ext uri="{FF2B5EF4-FFF2-40B4-BE49-F238E27FC236}">
                <a16:creationId xmlns:a16="http://schemas.microsoft.com/office/drawing/2014/main" xmlns="" id="{6B5C8527-46D6-964B-A751-A34FA1464095}"/>
              </a:ext>
            </a:extLst>
          </p:cNvPr>
          <p:cNvSpPr>
            <a:spLocks noGrp="1"/>
          </p:cNvSpPr>
          <p:nvPr>
            <p:ph type="pic" sz="quarter" idx="16"/>
          </p:nvPr>
        </p:nvSpPr>
        <p:spPr>
          <a:xfrm>
            <a:off x="7931426" y="1845120"/>
            <a:ext cx="3325319" cy="3167761"/>
          </a:xfrm>
        </p:spPr>
        <p:txBody>
          <a:bodyPr>
            <a:normAutofit/>
          </a:bodyPr>
          <a:lstStyle>
            <a:lvl1pPr>
              <a:defRPr sz="600"/>
            </a:lvl1pPr>
          </a:lstStyle>
          <a:p>
            <a:r>
              <a:rPr lang="en-US" dirty="0"/>
              <a:t>Click icon to add picture</a:t>
            </a:r>
          </a:p>
        </p:txBody>
      </p:sp>
      <p:sp>
        <p:nvSpPr>
          <p:cNvPr id="11" name="Text Placeholder 2"/>
          <p:cNvSpPr>
            <a:spLocks noGrp="1"/>
          </p:cNvSpPr>
          <p:nvPr>
            <p:ph type="body" sz="quarter" idx="17" hasCustomPrompt="1"/>
          </p:nvPr>
        </p:nvSpPr>
        <p:spPr>
          <a:xfrm>
            <a:off x="545283" y="237745"/>
            <a:ext cx="5897850" cy="733028"/>
          </a:xfrm>
        </p:spPr>
        <p:txBody>
          <a:bodyPr>
            <a:noAutofit/>
          </a:bodyPr>
          <a:lstStyle>
            <a:lvl1pPr marL="0" indent="0">
              <a:buNone/>
              <a:defRPr sz="4000" b="1">
                <a:solidFill>
                  <a:schemeClr val="bg1"/>
                </a:solidFill>
                <a:latin typeface="+mj-lt"/>
              </a:defRPr>
            </a:lvl1pPr>
            <a:lvl2pPr>
              <a:defRPr sz="4000">
                <a:solidFill>
                  <a:schemeClr val="bg1"/>
                </a:solidFill>
                <a:latin typeface="+mj-lt"/>
              </a:defRPr>
            </a:lvl2pPr>
            <a:lvl3pPr>
              <a:defRPr sz="4000">
                <a:solidFill>
                  <a:schemeClr val="bg1"/>
                </a:solidFill>
                <a:latin typeface="+mj-lt"/>
              </a:defRPr>
            </a:lvl3pPr>
            <a:lvl4pPr>
              <a:defRPr sz="4000">
                <a:solidFill>
                  <a:schemeClr val="bg1"/>
                </a:solidFill>
                <a:latin typeface="+mj-lt"/>
              </a:defRPr>
            </a:lvl4pPr>
            <a:lvl5pPr>
              <a:defRPr sz="4000">
                <a:solidFill>
                  <a:schemeClr val="bg1"/>
                </a:solidFill>
                <a:latin typeface="+mj-lt"/>
              </a:defRPr>
            </a:lvl5pPr>
          </a:lstStyle>
          <a:p>
            <a:pPr lvl="0"/>
            <a:r>
              <a:rPr lang="en-GB" dirty="0"/>
              <a:t>Heading</a:t>
            </a:r>
          </a:p>
        </p:txBody>
      </p:sp>
      <p:sp>
        <p:nvSpPr>
          <p:cNvPr id="12" name="Text Placeholder 4"/>
          <p:cNvSpPr>
            <a:spLocks noGrp="1"/>
          </p:cNvSpPr>
          <p:nvPr>
            <p:ph type="body" sz="quarter" idx="18" hasCustomPrompt="1"/>
          </p:nvPr>
        </p:nvSpPr>
        <p:spPr>
          <a:xfrm>
            <a:off x="545282" y="1090613"/>
            <a:ext cx="5898473" cy="511175"/>
          </a:xfrm>
        </p:spPr>
        <p:txBody>
          <a:bodyPr>
            <a:normAutofit/>
          </a:bodyPr>
          <a:lstStyle>
            <a:lvl1pPr marL="0" indent="0">
              <a:buNone/>
              <a:defRPr sz="20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Subheading</a:t>
            </a:r>
          </a:p>
        </p:txBody>
      </p:sp>
      <p:sp>
        <p:nvSpPr>
          <p:cNvPr id="13" name="Text Placeholder 13"/>
          <p:cNvSpPr>
            <a:spLocks noGrp="1"/>
          </p:cNvSpPr>
          <p:nvPr>
            <p:ph type="body" sz="quarter" idx="19" hasCustomPrompt="1"/>
          </p:nvPr>
        </p:nvSpPr>
        <p:spPr>
          <a:xfrm>
            <a:off x="545283" y="2055368"/>
            <a:ext cx="5897850" cy="2957512"/>
          </a:xfrm>
        </p:spPr>
        <p:txBody>
          <a:bodyPr/>
          <a:lstStyle>
            <a:lvl1pPr marL="0" indent="0">
              <a:buNone/>
              <a:defRPr sz="1800" baseline="0">
                <a:solidFill>
                  <a:schemeClr val="bg1"/>
                </a:solidFill>
                <a:latin typeface="Arial" panose="020B0604020202020204" pitchFamily="34" charset="0"/>
                <a:cs typeface="Arial" panose="020B0604020202020204" pitchFamily="34" charset="0"/>
              </a:defRPr>
            </a:lvl1pPr>
            <a:lvl2pPr>
              <a:defRPr sz="1800">
                <a:solidFill>
                  <a:schemeClr val="bg1"/>
                </a:solidFill>
                <a:latin typeface="Arial" panose="020B0604020202020204" pitchFamily="34" charset="0"/>
                <a:cs typeface="Arial" panose="020B0604020202020204" pitchFamily="34" charset="0"/>
              </a:defRPr>
            </a:lvl2pPr>
            <a:lvl3pPr>
              <a:defRPr sz="1800">
                <a:solidFill>
                  <a:schemeClr val="bg1"/>
                </a:solidFill>
                <a:latin typeface="Arial" panose="020B0604020202020204" pitchFamily="34" charset="0"/>
                <a:cs typeface="Arial" panose="020B0604020202020204" pitchFamily="34" charset="0"/>
              </a:defRPr>
            </a:lvl3pPr>
            <a:lvl4pPr>
              <a:defRPr sz="1800">
                <a:solidFill>
                  <a:schemeClr val="bg1"/>
                </a:solidFill>
                <a:latin typeface="Arial" panose="020B0604020202020204" pitchFamily="34" charset="0"/>
                <a:cs typeface="Arial" panose="020B0604020202020204" pitchFamily="34" charset="0"/>
              </a:defRPr>
            </a:lvl4pPr>
            <a:lvl5pPr>
              <a:defRPr sz="1800">
                <a:solidFill>
                  <a:schemeClr val="bg1"/>
                </a:solidFill>
                <a:latin typeface="Arial" panose="020B0604020202020204" pitchFamily="34" charset="0"/>
                <a:cs typeface="Arial" panose="020B0604020202020204" pitchFamily="34" charset="0"/>
              </a:defRPr>
            </a:lvl5pPr>
          </a:lstStyle>
          <a:p>
            <a:pPr lvl="0"/>
            <a:r>
              <a:rPr lang="en-US" dirty="0"/>
              <a:t>Add your slide text here – minimum font size 14</a:t>
            </a:r>
            <a:endParaRPr lang="en-GB" dirty="0"/>
          </a:p>
        </p:txBody>
      </p:sp>
      <p:pic>
        <p:nvPicPr>
          <p:cNvPr id="14" name="Picture 13"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2171" y="6381371"/>
            <a:ext cx="1311321" cy="439250"/>
          </a:xfrm>
          <a:prstGeom prst="rect">
            <a:avLst/>
          </a:prstGeom>
        </p:spPr>
      </p:pic>
      <p:pic>
        <p:nvPicPr>
          <p:cNvPr id="15" name="Picture 14">
            <a:extLst>
              <a:ext uri="{FF2B5EF4-FFF2-40B4-BE49-F238E27FC236}">
                <a16:creationId xmlns:a16="http://schemas.microsoft.com/office/drawing/2014/main" xmlns="" id="{83D38281-9F61-4DC0-A065-9CA8EED5DB9B}"/>
              </a:ext>
            </a:extLst>
          </p:cNvPr>
          <p:cNvPicPr>
            <a:picLocks noChangeAspect="1"/>
          </p:cNvPicPr>
          <p:nvPr userDrawn="1"/>
        </p:nvPicPr>
        <p:blipFill>
          <a:blip r:embed="rId3"/>
          <a:stretch>
            <a:fillRect/>
          </a:stretch>
        </p:blipFill>
        <p:spPr>
          <a:xfrm>
            <a:off x="10439010" y="111544"/>
            <a:ext cx="1334482" cy="575659"/>
          </a:xfrm>
          <a:prstGeom prst="rect">
            <a:avLst/>
          </a:prstGeom>
        </p:spPr>
      </p:pic>
      <p:sp>
        <p:nvSpPr>
          <p:cNvPr id="10" name="Slide Number Placeholder 10">
            <a:extLst>
              <a:ext uri="{FF2B5EF4-FFF2-40B4-BE49-F238E27FC236}">
                <a16:creationId xmlns:a16="http://schemas.microsoft.com/office/drawing/2014/main" xmlns="" id="{80D1D1F2-FB04-4D86-B369-658C65BF102C}"/>
              </a:ext>
            </a:extLst>
          </p:cNvPr>
          <p:cNvSpPr>
            <a:spLocks noGrp="1"/>
          </p:cNvSpPr>
          <p:nvPr>
            <p:ph type="sldNum" sz="quarter" idx="12"/>
          </p:nvPr>
        </p:nvSpPr>
        <p:spPr>
          <a:xfrm>
            <a:off x="9448800" y="6455496"/>
            <a:ext cx="2743200" cy="365125"/>
          </a:xfrm>
        </p:spPr>
        <p:txBody>
          <a:bodyPr/>
          <a:lstStyle/>
          <a:p>
            <a:fld id="{F6E39E37-6BC0-A248-806A-337B0CEF6126}" type="slidenum">
              <a:rPr lang="en-US" smtClean="0"/>
              <a:t>‹#›</a:t>
            </a:fld>
            <a:endParaRPr lang="en-US"/>
          </a:p>
        </p:txBody>
      </p:sp>
    </p:spTree>
    <p:extLst>
      <p:ext uri="{BB962C8B-B14F-4D97-AF65-F5344CB8AC3E}">
        <p14:creationId xmlns:p14="http://schemas.microsoft.com/office/powerpoint/2010/main" val="104434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Healthier Together layout 6">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056357AA-911F-453B-9F93-8FEEE3A66BBD}"/>
              </a:ext>
            </a:extLst>
          </p:cNvPr>
          <p:cNvSpPr/>
          <p:nvPr userDrawn="1"/>
        </p:nvSpPr>
        <p:spPr>
          <a:xfrm>
            <a:off x="0" y="0"/>
            <a:ext cx="6808124" cy="6858000"/>
          </a:xfrm>
          <a:prstGeom prst="rect">
            <a:avLst/>
          </a:prstGeom>
          <a:solidFill>
            <a:srgbClr val="EA8132"/>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icture Placeholder 2">
            <a:extLst>
              <a:ext uri="{FF2B5EF4-FFF2-40B4-BE49-F238E27FC236}">
                <a16:creationId xmlns:a16="http://schemas.microsoft.com/office/drawing/2014/main" xmlns="" id="{6B5C8527-46D6-964B-A751-A34FA1464095}"/>
              </a:ext>
            </a:extLst>
          </p:cNvPr>
          <p:cNvSpPr>
            <a:spLocks noGrp="1"/>
          </p:cNvSpPr>
          <p:nvPr>
            <p:ph type="pic" sz="quarter" idx="16"/>
          </p:nvPr>
        </p:nvSpPr>
        <p:spPr>
          <a:xfrm>
            <a:off x="7931426" y="1845120"/>
            <a:ext cx="3325319" cy="3167761"/>
          </a:xfrm>
        </p:spPr>
        <p:txBody>
          <a:bodyPr>
            <a:normAutofit/>
          </a:bodyPr>
          <a:lstStyle>
            <a:lvl1pPr>
              <a:defRPr sz="600"/>
            </a:lvl1pPr>
          </a:lstStyle>
          <a:p>
            <a:r>
              <a:rPr lang="en-US" dirty="0"/>
              <a:t>Click icon to add picture</a:t>
            </a:r>
          </a:p>
        </p:txBody>
      </p:sp>
      <p:sp>
        <p:nvSpPr>
          <p:cNvPr id="11" name="Text Placeholder 2"/>
          <p:cNvSpPr>
            <a:spLocks noGrp="1"/>
          </p:cNvSpPr>
          <p:nvPr>
            <p:ph type="body" sz="quarter" idx="17" hasCustomPrompt="1"/>
          </p:nvPr>
        </p:nvSpPr>
        <p:spPr>
          <a:xfrm>
            <a:off x="545283" y="237745"/>
            <a:ext cx="5897850" cy="733028"/>
          </a:xfrm>
        </p:spPr>
        <p:txBody>
          <a:bodyPr>
            <a:noAutofit/>
          </a:bodyPr>
          <a:lstStyle>
            <a:lvl1pPr marL="0" indent="0">
              <a:buNone/>
              <a:defRPr sz="4000" b="1">
                <a:solidFill>
                  <a:schemeClr val="bg1"/>
                </a:solidFill>
                <a:latin typeface="+mj-lt"/>
              </a:defRPr>
            </a:lvl1pPr>
            <a:lvl2pPr>
              <a:defRPr sz="4000">
                <a:solidFill>
                  <a:schemeClr val="bg1"/>
                </a:solidFill>
                <a:latin typeface="+mj-lt"/>
              </a:defRPr>
            </a:lvl2pPr>
            <a:lvl3pPr>
              <a:defRPr sz="4000">
                <a:solidFill>
                  <a:schemeClr val="bg1"/>
                </a:solidFill>
                <a:latin typeface="+mj-lt"/>
              </a:defRPr>
            </a:lvl3pPr>
            <a:lvl4pPr>
              <a:defRPr sz="4000">
                <a:solidFill>
                  <a:schemeClr val="bg1"/>
                </a:solidFill>
                <a:latin typeface="+mj-lt"/>
              </a:defRPr>
            </a:lvl4pPr>
            <a:lvl5pPr>
              <a:defRPr sz="4000">
                <a:solidFill>
                  <a:schemeClr val="bg1"/>
                </a:solidFill>
                <a:latin typeface="+mj-lt"/>
              </a:defRPr>
            </a:lvl5pPr>
          </a:lstStyle>
          <a:p>
            <a:pPr lvl="0"/>
            <a:r>
              <a:rPr lang="en-GB" dirty="0"/>
              <a:t>Heading</a:t>
            </a:r>
          </a:p>
        </p:txBody>
      </p:sp>
      <p:sp>
        <p:nvSpPr>
          <p:cNvPr id="12" name="Text Placeholder 4"/>
          <p:cNvSpPr>
            <a:spLocks noGrp="1"/>
          </p:cNvSpPr>
          <p:nvPr>
            <p:ph type="body" sz="quarter" idx="18" hasCustomPrompt="1"/>
          </p:nvPr>
        </p:nvSpPr>
        <p:spPr>
          <a:xfrm>
            <a:off x="545282" y="1090613"/>
            <a:ext cx="5898473" cy="511175"/>
          </a:xfrm>
        </p:spPr>
        <p:txBody>
          <a:bodyPr>
            <a:normAutofit/>
          </a:bodyPr>
          <a:lstStyle>
            <a:lvl1pPr marL="0" indent="0">
              <a:buNone/>
              <a:defRPr sz="20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Subheading</a:t>
            </a:r>
          </a:p>
        </p:txBody>
      </p:sp>
      <p:sp>
        <p:nvSpPr>
          <p:cNvPr id="13" name="Text Placeholder 13"/>
          <p:cNvSpPr>
            <a:spLocks noGrp="1"/>
          </p:cNvSpPr>
          <p:nvPr>
            <p:ph type="body" sz="quarter" idx="19" hasCustomPrompt="1"/>
          </p:nvPr>
        </p:nvSpPr>
        <p:spPr>
          <a:xfrm>
            <a:off x="545283" y="2055368"/>
            <a:ext cx="5897850" cy="2957512"/>
          </a:xfrm>
        </p:spPr>
        <p:txBody>
          <a:bodyPr/>
          <a:lstStyle>
            <a:lvl1pPr marL="0" indent="0">
              <a:buNone/>
              <a:defRPr sz="1800" baseline="0">
                <a:solidFill>
                  <a:schemeClr val="bg1"/>
                </a:solidFill>
                <a:latin typeface="Arial" panose="020B0604020202020204" pitchFamily="34" charset="0"/>
                <a:cs typeface="Arial" panose="020B0604020202020204" pitchFamily="34" charset="0"/>
              </a:defRPr>
            </a:lvl1pPr>
            <a:lvl2pPr>
              <a:defRPr sz="1800">
                <a:solidFill>
                  <a:schemeClr val="bg1"/>
                </a:solidFill>
                <a:latin typeface="Arial" panose="020B0604020202020204" pitchFamily="34" charset="0"/>
                <a:cs typeface="Arial" panose="020B0604020202020204" pitchFamily="34" charset="0"/>
              </a:defRPr>
            </a:lvl2pPr>
            <a:lvl3pPr>
              <a:defRPr sz="1800">
                <a:solidFill>
                  <a:schemeClr val="bg1"/>
                </a:solidFill>
                <a:latin typeface="Arial" panose="020B0604020202020204" pitchFamily="34" charset="0"/>
                <a:cs typeface="Arial" panose="020B0604020202020204" pitchFamily="34" charset="0"/>
              </a:defRPr>
            </a:lvl3pPr>
            <a:lvl4pPr>
              <a:defRPr sz="1800">
                <a:solidFill>
                  <a:schemeClr val="bg1"/>
                </a:solidFill>
                <a:latin typeface="Arial" panose="020B0604020202020204" pitchFamily="34" charset="0"/>
                <a:cs typeface="Arial" panose="020B0604020202020204" pitchFamily="34" charset="0"/>
              </a:defRPr>
            </a:lvl4pPr>
            <a:lvl5pPr>
              <a:defRPr sz="1800">
                <a:solidFill>
                  <a:schemeClr val="bg1"/>
                </a:solidFill>
                <a:latin typeface="Arial" panose="020B0604020202020204" pitchFamily="34" charset="0"/>
                <a:cs typeface="Arial" panose="020B0604020202020204" pitchFamily="34" charset="0"/>
              </a:defRPr>
            </a:lvl5pPr>
          </a:lstStyle>
          <a:p>
            <a:pPr lvl="0"/>
            <a:r>
              <a:rPr lang="en-US" dirty="0"/>
              <a:t>Add your slide text here – minimum font size 14</a:t>
            </a:r>
            <a:endParaRPr lang="en-GB" dirty="0"/>
          </a:p>
        </p:txBody>
      </p:sp>
      <p:pic>
        <p:nvPicPr>
          <p:cNvPr id="14" name="Picture 13"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2171" y="6381371"/>
            <a:ext cx="1311321" cy="439250"/>
          </a:xfrm>
          <a:prstGeom prst="rect">
            <a:avLst/>
          </a:prstGeom>
        </p:spPr>
      </p:pic>
      <p:pic>
        <p:nvPicPr>
          <p:cNvPr id="15" name="Picture 14">
            <a:extLst>
              <a:ext uri="{FF2B5EF4-FFF2-40B4-BE49-F238E27FC236}">
                <a16:creationId xmlns:a16="http://schemas.microsoft.com/office/drawing/2014/main" xmlns="" id="{83D38281-9F61-4DC0-A065-9CA8EED5DB9B}"/>
              </a:ext>
            </a:extLst>
          </p:cNvPr>
          <p:cNvPicPr>
            <a:picLocks noChangeAspect="1"/>
          </p:cNvPicPr>
          <p:nvPr userDrawn="1"/>
        </p:nvPicPr>
        <p:blipFill>
          <a:blip r:embed="rId3"/>
          <a:stretch>
            <a:fillRect/>
          </a:stretch>
        </p:blipFill>
        <p:spPr>
          <a:xfrm>
            <a:off x="10439010" y="111544"/>
            <a:ext cx="1334482" cy="575659"/>
          </a:xfrm>
          <a:prstGeom prst="rect">
            <a:avLst/>
          </a:prstGeom>
        </p:spPr>
      </p:pic>
      <p:sp>
        <p:nvSpPr>
          <p:cNvPr id="10" name="Slide Number Placeholder 10">
            <a:extLst>
              <a:ext uri="{FF2B5EF4-FFF2-40B4-BE49-F238E27FC236}">
                <a16:creationId xmlns:a16="http://schemas.microsoft.com/office/drawing/2014/main" xmlns="" id="{80D1D1F2-FB04-4D86-B369-658C65BF102C}"/>
              </a:ext>
            </a:extLst>
          </p:cNvPr>
          <p:cNvSpPr>
            <a:spLocks noGrp="1"/>
          </p:cNvSpPr>
          <p:nvPr>
            <p:ph type="sldNum" sz="quarter" idx="12"/>
          </p:nvPr>
        </p:nvSpPr>
        <p:spPr>
          <a:xfrm>
            <a:off x="9448800" y="6455496"/>
            <a:ext cx="2743200" cy="365125"/>
          </a:xfrm>
        </p:spPr>
        <p:txBody>
          <a:bodyPr/>
          <a:lstStyle/>
          <a:p>
            <a:fld id="{F6E39E37-6BC0-A248-806A-337B0CEF6126}" type="slidenum">
              <a:rPr lang="en-US" smtClean="0"/>
              <a:t>‹#›</a:t>
            </a:fld>
            <a:endParaRPr lang="en-US"/>
          </a:p>
        </p:txBody>
      </p:sp>
    </p:spTree>
    <p:extLst>
      <p:ext uri="{BB962C8B-B14F-4D97-AF65-F5344CB8AC3E}">
        <p14:creationId xmlns:p14="http://schemas.microsoft.com/office/powerpoint/2010/main" val="319277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Healthier Together back cover ">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8EBD2DE-A4DD-4B8C-B307-3B8C0749937D}"/>
              </a:ext>
            </a:extLst>
          </p:cNvPr>
          <p:cNvPicPr>
            <a:picLocks noChangeAspect="1"/>
          </p:cNvPicPr>
          <p:nvPr userDrawn="1"/>
        </p:nvPicPr>
        <p:blipFill>
          <a:blip r:embed="rId2"/>
          <a:stretch>
            <a:fillRect/>
          </a:stretch>
        </p:blipFill>
        <p:spPr>
          <a:xfrm>
            <a:off x="0" y="4072129"/>
            <a:ext cx="12192000" cy="2785871"/>
          </a:xfrm>
          <a:prstGeom prst="rect">
            <a:avLst/>
          </a:prstGeom>
        </p:spPr>
      </p:pic>
      <p:sp>
        <p:nvSpPr>
          <p:cNvPr id="2" name="Title 1"/>
          <p:cNvSpPr>
            <a:spLocks noGrp="1"/>
          </p:cNvSpPr>
          <p:nvPr>
            <p:ph type="title" hasCustomPrompt="1"/>
          </p:nvPr>
        </p:nvSpPr>
        <p:spPr>
          <a:xfrm>
            <a:off x="838200" y="2212058"/>
            <a:ext cx="10515600" cy="1325563"/>
          </a:xfrm>
        </p:spPr>
        <p:txBody>
          <a:bodyPr>
            <a:normAutofit/>
          </a:bodyPr>
          <a:lstStyle>
            <a:lvl1pPr algn="ctr">
              <a:defRPr sz="3600" baseline="0">
                <a:solidFill>
                  <a:srgbClr val="0095C4"/>
                </a:solidFill>
              </a:defRPr>
            </a:lvl1pPr>
          </a:lstStyle>
          <a:p>
            <a:r>
              <a:rPr lang="en-US" dirty="0"/>
              <a:t>Insert contact details / thank you </a:t>
            </a:r>
            <a:r>
              <a:rPr lang="en-US" dirty="0" err="1"/>
              <a:t>etc</a:t>
            </a:r>
            <a:endParaRPr lang="en-GB" dirty="0"/>
          </a:p>
        </p:txBody>
      </p:sp>
      <p:pic>
        <p:nvPicPr>
          <p:cNvPr id="12" name="Picture 11"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74584" y="199442"/>
            <a:ext cx="2044588" cy="684871"/>
          </a:xfrm>
          <a:prstGeom prst="rect">
            <a:avLst/>
          </a:prstGeom>
        </p:spPr>
      </p:pic>
      <p:pic>
        <p:nvPicPr>
          <p:cNvPr id="11" name="Picture 10">
            <a:extLst>
              <a:ext uri="{FF2B5EF4-FFF2-40B4-BE49-F238E27FC236}">
                <a16:creationId xmlns:a16="http://schemas.microsoft.com/office/drawing/2014/main" xmlns="" id="{4397BADB-2950-4246-B29A-7FBEE2796837}"/>
              </a:ext>
            </a:extLst>
          </p:cNvPr>
          <p:cNvPicPr>
            <a:picLocks noChangeAspect="1"/>
          </p:cNvPicPr>
          <p:nvPr userDrawn="1"/>
        </p:nvPicPr>
        <p:blipFill>
          <a:blip r:embed="rId4"/>
          <a:stretch>
            <a:fillRect/>
          </a:stretch>
        </p:blipFill>
        <p:spPr>
          <a:xfrm>
            <a:off x="72828" y="133711"/>
            <a:ext cx="3108960" cy="1339122"/>
          </a:xfrm>
          <a:prstGeom prst="rect">
            <a:avLst/>
          </a:prstGeom>
        </p:spPr>
      </p:pic>
    </p:spTree>
    <p:extLst>
      <p:ext uri="{BB962C8B-B14F-4D97-AF65-F5344CB8AC3E}">
        <p14:creationId xmlns:p14="http://schemas.microsoft.com/office/powerpoint/2010/main" val="3788297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B60DC80-0118-534A-9F33-979D4B6E4051}"/>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38D3A9DE-565B-BF42-9637-395458DFD8CE}"/>
              </a:ext>
            </a:extLst>
          </p:cNvPr>
          <p:cNvSpPr>
            <a:spLocks noGrp="1"/>
          </p:cNvSpPr>
          <p:nvPr>
            <p:ph type="body" idx="1"/>
          </p:nvPr>
        </p:nvSpPr>
        <p:spPr>
          <a:xfrm>
            <a:off x="838200" y="1825625"/>
            <a:ext cx="10515600" cy="4351339"/>
          </a:xfrm>
          <a:prstGeom prst="rect">
            <a:avLst/>
          </a:prstGeom>
        </p:spPr>
        <p:txBody>
          <a:bodyPr vert="horz" lIns="216000" tIns="45720" rIns="21600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AB074951-787E-714B-9F7E-606C00E586AC}"/>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xmlns="" id="{F616F6FE-1E4E-124C-81D5-C6F87461EC82}"/>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0F1A15E-3E7E-414E-877D-C72C1AF20D30}"/>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E39E37-6BC0-A248-806A-337B0CEF6126}" type="slidenum">
              <a:rPr lang="en-US" smtClean="0"/>
              <a:t>‹#›</a:t>
            </a:fld>
            <a:endParaRPr lang="en-US"/>
          </a:p>
        </p:txBody>
      </p:sp>
    </p:spTree>
    <p:extLst>
      <p:ext uri="{BB962C8B-B14F-4D97-AF65-F5344CB8AC3E}">
        <p14:creationId xmlns:p14="http://schemas.microsoft.com/office/powerpoint/2010/main" val="1134007619"/>
      </p:ext>
    </p:extLst>
  </p:cSld>
  <p:clrMap bg1="lt1" tx1="dk1" bg2="lt2" tx2="dk2" accent1="accent1" accent2="accent2" accent3="accent3" accent4="accent4" accent5="accent5" accent6="accent6" hlink="hlink" folHlink="folHlink"/>
  <p:sldLayoutIdLst>
    <p:sldLayoutId id="2147483665" r:id="rId1"/>
    <p:sldLayoutId id="2147483698" r:id="rId2"/>
    <p:sldLayoutId id="2147483792" r:id="rId3"/>
    <p:sldLayoutId id="2147483793" r:id="rId4"/>
    <p:sldLayoutId id="2147483696" r:id="rId5"/>
    <p:sldLayoutId id="2147483791" r:id="rId6"/>
    <p:sldLayoutId id="2147483794" r:id="rId7"/>
    <p:sldLayoutId id="2147483795" r:id="rId8"/>
    <p:sldLayoutId id="2147483680" r:id="rId9"/>
  </p:sldLayoutIdLst>
  <p:hf hdr="0" ftr="0" dt="0"/>
  <p:txStyles>
    <p:titleStyle>
      <a:lvl1pPr algn="l" defTabSz="6858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arget="../tags/tag8.xml" Type="http://schemas.openxmlformats.org/officeDocument/2006/relationships/tags"/><Relationship Id="rId13" Target="../media/image17.jpeg" Type="http://schemas.openxmlformats.org/officeDocument/2006/relationships/image"/><Relationship Id="rId3" Target="../tags/tag3.xml" Type="http://schemas.openxmlformats.org/officeDocument/2006/relationships/tags"/><Relationship Id="rId7" Target="../tags/tag7.xml" Type="http://schemas.openxmlformats.org/officeDocument/2006/relationships/tags"/><Relationship Id="rId12" Target="../slideLayouts/slideLayout4.xml" Type="http://schemas.openxmlformats.org/officeDocument/2006/relationships/slideLayout"/><Relationship Id="rId2" Target="../tags/tag2.xml" Type="http://schemas.openxmlformats.org/officeDocument/2006/relationships/tags"/><Relationship Id="rId16" Target="../media/image20.png" Type="http://schemas.openxmlformats.org/officeDocument/2006/relationships/image"/><Relationship Id="rId1" Target="../tags/tag1.xml" Type="http://schemas.openxmlformats.org/officeDocument/2006/relationships/tags"/><Relationship Id="rId6" Target="../tags/tag6.xml" Type="http://schemas.openxmlformats.org/officeDocument/2006/relationships/tags"/><Relationship Id="rId11" Target="../tags/tag11.xml" Type="http://schemas.openxmlformats.org/officeDocument/2006/relationships/tags"/><Relationship Id="rId5" Target="../tags/tag5.xml" Type="http://schemas.openxmlformats.org/officeDocument/2006/relationships/tags"/><Relationship Id="rId15" Target="../media/image19.png" Type="http://schemas.openxmlformats.org/officeDocument/2006/relationships/image"/><Relationship Id="rId10" Target="../tags/tag10.xml" Type="http://schemas.openxmlformats.org/officeDocument/2006/relationships/tags"/><Relationship Id="rId4" Target="../tags/tag4.xml" Type="http://schemas.openxmlformats.org/officeDocument/2006/relationships/tags"/><Relationship Id="rId9" Target="../tags/tag9.xml" Type="http://schemas.openxmlformats.org/officeDocument/2006/relationships/tags"/><Relationship Id="rId14" Target="../media/image18.jpg" Type="http://schemas.openxmlformats.org/officeDocument/2006/relationships/image"/></Relationships>
</file>

<file path=ppt/slides/_rels/slide11.xml.rels><?xml version="1.0" encoding="UTF-8" standalone="yes" ?><Relationships xmlns="http://schemas.openxmlformats.org/package/2006/relationships"><Relationship Id="rId2" Target="../media/image21.jpeg" Type="http://schemas.openxmlformats.org/officeDocument/2006/relationships/image"/><Relationship Id="rId1" Target="../slideLayouts/slideLayout6.xml" Type="http://schemas.openxmlformats.org/officeDocument/2006/relationships/slideLayout"/></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arget="../media/image12.jpeg" Type="http://schemas.openxmlformats.org/officeDocument/2006/relationships/image"/><Relationship Id="rId2" Target="../charts/chart3.xml" Type="http://schemas.openxmlformats.org/officeDocument/2006/relationships/chart"/><Relationship Id="rId1" Target="../slideLayouts/slideLayout2.xml" Type="http://schemas.openxmlformats.org/officeDocument/2006/relationships/slideLayout"/></Relationships>
</file>

<file path=ppt/slides/_rels/slide14.xml.rels><?xml version="1.0" encoding="UTF-8" standalone="yes" ?><Relationships xmlns="http://schemas.openxmlformats.org/package/2006/relationships"><Relationship Id="rId3" Target="../media/image13.jpeg" Type="http://schemas.openxmlformats.org/officeDocument/2006/relationships/image"/><Relationship Id="rId2" Target="../charts/chart4.xml" Type="http://schemas.openxmlformats.org/officeDocument/2006/relationships/chart"/><Relationship Id="rId1" Target="../slideLayouts/slideLayout2.xml" Type="http://schemas.openxmlformats.org/officeDocument/2006/relationships/slideLayout"/></Relationships>
</file>

<file path=ppt/slides/_rels/slide15.xml.rels><?xml version="1.0" encoding="UTF-8" standalone="yes" ?><Relationships xmlns="http://schemas.openxmlformats.org/package/2006/relationships"><Relationship Id="rId3" Target="../media/image14.jpeg" Type="http://schemas.openxmlformats.org/officeDocument/2006/relationships/image"/><Relationship Id="rId2" Target="../charts/chart5.xml" Type="http://schemas.openxmlformats.org/officeDocument/2006/relationships/chart"/><Relationship Id="rId1" Target="../slideLayouts/slideLayout2.xml" Type="http://schemas.openxmlformats.org/officeDocument/2006/relationships/slideLayout"/></Relationships>
</file>

<file path=ppt/slides/_rels/slide16.xml.rels><?xml version="1.0" encoding="UTF-8" standalone="yes" ?><Relationships xmlns="http://schemas.openxmlformats.org/package/2006/relationships"><Relationship Id="rId3" Target="../media/image15.jpeg" Type="http://schemas.openxmlformats.org/officeDocument/2006/relationships/image"/><Relationship Id="rId2" Target="../media/image22.jpeg" Type="http://schemas.openxmlformats.org/officeDocument/2006/relationships/image"/><Relationship Id="rId1" Target="../slideLayouts/slideLayout2.xml" Type="http://schemas.openxmlformats.org/officeDocument/2006/relationships/slideLayout"/></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21.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tags" Target="../tags/tag19.xml"/><Relationship Id="rId13" Type="http://schemas.openxmlformats.org/officeDocument/2006/relationships/chart" Target="../charts/chart12.xml"/><Relationship Id="rId3" Type="http://schemas.openxmlformats.org/officeDocument/2006/relationships/tags" Target="../tags/tag14.xml"/><Relationship Id="rId7" Type="http://schemas.openxmlformats.org/officeDocument/2006/relationships/tags" Target="../tags/tag18.xml"/><Relationship Id="rId12"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tags" Target="../tags/tag17.xml"/><Relationship Id="rId11" Type="http://schemas.openxmlformats.org/officeDocument/2006/relationships/tags" Target="../tags/tag22.xml"/><Relationship Id="rId5" Type="http://schemas.openxmlformats.org/officeDocument/2006/relationships/tags" Target="../tags/tag16.xml"/><Relationship Id="rId10" Type="http://schemas.openxmlformats.org/officeDocument/2006/relationships/tags" Target="../tags/tag21.xml"/><Relationship Id="rId4" Type="http://schemas.openxmlformats.org/officeDocument/2006/relationships/tags" Target="../tags/tag15.xml"/><Relationship Id="rId9" Type="http://schemas.openxmlformats.org/officeDocument/2006/relationships/tags" Target="../tags/tag20.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arget="../charts/chart14.xml" Type="http://schemas.openxmlformats.org/officeDocument/2006/relationships/chart"/><Relationship Id="rId2" Target="../media/image17.jpeg" Type="http://schemas.openxmlformats.org/officeDocument/2006/relationships/image"/><Relationship Id="rId1" Target="../slideLayouts/slideLayout2.xml" Type="http://schemas.openxmlformats.org/officeDocument/2006/relationships/slideLayout"/></Relationships>
</file>

<file path=ppt/slides/_rels/slide27.xml.rels><?xml version="1.0" encoding="UTF-8" standalone="yes" ?><Relationships xmlns="http://schemas.openxmlformats.org/package/2006/relationships"><Relationship Id="rId3" Target="../media/image25.png" Type="http://schemas.openxmlformats.org/officeDocument/2006/relationships/image"/><Relationship Id="rId2" Target="../media/image24.jpeg" Type="http://schemas.openxmlformats.org/officeDocument/2006/relationships/image"/><Relationship Id="rId1" Target="../slideLayouts/slideLayout5.xml" Type="http://schemas.openxmlformats.org/officeDocument/2006/relationships/slideLayout"/><Relationship Id="rId6" Target="../media/image17.jpeg" Type="http://schemas.openxmlformats.org/officeDocument/2006/relationships/image"/><Relationship Id="rId5" Target="../media/image27.png" Type="http://schemas.openxmlformats.org/officeDocument/2006/relationships/image"/><Relationship Id="rId4" Target="../media/image26.png" Type="http://schemas.openxmlformats.org/officeDocument/2006/relationships/image"/></Relationships>
</file>

<file path=ppt/slides/_rels/slide28.xml.rels><?xml version="1.0" encoding="UTF-8" standalone="yes" ?><Relationships xmlns="http://schemas.openxmlformats.org/package/2006/relationships"><Relationship Id="rId2" Target="../media/image17.jpeg" Type="http://schemas.openxmlformats.org/officeDocument/2006/relationships/image"/><Relationship Id="rId1" Target="../slideLayouts/slideLayout2.xml" Type="http://schemas.openxmlformats.org/officeDocument/2006/relationships/slideLayout"/></Relationships>
</file>

<file path=ppt/slides/_rels/slide29.xml.rels><?xml version="1.0" encoding="UTF-8" standalone="yes" ?><Relationships xmlns="http://schemas.openxmlformats.org/package/2006/relationships"><Relationship Id="rId3" Target="../charts/chart15.xml" Type="http://schemas.openxmlformats.org/officeDocument/2006/relationships/chart"/><Relationship Id="rId2" Target="../notesSlides/notesSlide3.xml" Type="http://schemas.openxmlformats.org/officeDocument/2006/relationships/notesSlide"/><Relationship Id="rId1" Target="../slideLayouts/slideLayout2.xml" Type="http://schemas.openxmlformats.org/officeDocument/2006/relationships/slideLayout"/><Relationship Id="rId4" Target="../media/image17.jpeg" Type="http://schemas.openxmlformats.org/officeDocument/2006/relationships/image"/></Relationships>
</file>

<file path=ppt/slides/_rels/slide3.xml.rels><?xml version="1.0" encoding="UTF-8" standalone="yes" ?><Relationships xmlns="http://schemas.openxmlformats.org/package/2006/relationships"><Relationship Id="rId2" Target="../media/image7.jpeg" Type="http://schemas.openxmlformats.org/officeDocument/2006/relationships/image"/><Relationship Id="rId1" Target="../slideLayouts/slideLayout8.xml" Type="http://schemas.openxmlformats.org/officeDocument/2006/relationships/slideLayout"/></Relationships>
</file>

<file path=ppt/slides/_rels/slide30.xml.rels><?xml version="1.0" encoding="UTF-8" standalone="yes" ?><Relationships xmlns="http://schemas.openxmlformats.org/package/2006/relationships"><Relationship Id="rId3" Target="../charts/chart16.xml" Type="http://schemas.openxmlformats.org/officeDocument/2006/relationships/chart"/><Relationship Id="rId2" Target="../notesSlides/notesSlide4.xml" Type="http://schemas.openxmlformats.org/officeDocument/2006/relationships/notesSlide"/><Relationship Id="rId1" Target="../slideLayouts/slideLayout2.xml" Type="http://schemas.openxmlformats.org/officeDocument/2006/relationships/slideLayout"/><Relationship Id="rId4" Target="../media/image17.jpeg" Type="http://schemas.openxmlformats.org/officeDocument/2006/relationships/image"/></Relationships>
</file>

<file path=ppt/slides/_rels/slide31.xml.rels><?xml version="1.0" encoding="UTF-8" standalone="yes" ?><Relationships xmlns="http://schemas.openxmlformats.org/package/2006/relationships"><Relationship Id="rId3" Target="../media/image17.jpeg" Type="http://schemas.openxmlformats.org/officeDocument/2006/relationships/image"/><Relationship Id="rId2" Target="../charts/chart17.xml" Type="http://schemas.openxmlformats.org/officeDocument/2006/relationships/chart"/><Relationship Id="rId1" Target="../slideLayouts/slideLayout2.xml" Type="http://schemas.openxmlformats.org/officeDocument/2006/relationships/slideLayout"/></Relationships>
</file>

<file path=ppt/slides/_rels/slide32.xml.rels><?xml version="1.0" encoding="UTF-8" standalone="yes" ?><Relationships xmlns="http://schemas.openxmlformats.org/package/2006/relationships"><Relationship Id="rId3" Target="../media/image17.jpeg" Type="http://schemas.openxmlformats.org/officeDocument/2006/relationships/image"/><Relationship Id="rId2" Target="../notesSlides/notesSlide5.xml" Type="http://schemas.openxmlformats.org/officeDocument/2006/relationships/notesSlide"/><Relationship Id="rId1" Target="../slideLayouts/slideLayout5.xml" Type="http://schemas.openxmlformats.org/officeDocument/2006/relationships/slideLayout"/></Relationships>
</file>

<file path=ppt/slides/_rels/slide33.xml.rels><?xml version="1.0" encoding="UTF-8" standalone="yes" ?><Relationships xmlns="http://schemas.openxmlformats.org/package/2006/relationships"><Relationship Id="rId3" Target="../media/image17.jpeg" Type="http://schemas.openxmlformats.org/officeDocument/2006/relationships/image"/><Relationship Id="rId2" Target="../notesSlides/notesSlide6.xml" Type="http://schemas.openxmlformats.org/officeDocument/2006/relationships/notesSlide"/><Relationship Id="rId1" Target="../slideLayouts/slideLayout5.xml" Type="http://schemas.openxmlformats.org/officeDocument/2006/relationships/slideLayout"/></Relationships>
</file>

<file path=ppt/slides/_rels/slide34.xml.rels><?xml version="1.0" encoding="UTF-8" standalone="yes" ?><Relationships xmlns="http://schemas.openxmlformats.org/package/2006/relationships"><Relationship Id="rId3" Target="../media/image17.jpeg" Type="http://schemas.openxmlformats.org/officeDocument/2006/relationships/image"/><Relationship Id="rId2" Target="../charts/chart18.xml" Type="http://schemas.openxmlformats.org/officeDocument/2006/relationships/chart"/><Relationship Id="rId1" Target="../slideLayouts/slideLayout2.xml" Type="http://schemas.openxmlformats.org/officeDocument/2006/relationships/slideLayout"/></Relationships>
</file>

<file path=ppt/slides/_rels/slide35.xml.rels><?xml version="1.0" encoding="UTF-8" standalone="yes" ?><Relationships xmlns="http://schemas.openxmlformats.org/package/2006/relationships"><Relationship Id="rId2" Target="../media/image8.jpeg" Type="http://schemas.openxmlformats.org/officeDocument/2006/relationships/image"/><Relationship Id="rId1" Target="../slideLayouts/slideLayout8.xml" Type="http://schemas.openxmlformats.org/officeDocument/2006/relationships/slideLayout"/></Relationships>
</file>

<file path=ppt/slides/_rels/slide3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arget="../media/image8.jpeg" Type="http://schemas.openxmlformats.org/officeDocument/2006/relationships/image"/><Relationship Id="rId1" Target="../slideLayouts/slideLayout3.xml" Type="http://schemas.openxmlformats.org/officeDocument/2006/relationships/slideLayout"/></Relationships>
</file>

<file path=ppt/slides/_rels/slide40.xml.rels><?xml version="1.0" encoding="UTF-8" standalone="yes"?>
<Relationships xmlns="http://schemas.openxmlformats.org/package/2006/relationships"><Relationship Id="rId3" Type="http://schemas.openxmlformats.org/officeDocument/2006/relationships/hyperlink" Target="mailto:janice@junglegreenmrc.co.uk" TargetMode="External"/><Relationship Id="rId2" Type="http://schemas.openxmlformats.org/officeDocument/2006/relationships/image" Target="../media/image28.png"/><Relationship Id="rId1" Type="http://schemas.openxmlformats.org/officeDocument/2006/relationships/slideLayout" Target="../slideLayouts/slideLayout9.xml"/><Relationship Id="rId5" Type="http://schemas.openxmlformats.org/officeDocument/2006/relationships/image" Target="../media/image6.jpg"/><Relationship Id="rId4" Type="http://schemas.openxmlformats.org/officeDocument/2006/relationships/hyperlink" Target="mailto:julie@taurusresearch.co.uk"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arget="../media/image10.jpeg" Type="http://schemas.openxmlformats.org/officeDocument/2006/relationships/image"/><Relationship Id="rId1" Target="../slideLayouts/slideLayout7.xml" Type="http://schemas.openxmlformats.org/officeDocument/2006/relationships/slideLayout"/></Relationships>
</file>

<file path=ppt/slides/_rels/slide9.xml.rels><?xml version="1.0" encoding="UTF-8" standalone="yes" ?><Relationships xmlns="http://schemas.openxmlformats.org/package/2006/relationships"><Relationship Id="rId3" Target="../media/image12.jpeg" Type="http://schemas.openxmlformats.org/officeDocument/2006/relationships/image"/><Relationship Id="rId7" Target="../media/image16.png" Type="http://schemas.openxmlformats.org/officeDocument/2006/relationships/image"/><Relationship Id="rId2" Target="../media/image11.png" Type="http://schemas.openxmlformats.org/officeDocument/2006/relationships/image"/><Relationship Id="rId1" Target="../slideLayouts/slideLayout4.xml" Type="http://schemas.openxmlformats.org/officeDocument/2006/relationships/slideLayout"/><Relationship Id="rId6" Target="../media/image15.jpeg" Type="http://schemas.openxmlformats.org/officeDocument/2006/relationships/image"/><Relationship Id="rId5" Target="../media/image14.jpeg" Type="http://schemas.openxmlformats.org/officeDocument/2006/relationships/image"/><Relationship Id="rId4" Target="../media/image13.jpe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823F69AB-5953-44AC-A4BD-50E92D38F0D3}"/>
              </a:ext>
            </a:extLst>
          </p:cNvPr>
          <p:cNvSpPr>
            <a:spLocks noGrp="1"/>
          </p:cNvSpPr>
          <p:nvPr>
            <p:ph idx="10" sz="quarter" type="body"/>
          </p:nvPr>
        </p:nvSpPr>
        <p:spPr>
          <a:xfrm>
            <a:off x="204671" y="1711133"/>
            <a:ext cx="11598405" cy="1014413"/>
          </a:xfrm>
        </p:spPr>
        <p:txBody>
          <a:bodyPr/>
          <a:lstStyle/>
          <a:p>
            <a:r>
              <a:rPr dirty="0" lang="en-GB"/>
              <a:t>Our Health Our Future Panel</a:t>
            </a:r>
          </a:p>
        </p:txBody>
      </p:sp>
      <p:sp>
        <p:nvSpPr>
          <p:cNvPr id="5" name="Text Placeholder 4">
            <a:extLst>
              <a:ext uri="{FF2B5EF4-FFF2-40B4-BE49-F238E27FC236}">
                <a16:creationId xmlns:a16="http://schemas.microsoft.com/office/drawing/2014/main" xmlns="" id="{3D09922C-5205-4B89-BC24-078909689829}"/>
              </a:ext>
            </a:extLst>
          </p:cNvPr>
          <p:cNvSpPr>
            <a:spLocks noGrp="1"/>
          </p:cNvSpPr>
          <p:nvPr>
            <p:ph idx="11" sz="quarter" type="body"/>
          </p:nvPr>
        </p:nvSpPr>
        <p:spPr/>
        <p:txBody>
          <a:bodyPr>
            <a:normAutofit fontScale="92500"/>
          </a:bodyPr>
          <a:lstStyle/>
          <a:p>
            <a:r>
              <a:rPr dirty="0" lang="en-GB" sz="2400"/>
              <a:t>Survey 2 results – A survey on Covid-19 and Digital Technology / Video Consultation</a:t>
            </a:r>
          </a:p>
          <a:p>
            <a:r>
              <a:rPr dirty="0" i="1" lang="en-GB" sz="2100"/>
              <a:t>Survey conducted 4</a:t>
            </a:r>
            <a:r>
              <a:rPr baseline="30000" dirty="0" i="1" lang="en-GB" sz="2100"/>
              <a:t>th</a:t>
            </a:r>
            <a:r>
              <a:rPr dirty="0" i="1" lang="en-GB" sz="2100"/>
              <a:t> to 20</a:t>
            </a:r>
            <a:r>
              <a:rPr baseline="30000" dirty="0" i="1" lang="en-GB" sz="2100"/>
              <a:t>th</a:t>
            </a:r>
            <a:r>
              <a:rPr dirty="0" i="1" lang="en-GB" sz="2100"/>
              <a:t> May 2020</a:t>
            </a:r>
          </a:p>
        </p:txBody>
      </p:sp>
      <p:pic>
        <p:nvPicPr>
          <p:cNvPr descr="A screenshot of a cell phone&#10;&#10;Description automatically generated" id="6" name="Picture 5">
            <a:extLst>
              <a:ext uri="{FF2B5EF4-FFF2-40B4-BE49-F238E27FC236}">
                <a16:creationId xmlns:a16="http://schemas.microsoft.com/office/drawing/2014/main" xmlns="" id="{ECF85728-9981-468B-8D2C-31965AA8907C}"/>
              </a:ext>
            </a:extLst>
          </p:cNvPr>
          <p:cNvPicPr>
            <a:picLocks noChangeAspect="1"/>
          </p:cNvPicPr>
          <p:nvPr/>
        </p:nvPicPr>
        <p:blipFill rotWithShape="1">
          <a:blip r:embed="rId2">
            <a:extLst>
              <a:ext uri="{28A0092B-C50C-407E-A947-70E740481C1C}">
                <a14:useLocalDpi xmlns:a14="http://schemas.microsoft.com/office/drawing/2010/main" val="0"/>
              </a:ext>
            </a:extLst>
          </a:blip>
          <a:srcRect b="-72" r="-45"/>
          <a:stretch/>
        </p:blipFill>
        <p:spPr>
          <a:xfrm>
            <a:off x="4880060" y="174950"/>
            <a:ext cx="2278457" cy="945995"/>
          </a:xfrm>
          <a:prstGeom prst="rect">
            <a:avLst/>
          </a:prstGeom>
        </p:spPr>
      </p:pic>
    </p:spTree>
    <p:extLst>
      <p:ext uri="{BB962C8B-B14F-4D97-AF65-F5344CB8AC3E}">
        <p14:creationId xmlns:p14="http://schemas.microsoft.com/office/powerpoint/2010/main" val="4240318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 name="Picture 49">
            <a:extLst>
              <a:ext uri="{FF2B5EF4-FFF2-40B4-BE49-F238E27FC236}">
                <a16:creationId xmlns:a16="http://schemas.microsoft.com/office/drawing/2014/main" xmlns="" id="{95BA6008-9D1A-4620-8DC3-04C48946FE72}"/>
              </a:ext>
            </a:extLst>
          </p:cNvPr>
          <p:cNvPicPr>
            <a:picLocks noChangeAspect="1"/>
          </p:cNvPicPr>
          <p:nvPr/>
        </p:nvPicPr>
        <p:blipFill>
          <a:blip r:embed="rId13"/>
          <a:stretch>
            <a:fillRect/>
          </a:stretch>
        </p:blipFill>
        <p:spPr>
          <a:xfrm>
            <a:off x="2493069" y="3533594"/>
            <a:ext cx="1022487" cy="1002306"/>
          </a:xfrm>
          <a:prstGeom prst="rect">
            <a:avLst/>
          </a:prstGeom>
        </p:spPr>
      </p:pic>
      <p:sp>
        <p:nvSpPr>
          <p:cNvPr id="2" name="Text Placeholder 1">
            <a:extLst>
              <a:ext uri="{FF2B5EF4-FFF2-40B4-BE49-F238E27FC236}">
                <a16:creationId xmlns:a16="http://schemas.microsoft.com/office/drawing/2014/main" xmlns="" id="{B8AEA318-56D5-4B9D-86AD-B10659A34D8E}"/>
              </a:ext>
            </a:extLst>
          </p:cNvPr>
          <p:cNvSpPr>
            <a:spLocks noGrp="1"/>
          </p:cNvSpPr>
          <p:nvPr>
            <p:ph type="body" sz="quarter" idx="13"/>
          </p:nvPr>
        </p:nvSpPr>
        <p:spPr>
          <a:xfrm>
            <a:off x="-124206" y="320786"/>
            <a:ext cx="12316206" cy="1030287"/>
          </a:xfrm>
        </p:spPr>
        <p:txBody>
          <a:bodyPr>
            <a:normAutofit/>
          </a:bodyPr>
          <a:lstStyle/>
          <a:p>
            <a:r>
              <a:rPr lang="en-GB" sz="2400" dirty="0"/>
              <a:t>Health/care services used &amp; communications during coronavirus / digital technology &amp; video consultations</a:t>
            </a:r>
          </a:p>
        </p:txBody>
      </p:sp>
      <p:sp>
        <p:nvSpPr>
          <p:cNvPr id="4" name="Slide Number Placeholder 3">
            <a:extLst>
              <a:ext uri="{FF2B5EF4-FFF2-40B4-BE49-F238E27FC236}">
                <a16:creationId xmlns:a16="http://schemas.microsoft.com/office/drawing/2014/main" xmlns="" id="{D2633ED3-4A72-428D-9D45-17112F9CF4C8}"/>
              </a:ext>
            </a:extLst>
          </p:cNvPr>
          <p:cNvSpPr>
            <a:spLocks noGrp="1"/>
          </p:cNvSpPr>
          <p:nvPr>
            <p:ph type="sldNum" sz="quarter" idx="12"/>
          </p:nvPr>
        </p:nvSpPr>
        <p:spPr/>
        <p:txBody>
          <a:bodyPr/>
          <a:lstStyle/>
          <a:p>
            <a:fld id="{F6E39E37-6BC0-A248-806A-337B0CEF6126}" type="slidenum">
              <a:rPr lang="en-US" smtClean="0"/>
              <a:t>9</a:t>
            </a:fld>
            <a:endParaRPr lang="en-US"/>
          </a:p>
        </p:txBody>
      </p:sp>
      <p:sp>
        <p:nvSpPr>
          <p:cNvPr id="5" name="Rectangle 4">
            <a:extLst>
              <a:ext uri="{FF2B5EF4-FFF2-40B4-BE49-F238E27FC236}">
                <a16:creationId xmlns:a16="http://schemas.microsoft.com/office/drawing/2014/main" xmlns="" id="{6FF71BAE-127B-4E35-88D2-047DD114F452}"/>
              </a:ext>
            </a:extLst>
          </p:cNvPr>
          <p:cNvSpPr/>
          <p:nvPr/>
        </p:nvSpPr>
        <p:spPr>
          <a:xfrm>
            <a:off x="0" y="0"/>
            <a:ext cx="2423604"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 – Overview summary</a:t>
            </a:r>
          </a:p>
        </p:txBody>
      </p:sp>
      <p:sp>
        <p:nvSpPr>
          <p:cNvPr id="6" name="Content Placeholder 2">
            <a:extLst>
              <a:ext uri="{FF2B5EF4-FFF2-40B4-BE49-F238E27FC236}">
                <a16:creationId xmlns:a16="http://schemas.microsoft.com/office/drawing/2014/main" xmlns="" id="{42B16AC5-F26B-4B2D-95E5-8F22734DCF7B}"/>
              </a:ext>
            </a:extLst>
          </p:cNvPr>
          <p:cNvSpPr txBox="1">
            <a:spLocks/>
          </p:cNvSpPr>
          <p:nvPr/>
        </p:nvSpPr>
        <p:spPr>
          <a:xfrm>
            <a:off x="743026" y="1125857"/>
            <a:ext cx="2928326" cy="2188463"/>
          </a:xfrm>
          <a:prstGeom prst="rect">
            <a:avLst/>
          </a:prstGeom>
          <a:ln w="76200">
            <a:solidFill>
              <a:schemeClr val="bg1">
                <a:lumMod val="50000"/>
              </a:schemeClr>
            </a:solidFill>
          </a:ln>
        </p:spPr>
        <p:txBody>
          <a:bodyPr>
            <a:normAutofit fontScale="2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a:lnSpc>
                <a:spcPct val="100000"/>
              </a:lnSpc>
              <a:buFont typeface="Wingdings" panose="05000000000000000000" pitchFamily="2" charset="2"/>
              <a:buChar char="Ø"/>
            </a:pPr>
            <a:endParaRPr lang="en-GB" sz="1500" dirty="0">
              <a:latin typeface="Century Gothic" panose="020B0502020202020204" pitchFamily="34" charset="0"/>
            </a:endParaRPr>
          </a:p>
          <a:p>
            <a:pPr marL="0" indent="0">
              <a:lnSpc>
                <a:spcPct val="120000"/>
              </a:lnSpc>
              <a:buFont typeface="Arial" panose="020B0604020202020204" pitchFamily="34" charset="0"/>
              <a:buNone/>
            </a:pPr>
            <a:endParaRPr lang="en-GB" sz="4800" b="1" dirty="0">
              <a:solidFill>
                <a:srgbClr val="00B0F0"/>
              </a:solidFill>
              <a:latin typeface="Arial" panose="020B0604020202020204" pitchFamily="34" charset="0"/>
              <a:cs typeface="Arial" panose="020B0604020202020204" pitchFamily="34" charset="0"/>
            </a:endParaRPr>
          </a:p>
          <a:p>
            <a:pPr marL="0" indent="0">
              <a:lnSpc>
                <a:spcPct val="120000"/>
              </a:lnSpc>
              <a:buNone/>
            </a:pPr>
            <a:r>
              <a:rPr lang="en-GB" sz="7200" b="1" dirty="0">
                <a:solidFill>
                  <a:srgbClr val="64B22D"/>
                </a:solidFill>
              </a:rPr>
              <a:t>42%</a:t>
            </a:r>
            <a:r>
              <a:rPr lang="en-GB" sz="4800" dirty="0">
                <a:solidFill>
                  <a:srgbClr val="64B22D"/>
                </a:solidFill>
              </a:rPr>
              <a:t> </a:t>
            </a:r>
            <a:r>
              <a:rPr lang="en-GB" sz="4800" dirty="0"/>
              <a:t>of BSW residents report that they have used or tried to use health and care services in the last month during the coronavirus period.</a:t>
            </a:r>
            <a:r>
              <a:rPr lang="en-GB" sz="4800" i="1" dirty="0">
                <a:latin typeface="Arial" panose="020B0604020202020204" pitchFamily="34" charset="0"/>
                <a:cs typeface="Arial" panose="020B0604020202020204" pitchFamily="34" charset="0"/>
              </a:rPr>
              <a:t> The majority of the need, over 90%, was for routine care. </a:t>
            </a:r>
            <a:r>
              <a:rPr lang="en-GB" sz="4800" dirty="0">
                <a:latin typeface="Arial" panose="020B0604020202020204" pitchFamily="34" charset="0"/>
                <a:cs typeface="Arial" panose="020B0604020202020204" pitchFamily="34" charset="0"/>
              </a:rPr>
              <a:t>Only 1 in 10 users reported that they found it quite difficult to access care</a:t>
            </a:r>
            <a:endParaRPr lang="en-GB" sz="4800" dirty="0"/>
          </a:p>
          <a:p>
            <a:pPr lvl="5">
              <a:lnSpc>
                <a:spcPct val="100000"/>
              </a:lnSpc>
              <a:buFont typeface="Wingdings" panose="05000000000000000000" pitchFamily="2" charset="2"/>
              <a:buChar char="Ø"/>
            </a:pPr>
            <a:endParaRPr lang="en-GB" sz="1100" b="1" dirty="0">
              <a:solidFill>
                <a:srgbClr val="0070C0"/>
              </a:solidFill>
              <a:latin typeface="Century Gothic" panose="020B0502020202020204" pitchFamily="34" charset="0"/>
            </a:endParaRPr>
          </a:p>
        </p:txBody>
      </p:sp>
      <p:sp>
        <p:nvSpPr>
          <p:cNvPr id="13" name="Content Placeholder 2">
            <a:extLst>
              <a:ext uri="{FF2B5EF4-FFF2-40B4-BE49-F238E27FC236}">
                <a16:creationId xmlns:a16="http://schemas.microsoft.com/office/drawing/2014/main" xmlns="" id="{5B20C047-F4E1-4E8A-93C4-0E7388B7FA51}"/>
              </a:ext>
            </a:extLst>
          </p:cNvPr>
          <p:cNvSpPr txBox="1">
            <a:spLocks/>
          </p:cNvSpPr>
          <p:nvPr/>
        </p:nvSpPr>
        <p:spPr>
          <a:xfrm>
            <a:off x="4027105" y="1132200"/>
            <a:ext cx="3842735" cy="2182120"/>
          </a:xfrm>
          <a:prstGeom prst="rect">
            <a:avLst/>
          </a:prstGeom>
          <a:ln w="76200">
            <a:solidFill>
              <a:schemeClr val="bg1">
                <a:lumMod val="50000"/>
              </a:schemeClr>
            </a:solidFill>
          </a:ln>
        </p:spPr>
        <p:txBody>
          <a:bodyPr vert="horz" lIns="91436" tIns="45718" rIns="91436" bIns="45718" rtlCol="0">
            <a:normAutofit fontScale="2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marL="0" indent="0">
              <a:lnSpc>
                <a:spcPct val="120000"/>
              </a:lnSpc>
              <a:buNone/>
            </a:pPr>
            <a:endParaRPr lang="en-GB" sz="4800" dirty="0">
              <a:latin typeface="Arial" panose="020B0604020202020204" pitchFamily="34" charset="0"/>
              <a:cs typeface="Arial" panose="020B0604020202020204" pitchFamily="34" charset="0"/>
            </a:endParaRPr>
          </a:p>
          <a:p>
            <a:pPr marL="0" indent="0">
              <a:lnSpc>
                <a:spcPct val="120000"/>
              </a:lnSpc>
              <a:buNone/>
            </a:pPr>
            <a:r>
              <a:rPr lang="en-GB" sz="4800" dirty="0"/>
              <a:t>The main sources of information about the latest news/guidance on Covid-19 are National and local TV and online news.</a:t>
            </a:r>
          </a:p>
          <a:p>
            <a:pPr marL="0" indent="0">
              <a:lnSpc>
                <a:spcPct val="120000"/>
              </a:lnSpc>
              <a:buNone/>
            </a:pPr>
            <a:r>
              <a:rPr lang="en-GB" sz="4800" dirty="0"/>
              <a:t>More than 9 in 10 BSW residents could recall seeing the ‘Stay Home’, ‘Keep 2m apart’ and ‘Wash your Hands for 20 seconds’ campaign messages in the previous 2 weeks</a:t>
            </a:r>
          </a:p>
          <a:p>
            <a:pPr marL="0" indent="0">
              <a:lnSpc>
                <a:spcPct val="120000"/>
              </a:lnSpc>
              <a:buNone/>
            </a:pPr>
            <a:endParaRPr lang="en-GB" sz="4800" i="1" dirty="0">
              <a:latin typeface="Arial" panose="020B0604020202020204" pitchFamily="34" charset="0"/>
              <a:cs typeface="Arial" panose="020B0604020202020204" pitchFamily="34" charset="0"/>
            </a:endParaRPr>
          </a:p>
          <a:p>
            <a:pPr marL="0" indent="0">
              <a:lnSpc>
                <a:spcPct val="120000"/>
              </a:lnSpc>
              <a:buNone/>
            </a:pPr>
            <a:endParaRPr lang="en-GB" sz="4800" b="1" dirty="0">
              <a:solidFill>
                <a:srgbClr val="92D050"/>
              </a:solidFill>
              <a:latin typeface="Century Gothic" panose="020B0502020202020204" pitchFamily="34" charset="0"/>
            </a:endParaRPr>
          </a:p>
          <a:p>
            <a:pPr lvl="5">
              <a:lnSpc>
                <a:spcPct val="100000"/>
              </a:lnSpc>
              <a:buFont typeface="Wingdings" panose="05000000000000000000" pitchFamily="2" charset="2"/>
              <a:buChar char="Ø"/>
            </a:pPr>
            <a:endParaRPr lang="en-GB" sz="1100" b="1" dirty="0">
              <a:solidFill>
                <a:srgbClr val="0070C0"/>
              </a:solidFill>
              <a:latin typeface="Century Gothic" panose="020B0502020202020204" pitchFamily="34" charset="0"/>
            </a:endParaRPr>
          </a:p>
        </p:txBody>
      </p:sp>
      <p:sp>
        <p:nvSpPr>
          <p:cNvPr id="25" name="Content Placeholder 2">
            <a:extLst>
              <a:ext uri="{FF2B5EF4-FFF2-40B4-BE49-F238E27FC236}">
                <a16:creationId xmlns:a16="http://schemas.microsoft.com/office/drawing/2014/main" xmlns="" id="{35994E34-F393-4A11-B697-F7575F1672F4}"/>
              </a:ext>
            </a:extLst>
          </p:cNvPr>
          <p:cNvSpPr txBox="1">
            <a:spLocks/>
          </p:cNvSpPr>
          <p:nvPr/>
        </p:nvSpPr>
        <p:spPr>
          <a:xfrm>
            <a:off x="8139473" y="1132199"/>
            <a:ext cx="3596807" cy="2182121"/>
          </a:xfrm>
          <a:prstGeom prst="rect">
            <a:avLst/>
          </a:prstGeom>
          <a:ln w="76200">
            <a:solidFill>
              <a:srgbClr val="00B0F0"/>
            </a:solidFill>
          </a:ln>
        </p:spPr>
        <p:txBody>
          <a:bodyPr vert="horz" lIns="91436" tIns="45718" rIns="91436" bIns="45718" rtlCol="0">
            <a:normAutofit fontScale="2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marL="0" indent="0">
              <a:lnSpc>
                <a:spcPct val="120000"/>
              </a:lnSpc>
              <a:buNone/>
            </a:pPr>
            <a:endParaRPr lang="en-GB" sz="4800" dirty="0">
              <a:latin typeface="Arial" panose="020B0604020202020204" pitchFamily="34" charset="0"/>
              <a:cs typeface="Arial" panose="020B0604020202020204" pitchFamily="34" charset="0"/>
            </a:endParaRPr>
          </a:p>
          <a:p>
            <a:pPr marL="0" indent="0">
              <a:lnSpc>
                <a:spcPct val="120000"/>
              </a:lnSpc>
              <a:buNone/>
            </a:pPr>
            <a:r>
              <a:rPr lang="en-GB" sz="4800" dirty="0"/>
              <a:t>Almost three quarters of participants agree to some extent that digital technology, in general, has made life easier for them. While face-to-face and/or telephone consultations are typically preferred for accessing different health and care services, it’s clear that </a:t>
            </a:r>
            <a:r>
              <a:rPr lang="en-GB" sz="4800" b="1" dirty="0"/>
              <a:t>video consultations are roughly equally popular with these methods for follow-up appointments</a:t>
            </a:r>
          </a:p>
          <a:p>
            <a:pPr marL="0" indent="0">
              <a:lnSpc>
                <a:spcPct val="120000"/>
              </a:lnSpc>
              <a:buNone/>
            </a:pPr>
            <a:endParaRPr lang="en-GB" sz="4800" dirty="0"/>
          </a:p>
          <a:p>
            <a:pPr marL="0" indent="0">
              <a:lnSpc>
                <a:spcPct val="120000"/>
              </a:lnSpc>
              <a:buNone/>
            </a:pPr>
            <a:endParaRPr lang="en-GB" sz="4800" i="1" dirty="0">
              <a:latin typeface="Arial" panose="020B0604020202020204" pitchFamily="34" charset="0"/>
              <a:cs typeface="Arial" panose="020B0604020202020204" pitchFamily="34" charset="0"/>
            </a:endParaRPr>
          </a:p>
          <a:p>
            <a:pPr marL="0" indent="0">
              <a:lnSpc>
                <a:spcPct val="120000"/>
              </a:lnSpc>
              <a:buNone/>
            </a:pPr>
            <a:endParaRPr lang="en-GB" sz="4800" b="1" dirty="0">
              <a:solidFill>
                <a:srgbClr val="92D050"/>
              </a:solidFill>
              <a:latin typeface="Century Gothic" panose="020B0502020202020204" pitchFamily="34" charset="0"/>
            </a:endParaRPr>
          </a:p>
          <a:p>
            <a:pPr lvl="5">
              <a:lnSpc>
                <a:spcPct val="100000"/>
              </a:lnSpc>
              <a:buFont typeface="Wingdings" panose="05000000000000000000" pitchFamily="2" charset="2"/>
              <a:buChar char="Ø"/>
            </a:pPr>
            <a:endParaRPr lang="en-GB" sz="1100" b="1" dirty="0">
              <a:solidFill>
                <a:srgbClr val="0070C0"/>
              </a:solidFill>
              <a:latin typeface="Century Gothic" panose="020B0502020202020204" pitchFamily="34" charset="0"/>
            </a:endParaRPr>
          </a:p>
        </p:txBody>
      </p:sp>
      <p:pic>
        <p:nvPicPr>
          <p:cNvPr id="19" name="Picture 18" descr="A picture containing drawing&#10;&#10;Description automatically generated">
            <a:extLst>
              <a:ext uri="{FF2B5EF4-FFF2-40B4-BE49-F238E27FC236}">
                <a16:creationId xmlns:a16="http://schemas.microsoft.com/office/drawing/2014/main" xmlns="" id="{AEB292BB-55BC-49E8-883D-03802B6F7E63}"/>
              </a:ext>
            </a:extLst>
          </p:cNvPr>
          <p:cNvPicPr>
            <a:picLocks noChangeAspect="1"/>
          </p:cNvPicPr>
          <p:nvPr/>
        </p:nvPicPr>
        <p:blipFill>
          <a:blip r:embed="rId14"/>
          <a:stretch>
            <a:fillRect/>
          </a:stretch>
        </p:blipFill>
        <p:spPr>
          <a:xfrm>
            <a:off x="1284361" y="1286981"/>
            <a:ext cx="903950" cy="384814"/>
          </a:xfrm>
          <a:prstGeom prst="rect">
            <a:avLst/>
          </a:prstGeom>
        </p:spPr>
      </p:pic>
      <p:pic>
        <p:nvPicPr>
          <p:cNvPr id="9" name="Picture 8">
            <a:extLst>
              <a:ext uri="{FF2B5EF4-FFF2-40B4-BE49-F238E27FC236}">
                <a16:creationId xmlns:a16="http://schemas.microsoft.com/office/drawing/2014/main" xmlns="" id="{186B4E5E-9B8C-4D24-9B1D-8AA73280E161}"/>
              </a:ext>
            </a:extLst>
          </p:cNvPr>
          <p:cNvPicPr>
            <a:picLocks noChangeAspect="1"/>
          </p:cNvPicPr>
          <p:nvPr/>
        </p:nvPicPr>
        <p:blipFill>
          <a:blip r:embed="rId15"/>
          <a:stretch>
            <a:fillRect/>
          </a:stretch>
        </p:blipFill>
        <p:spPr>
          <a:xfrm>
            <a:off x="2467294" y="1220648"/>
            <a:ext cx="627668" cy="569887"/>
          </a:xfrm>
          <a:prstGeom prst="rect">
            <a:avLst/>
          </a:prstGeom>
        </p:spPr>
      </p:pic>
      <p:grpSp>
        <p:nvGrpSpPr>
          <p:cNvPr id="20" name="Television">
            <a:extLst>
              <a:ext uri="{FF2B5EF4-FFF2-40B4-BE49-F238E27FC236}">
                <a16:creationId xmlns:a16="http://schemas.microsoft.com/office/drawing/2014/main" xmlns="" id="{B7E30732-F6AC-41C2-9A2E-80F4C1ADF474}"/>
              </a:ext>
            </a:extLst>
          </p:cNvPr>
          <p:cNvGrpSpPr>
            <a:grpSpLocks noChangeAspect="1"/>
          </p:cNvGrpSpPr>
          <p:nvPr>
            <p:custDataLst>
              <p:tags r:id="rId1"/>
            </p:custDataLst>
          </p:nvPr>
        </p:nvGrpSpPr>
        <p:grpSpPr bwMode="auto">
          <a:xfrm>
            <a:off x="4746782" y="1200190"/>
            <a:ext cx="469015" cy="513304"/>
            <a:chOff x="36" y="13"/>
            <a:chExt cx="413" cy="452"/>
          </a:xfrm>
          <a:solidFill>
            <a:schemeClr val="accent5"/>
          </a:solidFill>
        </p:grpSpPr>
        <p:sp>
          <p:nvSpPr>
            <p:cNvPr id="21" name="Television">
              <a:extLst>
                <a:ext uri="{FF2B5EF4-FFF2-40B4-BE49-F238E27FC236}">
                  <a16:creationId xmlns:a16="http://schemas.microsoft.com/office/drawing/2014/main" xmlns="" id="{CB567E22-5650-4438-8252-1A84AAD02BCB}"/>
                </a:ext>
              </a:extLst>
            </p:cNvPr>
            <p:cNvSpPr>
              <a:spLocks noEditPoints="1"/>
            </p:cNvSpPr>
            <p:nvPr>
              <p:custDataLst>
                <p:tags r:id="rId3"/>
              </p:custDataLst>
            </p:nvPr>
          </p:nvSpPr>
          <p:spPr bwMode="auto">
            <a:xfrm>
              <a:off x="36" y="187"/>
              <a:ext cx="413" cy="278"/>
            </a:xfrm>
            <a:custGeom>
              <a:avLst/>
              <a:gdLst>
                <a:gd name="T0" fmla="*/ 1054 w 1100"/>
                <a:gd name="T1" fmla="*/ 0 h 738"/>
                <a:gd name="T2" fmla="*/ 46 w 1100"/>
                <a:gd name="T3" fmla="*/ 0 h 738"/>
                <a:gd name="T4" fmla="*/ 0 w 1100"/>
                <a:gd name="T5" fmla="*/ 46 h 738"/>
                <a:gd name="T6" fmla="*/ 0 w 1100"/>
                <a:gd name="T7" fmla="*/ 692 h 738"/>
                <a:gd name="T8" fmla="*/ 46 w 1100"/>
                <a:gd name="T9" fmla="*/ 738 h 738"/>
                <a:gd name="T10" fmla="*/ 1054 w 1100"/>
                <a:gd name="T11" fmla="*/ 738 h 738"/>
                <a:gd name="T12" fmla="*/ 1100 w 1100"/>
                <a:gd name="T13" fmla="*/ 692 h 738"/>
                <a:gd name="T14" fmla="*/ 1100 w 1100"/>
                <a:gd name="T15" fmla="*/ 46 h 738"/>
                <a:gd name="T16" fmla="*/ 1054 w 1100"/>
                <a:gd name="T17" fmla="*/ 0 h 738"/>
                <a:gd name="T18" fmla="*/ 802 w 1100"/>
                <a:gd name="T19" fmla="*/ 622 h 738"/>
                <a:gd name="T20" fmla="*/ 483 w 1100"/>
                <a:gd name="T21" fmla="*/ 638 h 738"/>
                <a:gd name="T22" fmla="*/ 119 w 1100"/>
                <a:gd name="T23" fmla="*/ 622 h 738"/>
                <a:gd name="T24" fmla="*/ 91 w 1100"/>
                <a:gd name="T25" fmla="*/ 371 h 738"/>
                <a:gd name="T26" fmla="*/ 119 w 1100"/>
                <a:gd name="T27" fmla="*/ 116 h 738"/>
                <a:gd name="T28" fmla="*/ 486 w 1100"/>
                <a:gd name="T29" fmla="*/ 93 h 738"/>
                <a:gd name="T30" fmla="*/ 802 w 1100"/>
                <a:gd name="T31" fmla="*/ 116 h 738"/>
                <a:gd name="T32" fmla="*/ 828 w 1100"/>
                <a:gd name="T33" fmla="*/ 363 h 738"/>
                <a:gd name="T34" fmla="*/ 802 w 1100"/>
                <a:gd name="T35" fmla="*/ 622 h 738"/>
                <a:gd name="T36" fmla="*/ 1025 w 1100"/>
                <a:gd name="T37" fmla="*/ 605 h 738"/>
                <a:gd name="T38" fmla="*/ 1012 w 1100"/>
                <a:gd name="T39" fmla="*/ 625 h 738"/>
                <a:gd name="T40" fmla="*/ 934 w 1100"/>
                <a:gd name="T41" fmla="*/ 625 h 738"/>
                <a:gd name="T42" fmla="*/ 913 w 1100"/>
                <a:gd name="T43" fmla="*/ 605 h 738"/>
                <a:gd name="T44" fmla="*/ 913 w 1100"/>
                <a:gd name="T45" fmla="*/ 133 h 738"/>
                <a:gd name="T46" fmla="*/ 934 w 1100"/>
                <a:gd name="T47" fmla="*/ 113 h 738"/>
                <a:gd name="T48" fmla="*/ 1012 w 1100"/>
                <a:gd name="T49" fmla="*/ 113 h 738"/>
                <a:gd name="T50" fmla="*/ 1025 w 1100"/>
                <a:gd name="T51" fmla="*/ 133 h 738"/>
                <a:gd name="T52" fmla="*/ 1025 w 1100"/>
                <a:gd name="T53" fmla="*/ 605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00" h="738">
                  <a:moveTo>
                    <a:pt x="1054" y="0"/>
                  </a:moveTo>
                  <a:lnTo>
                    <a:pt x="46" y="0"/>
                  </a:lnTo>
                  <a:cubicBezTo>
                    <a:pt x="21" y="0"/>
                    <a:pt x="0" y="21"/>
                    <a:pt x="0" y="46"/>
                  </a:cubicBezTo>
                  <a:lnTo>
                    <a:pt x="0" y="692"/>
                  </a:lnTo>
                  <a:cubicBezTo>
                    <a:pt x="0" y="717"/>
                    <a:pt x="21" y="738"/>
                    <a:pt x="46" y="738"/>
                  </a:cubicBezTo>
                  <a:lnTo>
                    <a:pt x="1054" y="738"/>
                  </a:lnTo>
                  <a:cubicBezTo>
                    <a:pt x="1079" y="738"/>
                    <a:pt x="1100" y="717"/>
                    <a:pt x="1100" y="692"/>
                  </a:cubicBezTo>
                  <a:lnTo>
                    <a:pt x="1100" y="46"/>
                  </a:lnTo>
                  <a:cubicBezTo>
                    <a:pt x="1100" y="21"/>
                    <a:pt x="1079" y="0"/>
                    <a:pt x="1054" y="0"/>
                  </a:cubicBezTo>
                  <a:close/>
                  <a:moveTo>
                    <a:pt x="802" y="622"/>
                  </a:moveTo>
                  <a:cubicBezTo>
                    <a:pt x="788" y="636"/>
                    <a:pt x="646" y="638"/>
                    <a:pt x="483" y="638"/>
                  </a:cubicBezTo>
                  <a:cubicBezTo>
                    <a:pt x="305" y="638"/>
                    <a:pt x="132" y="635"/>
                    <a:pt x="119" y="622"/>
                  </a:cubicBezTo>
                  <a:cubicBezTo>
                    <a:pt x="105" y="608"/>
                    <a:pt x="91" y="496"/>
                    <a:pt x="91" y="371"/>
                  </a:cubicBezTo>
                  <a:cubicBezTo>
                    <a:pt x="91" y="243"/>
                    <a:pt x="103" y="131"/>
                    <a:pt x="119" y="116"/>
                  </a:cubicBezTo>
                  <a:cubicBezTo>
                    <a:pt x="134" y="100"/>
                    <a:pt x="316" y="93"/>
                    <a:pt x="486" y="93"/>
                  </a:cubicBezTo>
                  <a:cubicBezTo>
                    <a:pt x="658" y="93"/>
                    <a:pt x="790" y="103"/>
                    <a:pt x="802" y="116"/>
                  </a:cubicBezTo>
                  <a:cubicBezTo>
                    <a:pt x="815" y="128"/>
                    <a:pt x="828" y="238"/>
                    <a:pt x="828" y="363"/>
                  </a:cubicBezTo>
                  <a:cubicBezTo>
                    <a:pt x="828" y="491"/>
                    <a:pt x="816" y="608"/>
                    <a:pt x="802" y="622"/>
                  </a:cubicBezTo>
                  <a:close/>
                  <a:moveTo>
                    <a:pt x="1025" y="605"/>
                  </a:moveTo>
                  <a:cubicBezTo>
                    <a:pt x="1025" y="613"/>
                    <a:pt x="1020" y="625"/>
                    <a:pt x="1012" y="625"/>
                  </a:cubicBezTo>
                  <a:lnTo>
                    <a:pt x="934" y="625"/>
                  </a:lnTo>
                  <a:cubicBezTo>
                    <a:pt x="925" y="625"/>
                    <a:pt x="913" y="613"/>
                    <a:pt x="913" y="605"/>
                  </a:cubicBezTo>
                  <a:lnTo>
                    <a:pt x="913" y="133"/>
                  </a:lnTo>
                  <a:cubicBezTo>
                    <a:pt x="913" y="125"/>
                    <a:pt x="925" y="113"/>
                    <a:pt x="934" y="113"/>
                  </a:cubicBezTo>
                  <a:lnTo>
                    <a:pt x="1012" y="113"/>
                  </a:lnTo>
                  <a:cubicBezTo>
                    <a:pt x="1020" y="113"/>
                    <a:pt x="1025" y="125"/>
                    <a:pt x="1025" y="133"/>
                  </a:cubicBezTo>
                  <a:lnTo>
                    <a:pt x="1025" y="60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Television">
              <a:extLst>
                <a:ext uri="{FF2B5EF4-FFF2-40B4-BE49-F238E27FC236}">
                  <a16:creationId xmlns:a16="http://schemas.microsoft.com/office/drawing/2014/main" xmlns="" id="{E7100F17-8EDA-44BA-9939-783E6068A5F4}"/>
                </a:ext>
              </a:extLst>
            </p:cNvPr>
            <p:cNvSpPr>
              <a:spLocks noChangeArrowheads="1"/>
            </p:cNvSpPr>
            <p:nvPr>
              <p:custDataLst>
                <p:tags r:id="rId4"/>
              </p:custDataLst>
            </p:nvPr>
          </p:nvSpPr>
          <p:spPr bwMode="auto">
            <a:xfrm>
              <a:off x="393" y="241"/>
              <a:ext cx="17" cy="17"/>
            </a:xfrm>
            <a:prstGeom prst="ellips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Television">
              <a:extLst>
                <a:ext uri="{FF2B5EF4-FFF2-40B4-BE49-F238E27FC236}">
                  <a16:creationId xmlns:a16="http://schemas.microsoft.com/office/drawing/2014/main" xmlns="" id="{0DF1276F-1F70-4E49-8171-C0FDFE17F7EC}"/>
                </a:ext>
              </a:extLst>
            </p:cNvPr>
            <p:cNvSpPr>
              <a:spLocks noChangeArrowheads="1"/>
            </p:cNvSpPr>
            <p:nvPr>
              <p:custDataLst>
                <p:tags r:id="rId5"/>
              </p:custDataLst>
            </p:nvPr>
          </p:nvSpPr>
          <p:spPr bwMode="auto">
            <a:xfrm>
              <a:off x="393" y="265"/>
              <a:ext cx="17" cy="17"/>
            </a:xfrm>
            <a:prstGeom prst="ellips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Television">
              <a:extLst>
                <a:ext uri="{FF2B5EF4-FFF2-40B4-BE49-F238E27FC236}">
                  <a16:creationId xmlns:a16="http://schemas.microsoft.com/office/drawing/2014/main" xmlns="" id="{8396A56B-B9EA-410C-B68C-35984450C0B1}"/>
                </a:ext>
              </a:extLst>
            </p:cNvPr>
            <p:cNvSpPr>
              <a:spLocks noChangeArrowheads="1"/>
            </p:cNvSpPr>
            <p:nvPr>
              <p:custDataLst>
                <p:tags r:id="rId6"/>
              </p:custDataLst>
            </p:nvPr>
          </p:nvSpPr>
          <p:spPr bwMode="auto">
            <a:xfrm>
              <a:off x="393" y="289"/>
              <a:ext cx="17" cy="17"/>
            </a:xfrm>
            <a:prstGeom prst="ellips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2" name="Television">
              <a:extLst>
                <a:ext uri="{FF2B5EF4-FFF2-40B4-BE49-F238E27FC236}">
                  <a16:creationId xmlns:a16="http://schemas.microsoft.com/office/drawing/2014/main" xmlns="" id="{FAB607C7-AD79-488A-8F83-8D7F8F7B0ED5}"/>
                </a:ext>
              </a:extLst>
            </p:cNvPr>
            <p:cNvSpPr>
              <a:spLocks noChangeArrowheads="1"/>
            </p:cNvSpPr>
            <p:nvPr>
              <p:custDataLst>
                <p:tags r:id="rId7"/>
              </p:custDataLst>
            </p:nvPr>
          </p:nvSpPr>
          <p:spPr bwMode="auto">
            <a:xfrm>
              <a:off x="386" y="329"/>
              <a:ext cx="31" cy="30"/>
            </a:xfrm>
            <a:prstGeom prst="ellips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3" name="Television">
              <a:extLst>
                <a:ext uri="{FF2B5EF4-FFF2-40B4-BE49-F238E27FC236}">
                  <a16:creationId xmlns:a16="http://schemas.microsoft.com/office/drawing/2014/main" xmlns="" id="{9D9738C7-7EA5-4908-AE75-1433554E90D4}"/>
                </a:ext>
              </a:extLst>
            </p:cNvPr>
            <p:cNvSpPr>
              <a:spLocks noChangeArrowheads="1"/>
            </p:cNvSpPr>
            <p:nvPr>
              <p:custDataLst>
                <p:tags r:id="rId8"/>
              </p:custDataLst>
            </p:nvPr>
          </p:nvSpPr>
          <p:spPr bwMode="auto">
            <a:xfrm>
              <a:off x="386" y="380"/>
              <a:ext cx="31" cy="30"/>
            </a:xfrm>
            <a:prstGeom prst="ellips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4" name="Television">
              <a:extLst>
                <a:ext uri="{FF2B5EF4-FFF2-40B4-BE49-F238E27FC236}">
                  <a16:creationId xmlns:a16="http://schemas.microsoft.com/office/drawing/2014/main" xmlns="" id="{2EA15E74-91A4-434B-9835-57F8D5B0A81C}"/>
                </a:ext>
              </a:extLst>
            </p:cNvPr>
            <p:cNvSpPr>
              <a:spLocks/>
            </p:cNvSpPr>
            <p:nvPr>
              <p:custDataLst>
                <p:tags r:id="rId9"/>
              </p:custDataLst>
            </p:nvPr>
          </p:nvSpPr>
          <p:spPr bwMode="auto">
            <a:xfrm>
              <a:off x="169" y="150"/>
              <a:ext cx="135" cy="32"/>
            </a:xfrm>
            <a:custGeom>
              <a:avLst/>
              <a:gdLst>
                <a:gd name="T0" fmla="*/ 227 w 358"/>
                <a:gd name="T1" fmla="*/ 6 h 85"/>
                <a:gd name="T2" fmla="*/ 216 w 358"/>
                <a:gd name="T3" fmla="*/ 4 h 85"/>
                <a:gd name="T4" fmla="*/ 179 w 358"/>
                <a:gd name="T5" fmla="*/ 0 h 85"/>
                <a:gd name="T6" fmla="*/ 135 w 358"/>
                <a:gd name="T7" fmla="*/ 5 h 85"/>
                <a:gd name="T8" fmla="*/ 124 w 358"/>
                <a:gd name="T9" fmla="*/ 8 h 85"/>
                <a:gd name="T10" fmla="*/ 0 w 358"/>
                <a:gd name="T11" fmla="*/ 85 h 85"/>
                <a:gd name="T12" fmla="*/ 358 w 358"/>
                <a:gd name="T13" fmla="*/ 85 h 85"/>
                <a:gd name="T14" fmla="*/ 227 w 358"/>
                <a:gd name="T15" fmla="*/ 6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8" h="85">
                  <a:moveTo>
                    <a:pt x="227" y="6"/>
                  </a:moveTo>
                  <a:cubicBezTo>
                    <a:pt x="223" y="5"/>
                    <a:pt x="220" y="5"/>
                    <a:pt x="216" y="4"/>
                  </a:cubicBezTo>
                  <a:cubicBezTo>
                    <a:pt x="204" y="2"/>
                    <a:pt x="191" y="0"/>
                    <a:pt x="179" y="0"/>
                  </a:cubicBezTo>
                  <a:cubicBezTo>
                    <a:pt x="164" y="0"/>
                    <a:pt x="149" y="2"/>
                    <a:pt x="135" y="5"/>
                  </a:cubicBezTo>
                  <a:cubicBezTo>
                    <a:pt x="131" y="6"/>
                    <a:pt x="127" y="7"/>
                    <a:pt x="124" y="8"/>
                  </a:cubicBezTo>
                  <a:cubicBezTo>
                    <a:pt x="69" y="24"/>
                    <a:pt x="24" y="35"/>
                    <a:pt x="0" y="85"/>
                  </a:cubicBezTo>
                  <a:lnTo>
                    <a:pt x="358" y="85"/>
                  </a:lnTo>
                  <a:cubicBezTo>
                    <a:pt x="332" y="33"/>
                    <a:pt x="284" y="21"/>
                    <a:pt x="227"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5" name="Television">
              <a:extLst>
                <a:ext uri="{FF2B5EF4-FFF2-40B4-BE49-F238E27FC236}">
                  <a16:creationId xmlns:a16="http://schemas.microsoft.com/office/drawing/2014/main" xmlns="" id="{AA1D3EED-BEB1-4156-9F3C-DF228B4CE2B7}"/>
                </a:ext>
              </a:extLst>
            </p:cNvPr>
            <p:cNvSpPr>
              <a:spLocks/>
            </p:cNvSpPr>
            <p:nvPr>
              <p:custDataLst>
                <p:tags r:id="rId10"/>
              </p:custDataLst>
            </p:nvPr>
          </p:nvSpPr>
          <p:spPr bwMode="auto">
            <a:xfrm>
              <a:off x="130" y="13"/>
              <a:ext cx="90" cy="137"/>
            </a:xfrm>
            <a:custGeom>
              <a:avLst/>
              <a:gdLst>
                <a:gd name="T0" fmla="*/ 11 w 238"/>
                <a:gd name="T1" fmla="*/ 3 h 363"/>
                <a:gd name="T2" fmla="*/ 3 w 238"/>
                <a:gd name="T3" fmla="*/ 2 h 363"/>
                <a:gd name="T4" fmla="*/ 2 w 238"/>
                <a:gd name="T5" fmla="*/ 9 h 363"/>
                <a:gd name="T6" fmla="*/ 227 w 238"/>
                <a:gd name="T7" fmla="*/ 363 h 363"/>
                <a:gd name="T8" fmla="*/ 238 w 238"/>
                <a:gd name="T9" fmla="*/ 360 h 363"/>
                <a:gd name="T10" fmla="*/ 11 w 238"/>
                <a:gd name="T11" fmla="*/ 3 h 363"/>
              </a:gdLst>
              <a:ahLst/>
              <a:cxnLst>
                <a:cxn ang="0">
                  <a:pos x="T0" y="T1"/>
                </a:cxn>
                <a:cxn ang="0">
                  <a:pos x="T2" y="T3"/>
                </a:cxn>
                <a:cxn ang="0">
                  <a:pos x="T4" y="T5"/>
                </a:cxn>
                <a:cxn ang="0">
                  <a:pos x="T6" y="T7"/>
                </a:cxn>
                <a:cxn ang="0">
                  <a:pos x="T8" y="T9"/>
                </a:cxn>
                <a:cxn ang="0">
                  <a:pos x="T10" y="T11"/>
                </a:cxn>
              </a:cxnLst>
              <a:rect l="0" t="0" r="r" b="b"/>
              <a:pathLst>
                <a:path w="238" h="363">
                  <a:moveTo>
                    <a:pt x="11" y="3"/>
                  </a:moveTo>
                  <a:cubicBezTo>
                    <a:pt x="9" y="1"/>
                    <a:pt x="6" y="0"/>
                    <a:pt x="3" y="2"/>
                  </a:cubicBezTo>
                  <a:cubicBezTo>
                    <a:pt x="1" y="3"/>
                    <a:pt x="0" y="7"/>
                    <a:pt x="2" y="9"/>
                  </a:cubicBezTo>
                  <a:lnTo>
                    <a:pt x="227" y="363"/>
                  </a:lnTo>
                  <a:cubicBezTo>
                    <a:pt x="230" y="362"/>
                    <a:pt x="234" y="361"/>
                    <a:pt x="238" y="360"/>
                  </a:cubicBezTo>
                  <a:lnTo>
                    <a:pt x="1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6" name="Television">
              <a:extLst>
                <a:ext uri="{FF2B5EF4-FFF2-40B4-BE49-F238E27FC236}">
                  <a16:creationId xmlns:a16="http://schemas.microsoft.com/office/drawing/2014/main" xmlns="" id="{6C6E3500-2E3B-46B3-8DB0-2A227FC0FA3B}"/>
                </a:ext>
              </a:extLst>
            </p:cNvPr>
            <p:cNvSpPr>
              <a:spLocks/>
            </p:cNvSpPr>
            <p:nvPr>
              <p:custDataLst>
                <p:tags r:id="rId11"/>
              </p:custDataLst>
            </p:nvPr>
          </p:nvSpPr>
          <p:spPr bwMode="auto">
            <a:xfrm>
              <a:off x="250" y="13"/>
              <a:ext cx="91" cy="136"/>
            </a:xfrm>
            <a:custGeom>
              <a:avLst/>
              <a:gdLst>
                <a:gd name="T0" fmla="*/ 239 w 242"/>
                <a:gd name="T1" fmla="*/ 2 h 362"/>
                <a:gd name="T2" fmla="*/ 232 w 242"/>
                <a:gd name="T3" fmla="*/ 4 h 362"/>
                <a:gd name="T4" fmla="*/ 0 w 242"/>
                <a:gd name="T5" fmla="*/ 360 h 362"/>
                <a:gd name="T6" fmla="*/ 11 w 242"/>
                <a:gd name="T7" fmla="*/ 362 h 362"/>
                <a:gd name="T8" fmla="*/ 241 w 242"/>
                <a:gd name="T9" fmla="*/ 9 h 362"/>
                <a:gd name="T10" fmla="*/ 239 w 242"/>
                <a:gd name="T11" fmla="*/ 2 h 362"/>
              </a:gdLst>
              <a:ahLst/>
              <a:cxnLst>
                <a:cxn ang="0">
                  <a:pos x="T0" y="T1"/>
                </a:cxn>
                <a:cxn ang="0">
                  <a:pos x="T2" y="T3"/>
                </a:cxn>
                <a:cxn ang="0">
                  <a:pos x="T4" y="T5"/>
                </a:cxn>
                <a:cxn ang="0">
                  <a:pos x="T6" y="T7"/>
                </a:cxn>
                <a:cxn ang="0">
                  <a:pos x="T8" y="T9"/>
                </a:cxn>
                <a:cxn ang="0">
                  <a:pos x="T10" y="T11"/>
                </a:cxn>
              </a:cxnLst>
              <a:rect l="0" t="0" r="r" b="b"/>
              <a:pathLst>
                <a:path w="242" h="362">
                  <a:moveTo>
                    <a:pt x="239" y="2"/>
                  </a:moveTo>
                  <a:cubicBezTo>
                    <a:pt x="236" y="0"/>
                    <a:pt x="233" y="1"/>
                    <a:pt x="232" y="4"/>
                  </a:cubicBezTo>
                  <a:lnTo>
                    <a:pt x="0" y="360"/>
                  </a:lnTo>
                  <a:cubicBezTo>
                    <a:pt x="4" y="360"/>
                    <a:pt x="7" y="361"/>
                    <a:pt x="11" y="362"/>
                  </a:cubicBezTo>
                  <a:lnTo>
                    <a:pt x="241" y="9"/>
                  </a:lnTo>
                  <a:cubicBezTo>
                    <a:pt x="242" y="6"/>
                    <a:pt x="242" y="3"/>
                    <a:pt x="23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37" name="Newspaper4">
            <a:extLst>
              <a:ext uri="{FF2B5EF4-FFF2-40B4-BE49-F238E27FC236}">
                <a16:creationId xmlns:a16="http://schemas.microsoft.com/office/drawing/2014/main" xmlns="" id="{6D4479BD-EB00-40A0-B636-B1FE85E6B145}"/>
              </a:ext>
            </a:extLst>
          </p:cNvPr>
          <p:cNvGrpSpPr>
            <a:grpSpLocks noChangeAspect="1"/>
          </p:cNvGrpSpPr>
          <p:nvPr>
            <p:custDataLst>
              <p:tags r:id="rId2"/>
            </p:custDataLst>
          </p:nvPr>
        </p:nvGrpSpPr>
        <p:grpSpPr bwMode="auto">
          <a:xfrm>
            <a:off x="5718301" y="1364393"/>
            <a:ext cx="336436" cy="337072"/>
            <a:chOff x="2478" y="795"/>
            <a:chExt cx="2648" cy="2653"/>
          </a:xfrm>
          <a:solidFill>
            <a:schemeClr val="accent5"/>
          </a:solidFill>
        </p:grpSpPr>
        <p:sp>
          <p:nvSpPr>
            <p:cNvPr id="38" name="Oval 408">
              <a:extLst>
                <a:ext uri="{FF2B5EF4-FFF2-40B4-BE49-F238E27FC236}">
                  <a16:creationId xmlns:a16="http://schemas.microsoft.com/office/drawing/2014/main" xmlns="" id="{38D98291-8C83-4EFD-815A-A1826972AFDD}"/>
                </a:ext>
              </a:extLst>
            </p:cNvPr>
            <p:cNvSpPr>
              <a:spLocks noChangeArrowheads="1"/>
            </p:cNvSpPr>
            <p:nvPr/>
          </p:nvSpPr>
          <p:spPr bwMode="auto">
            <a:xfrm>
              <a:off x="3141" y="1722"/>
              <a:ext cx="262" cy="267"/>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9" name="Freeform 409">
              <a:extLst>
                <a:ext uri="{FF2B5EF4-FFF2-40B4-BE49-F238E27FC236}">
                  <a16:creationId xmlns:a16="http://schemas.microsoft.com/office/drawing/2014/main" xmlns="" id="{86915173-A505-47E1-94E5-8208F7C2D1B6}"/>
                </a:ext>
              </a:extLst>
            </p:cNvPr>
            <p:cNvSpPr>
              <a:spLocks/>
            </p:cNvSpPr>
            <p:nvPr/>
          </p:nvSpPr>
          <p:spPr bwMode="auto">
            <a:xfrm>
              <a:off x="2807" y="1973"/>
              <a:ext cx="663" cy="346"/>
            </a:xfrm>
            <a:custGeom>
              <a:avLst/>
              <a:gdLst>
                <a:gd name="T0" fmla="*/ 167 w 167"/>
                <a:gd name="T1" fmla="*/ 47 h 87"/>
                <a:gd name="T2" fmla="*/ 154 w 167"/>
                <a:gd name="T3" fmla="*/ 34 h 87"/>
                <a:gd name="T4" fmla="*/ 125 w 167"/>
                <a:gd name="T5" fmla="*/ 34 h 87"/>
                <a:gd name="T6" fmla="*/ 110 w 167"/>
                <a:gd name="T7" fmla="*/ 48 h 87"/>
                <a:gd name="T8" fmla="*/ 78 w 167"/>
                <a:gd name="T9" fmla="*/ 16 h 87"/>
                <a:gd name="T10" fmla="*/ 19 w 167"/>
                <a:gd name="T11" fmla="*/ 16 h 87"/>
                <a:gd name="T12" fmla="*/ 0 w 167"/>
                <a:gd name="T13" fmla="*/ 35 h 87"/>
                <a:gd name="T14" fmla="*/ 0 w 167"/>
                <a:gd name="T15" fmla="*/ 87 h 87"/>
                <a:gd name="T16" fmla="*/ 167 w 167"/>
                <a:gd name="T17" fmla="*/ 87 h 87"/>
                <a:gd name="T18" fmla="*/ 167 w 167"/>
                <a:gd name="T19" fmla="*/ 4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87">
                  <a:moveTo>
                    <a:pt x="167" y="47"/>
                  </a:moveTo>
                  <a:lnTo>
                    <a:pt x="154" y="34"/>
                  </a:lnTo>
                  <a:cubicBezTo>
                    <a:pt x="146" y="26"/>
                    <a:pt x="133" y="26"/>
                    <a:pt x="125" y="34"/>
                  </a:cubicBezTo>
                  <a:lnTo>
                    <a:pt x="110" y="48"/>
                  </a:lnTo>
                  <a:lnTo>
                    <a:pt x="78" y="16"/>
                  </a:lnTo>
                  <a:cubicBezTo>
                    <a:pt x="62" y="0"/>
                    <a:pt x="36" y="0"/>
                    <a:pt x="19" y="16"/>
                  </a:cubicBezTo>
                  <a:lnTo>
                    <a:pt x="0" y="35"/>
                  </a:lnTo>
                  <a:lnTo>
                    <a:pt x="0" y="87"/>
                  </a:lnTo>
                  <a:lnTo>
                    <a:pt x="167" y="87"/>
                  </a:lnTo>
                  <a:lnTo>
                    <a:pt x="167" y="4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0" name="Freeform 410">
              <a:extLst>
                <a:ext uri="{FF2B5EF4-FFF2-40B4-BE49-F238E27FC236}">
                  <a16:creationId xmlns:a16="http://schemas.microsoft.com/office/drawing/2014/main" xmlns="" id="{2AE52946-0351-4667-B2C8-1E1A38552702}"/>
                </a:ext>
              </a:extLst>
            </p:cNvPr>
            <p:cNvSpPr>
              <a:spLocks noEditPoints="1"/>
            </p:cNvSpPr>
            <p:nvPr/>
          </p:nvSpPr>
          <p:spPr bwMode="auto">
            <a:xfrm>
              <a:off x="2478" y="795"/>
              <a:ext cx="2648" cy="2653"/>
            </a:xfrm>
            <a:custGeom>
              <a:avLst/>
              <a:gdLst>
                <a:gd name="T0" fmla="*/ 67 w 667"/>
                <a:gd name="T1" fmla="*/ 133 h 667"/>
                <a:gd name="T2" fmla="*/ 600 w 667"/>
                <a:gd name="T3" fmla="*/ 67 h 667"/>
                <a:gd name="T4" fmla="*/ 600 w 667"/>
                <a:gd name="T5" fmla="*/ 233 h 667"/>
                <a:gd name="T6" fmla="*/ 400 w 667"/>
                <a:gd name="T7" fmla="*/ 217 h 667"/>
                <a:gd name="T8" fmla="*/ 600 w 667"/>
                <a:gd name="T9" fmla="*/ 233 h 667"/>
                <a:gd name="T10" fmla="*/ 400 w 667"/>
                <a:gd name="T11" fmla="*/ 267 h 667"/>
                <a:gd name="T12" fmla="*/ 600 w 667"/>
                <a:gd name="T13" fmla="*/ 250 h 667"/>
                <a:gd name="T14" fmla="*/ 333 w 667"/>
                <a:gd name="T15" fmla="*/ 267 h 667"/>
                <a:gd name="T16" fmla="*/ 383 w 667"/>
                <a:gd name="T17" fmla="*/ 200 h 667"/>
                <a:gd name="T18" fmla="*/ 333 w 667"/>
                <a:gd name="T19" fmla="*/ 267 h 667"/>
                <a:gd name="T20" fmla="*/ 333 w 667"/>
                <a:gd name="T21" fmla="*/ 317 h 667"/>
                <a:gd name="T22" fmla="*/ 600 w 667"/>
                <a:gd name="T23" fmla="*/ 300 h 667"/>
                <a:gd name="T24" fmla="*/ 600 w 667"/>
                <a:gd name="T25" fmla="*/ 350 h 667"/>
                <a:gd name="T26" fmla="*/ 333 w 667"/>
                <a:gd name="T27" fmla="*/ 333 h 667"/>
                <a:gd name="T28" fmla="*/ 600 w 667"/>
                <a:gd name="T29" fmla="*/ 350 h 667"/>
                <a:gd name="T30" fmla="*/ 333 w 667"/>
                <a:gd name="T31" fmla="*/ 383 h 667"/>
                <a:gd name="T32" fmla="*/ 600 w 667"/>
                <a:gd name="T33" fmla="*/ 367 h 667"/>
                <a:gd name="T34" fmla="*/ 600 w 667"/>
                <a:gd name="T35" fmla="*/ 417 h 667"/>
                <a:gd name="T36" fmla="*/ 333 w 667"/>
                <a:gd name="T37" fmla="*/ 400 h 667"/>
                <a:gd name="T38" fmla="*/ 600 w 667"/>
                <a:gd name="T39" fmla="*/ 417 h 667"/>
                <a:gd name="T40" fmla="*/ 398 w 667"/>
                <a:gd name="T41" fmla="*/ 467 h 667"/>
                <a:gd name="T42" fmla="*/ 600 w 667"/>
                <a:gd name="T43" fmla="*/ 450 h 667"/>
                <a:gd name="T44" fmla="*/ 600 w 667"/>
                <a:gd name="T45" fmla="*/ 500 h 667"/>
                <a:gd name="T46" fmla="*/ 333 w 667"/>
                <a:gd name="T47" fmla="*/ 483 h 667"/>
                <a:gd name="T48" fmla="*/ 600 w 667"/>
                <a:gd name="T49" fmla="*/ 500 h 667"/>
                <a:gd name="T50" fmla="*/ 333 w 667"/>
                <a:gd name="T51" fmla="*/ 533 h 667"/>
                <a:gd name="T52" fmla="*/ 600 w 667"/>
                <a:gd name="T53" fmla="*/ 517 h 667"/>
                <a:gd name="T54" fmla="*/ 600 w 667"/>
                <a:gd name="T55" fmla="*/ 567 h 667"/>
                <a:gd name="T56" fmla="*/ 333 w 667"/>
                <a:gd name="T57" fmla="*/ 550 h 667"/>
                <a:gd name="T58" fmla="*/ 600 w 667"/>
                <a:gd name="T59" fmla="*/ 567 h 667"/>
                <a:gd name="T60" fmla="*/ 67 w 667"/>
                <a:gd name="T61" fmla="*/ 400 h 667"/>
                <a:gd name="T62" fmla="*/ 267 w 667"/>
                <a:gd name="T63" fmla="*/ 200 h 667"/>
                <a:gd name="T64" fmla="*/ 267 w 667"/>
                <a:gd name="T65" fmla="*/ 467 h 667"/>
                <a:gd name="T66" fmla="*/ 67 w 667"/>
                <a:gd name="T67" fmla="*/ 450 h 667"/>
                <a:gd name="T68" fmla="*/ 267 w 667"/>
                <a:gd name="T69" fmla="*/ 467 h 667"/>
                <a:gd name="T70" fmla="*/ 67 w 667"/>
                <a:gd name="T71" fmla="*/ 500 h 667"/>
                <a:gd name="T72" fmla="*/ 267 w 667"/>
                <a:gd name="T73" fmla="*/ 483 h 667"/>
                <a:gd name="T74" fmla="*/ 267 w 667"/>
                <a:gd name="T75" fmla="*/ 533 h 667"/>
                <a:gd name="T76" fmla="*/ 67 w 667"/>
                <a:gd name="T77" fmla="*/ 517 h 667"/>
                <a:gd name="T78" fmla="*/ 267 w 667"/>
                <a:gd name="T79" fmla="*/ 533 h 667"/>
                <a:gd name="T80" fmla="*/ 67 w 667"/>
                <a:gd name="T81" fmla="*/ 567 h 667"/>
                <a:gd name="T82" fmla="*/ 267 w 667"/>
                <a:gd name="T83" fmla="*/ 550 h 667"/>
                <a:gd name="T84" fmla="*/ 600 w 667"/>
                <a:gd name="T85" fmla="*/ 0 h 667"/>
                <a:gd name="T86" fmla="*/ 0 w 667"/>
                <a:gd name="T87" fmla="*/ 67 h 667"/>
                <a:gd name="T88" fmla="*/ 0 w 667"/>
                <a:gd name="T89" fmla="*/ 533 h 667"/>
                <a:gd name="T90" fmla="*/ 67 w 667"/>
                <a:gd name="T91" fmla="*/ 667 h 667"/>
                <a:gd name="T92" fmla="*/ 667 w 667"/>
                <a:gd name="T93" fmla="*/ 600 h 667"/>
                <a:gd name="T94" fmla="*/ 667 w 667"/>
                <a:gd name="T95" fmla="*/ 133 h 667"/>
                <a:gd name="T96" fmla="*/ 600 w 667"/>
                <a:gd name="T97" fmla="*/ 0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7" h="667">
                  <a:moveTo>
                    <a:pt x="600" y="133"/>
                  </a:moveTo>
                  <a:lnTo>
                    <a:pt x="67" y="133"/>
                  </a:lnTo>
                  <a:lnTo>
                    <a:pt x="67" y="67"/>
                  </a:lnTo>
                  <a:lnTo>
                    <a:pt x="600" y="67"/>
                  </a:lnTo>
                  <a:lnTo>
                    <a:pt x="600" y="133"/>
                  </a:lnTo>
                  <a:close/>
                  <a:moveTo>
                    <a:pt x="600" y="233"/>
                  </a:moveTo>
                  <a:lnTo>
                    <a:pt x="400" y="233"/>
                  </a:lnTo>
                  <a:lnTo>
                    <a:pt x="400" y="217"/>
                  </a:lnTo>
                  <a:lnTo>
                    <a:pt x="600" y="217"/>
                  </a:lnTo>
                  <a:lnTo>
                    <a:pt x="600" y="233"/>
                  </a:lnTo>
                  <a:close/>
                  <a:moveTo>
                    <a:pt x="600" y="267"/>
                  </a:moveTo>
                  <a:lnTo>
                    <a:pt x="400" y="267"/>
                  </a:lnTo>
                  <a:lnTo>
                    <a:pt x="400" y="250"/>
                  </a:lnTo>
                  <a:lnTo>
                    <a:pt x="600" y="250"/>
                  </a:lnTo>
                  <a:lnTo>
                    <a:pt x="600" y="267"/>
                  </a:lnTo>
                  <a:close/>
                  <a:moveTo>
                    <a:pt x="333" y="267"/>
                  </a:moveTo>
                  <a:lnTo>
                    <a:pt x="333" y="200"/>
                  </a:lnTo>
                  <a:lnTo>
                    <a:pt x="383" y="200"/>
                  </a:lnTo>
                  <a:lnTo>
                    <a:pt x="383" y="267"/>
                  </a:lnTo>
                  <a:lnTo>
                    <a:pt x="333" y="267"/>
                  </a:lnTo>
                  <a:close/>
                  <a:moveTo>
                    <a:pt x="600" y="317"/>
                  </a:moveTo>
                  <a:lnTo>
                    <a:pt x="333" y="317"/>
                  </a:lnTo>
                  <a:lnTo>
                    <a:pt x="333" y="300"/>
                  </a:lnTo>
                  <a:lnTo>
                    <a:pt x="600" y="300"/>
                  </a:lnTo>
                  <a:lnTo>
                    <a:pt x="600" y="317"/>
                  </a:lnTo>
                  <a:close/>
                  <a:moveTo>
                    <a:pt x="600" y="350"/>
                  </a:moveTo>
                  <a:lnTo>
                    <a:pt x="333" y="350"/>
                  </a:lnTo>
                  <a:lnTo>
                    <a:pt x="333" y="333"/>
                  </a:lnTo>
                  <a:lnTo>
                    <a:pt x="600" y="333"/>
                  </a:lnTo>
                  <a:lnTo>
                    <a:pt x="600" y="350"/>
                  </a:lnTo>
                  <a:close/>
                  <a:moveTo>
                    <a:pt x="600" y="383"/>
                  </a:moveTo>
                  <a:lnTo>
                    <a:pt x="333" y="383"/>
                  </a:lnTo>
                  <a:lnTo>
                    <a:pt x="333" y="367"/>
                  </a:lnTo>
                  <a:lnTo>
                    <a:pt x="600" y="367"/>
                  </a:lnTo>
                  <a:lnTo>
                    <a:pt x="600" y="383"/>
                  </a:lnTo>
                  <a:close/>
                  <a:moveTo>
                    <a:pt x="600" y="417"/>
                  </a:moveTo>
                  <a:lnTo>
                    <a:pt x="333" y="417"/>
                  </a:lnTo>
                  <a:lnTo>
                    <a:pt x="333" y="400"/>
                  </a:lnTo>
                  <a:lnTo>
                    <a:pt x="600" y="400"/>
                  </a:lnTo>
                  <a:lnTo>
                    <a:pt x="600" y="417"/>
                  </a:lnTo>
                  <a:close/>
                  <a:moveTo>
                    <a:pt x="600" y="467"/>
                  </a:moveTo>
                  <a:lnTo>
                    <a:pt x="398" y="467"/>
                  </a:lnTo>
                  <a:lnTo>
                    <a:pt x="398" y="450"/>
                  </a:lnTo>
                  <a:lnTo>
                    <a:pt x="600" y="450"/>
                  </a:lnTo>
                  <a:lnTo>
                    <a:pt x="600" y="467"/>
                  </a:lnTo>
                  <a:close/>
                  <a:moveTo>
                    <a:pt x="600" y="500"/>
                  </a:moveTo>
                  <a:lnTo>
                    <a:pt x="333" y="500"/>
                  </a:lnTo>
                  <a:lnTo>
                    <a:pt x="333" y="483"/>
                  </a:lnTo>
                  <a:lnTo>
                    <a:pt x="600" y="483"/>
                  </a:lnTo>
                  <a:lnTo>
                    <a:pt x="600" y="500"/>
                  </a:lnTo>
                  <a:close/>
                  <a:moveTo>
                    <a:pt x="600" y="533"/>
                  </a:moveTo>
                  <a:lnTo>
                    <a:pt x="333" y="533"/>
                  </a:lnTo>
                  <a:lnTo>
                    <a:pt x="333" y="517"/>
                  </a:lnTo>
                  <a:lnTo>
                    <a:pt x="600" y="517"/>
                  </a:lnTo>
                  <a:lnTo>
                    <a:pt x="600" y="533"/>
                  </a:lnTo>
                  <a:close/>
                  <a:moveTo>
                    <a:pt x="600" y="567"/>
                  </a:moveTo>
                  <a:lnTo>
                    <a:pt x="333" y="567"/>
                  </a:lnTo>
                  <a:lnTo>
                    <a:pt x="333" y="550"/>
                  </a:lnTo>
                  <a:lnTo>
                    <a:pt x="600" y="550"/>
                  </a:lnTo>
                  <a:lnTo>
                    <a:pt x="600" y="567"/>
                  </a:lnTo>
                  <a:close/>
                  <a:moveTo>
                    <a:pt x="267" y="400"/>
                  </a:moveTo>
                  <a:lnTo>
                    <a:pt x="67" y="400"/>
                  </a:lnTo>
                  <a:lnTo>
                    <a:pt x="67" y="200"/>
                  </a:lnTo>
                  <a:lnTo>
                    <a:pt x="267" y="200"/>
                  </a:lnTo>
                  <a:lnTo>
                    <a:pt x="267" y="400"/>
                  </a:lnTo>
                  <a:close/>
                  <a:moveTo>
                    <a:pt x="267" y="467"/>
                  </a:moveTo>
                  <a:lnTo>
                    <a:pt x="67" y="467"/>
                  </a:lnTo>
                  <a:lnTo>
                    <a:pt x="67" y="450"/>
                  </a:lnTo>
                  <a:lnTo>
                    <a:pt x="267" y="450"/>
                  </a:lnTo>
                  <a:lnTo>
                    <a:pt x="267" y="467"/>
                  </a:lnTo>
                  <a:close/>
                  <a:moveTo>
                    <a:pt x="267" y="500"/>
                  </a:moveTo>
                  <a:lnTo>
                    <a:pt x="67" y="500"/>
                  </a:lnTo>
                  <a:lnTo>
                    <a:pt x="67" y="483"/>
                  </a:lnTo>
                  <a:lnTo>
                    <a:pt x="267" y="483"/>
                  </a:lnTo>
                  <a:lnTo>
                    <a:pt x="267" y="500"/>
                  </a:lnTo>
                  <a:close/>
                  <a:moveTo>
                    <a:pt x="267" y="533"/>
                  </a:moveTo>
                  <a:lnTo>
                    <a:pt x="67" y="533"/>
                  </a:lnTo>
                  <a:lnTo>
                    <a:pt x="67" y="517"/>
                  </a:lnTo>
                  <a:lnTo>
                    <a:pt x="267" y="517"/>
                  </a:lnTo>
                  <a:lnTo>
                    <a:pt x="267" y="533"/>
                  </a:lnTo>
                  <a:close/>
                  <a:moveTo>
                    <a:pt x="267" y="567"/>
                  </a:moveTo>
                  <a:lnTo>
                    <a:pt x="67" y="567"/>
                  </a:lnTo>
                  <a:lnTo>
                    <a:pt x="67" y="550"/>
                  </a:lnTo>
                  <a:lnTo>
                    <a:pt x="267" y="550"/>
                  </a:lnTo>
                  <a:lnTo>
                    <a:pt x="267" y="567"/>
                  </a:lnTo>
                  <a:close/>
                  <a:moveTo>
                    <a:pt x="600" y="0"/>
                  </a:moveTo>
                  <a:lnTo>
                    <a:pt x="67" y="0"/>
                  </a:lnTo>
                  <a:cubicBezTo>
                    <a:pt x="30" y="0"/>
                    <a:pt x="0" y="30"/>
                    <a:pt x="0" y="67"/>
                  </a:cubicBezTo>
                  <a:lnTo>
                    <a:pt x="0" y="133"/>
                  </a:lnTo>
                  <a:lnTo>
                    <a:pt x="0" y="533"/>
                  </a:lnTo>
                  <a:lnTo>
                    <a:pt x="0" y="600"/>
                  </a:lnTo>
                  <a:cubicBezTo>
                    <a:pt x="0" y="637"/>
                    <a:pt x="30" y="667"/>
                    <a:pt x="67" y="667"/>
                  </a:cubicBezTo>
                  <a:lnTo>
                    <a:pt x="600" y="667"/>
                  </a:lnTo>
                  <a:cubicBezTo>
                    <a:pt x="637" y="667"/>
                    <a:pt x="667" y="637"/>
                    <a:pt x="667" y="600"/>
                  </a:cubicBezTo>
                  <a:lnTo>
                    <a:pt x="667" y="533"/>
                  </a:lnTo>
                  <a:lnTo>
                    <a:pt x="667" y="133"/>
                  </a:lnTo>
                  <a:lnTo>
                    <a:pt x="667" y="67"/>
                  </a:lnTo>
                  <a:cubicBezTo>
                    <a:pt x="667" y="30"/>
                    <a:pt x="637" y="0"/>
                    <a:pt x="600"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pic>
        <p:nvPicPr>
          <p:cNvPr id="42" name="Picture 41">
            <a:extLst>
              <a:ext uri="{FF2B5EF4-FFF2-40B4-BE49-F238E27FC236}">
                <a16:creationId xmlns:a16="http://schemas.microsoft.com/office/drawing/2014/main" xmlns="" id="{B2D83DB9-3195-449A-A6B9-D5E74F9D2250}"/>
              </a:ext>
            </a:extLst>
          </p:cNvPr>
          <p:cNvPicPr>
            <a:picLocks noChangeAspect="1"/>
          </p:cNvPicPr>
          <p:nvPr/>
        </p:nvPicPr>
        <p:blipFill>
          <a:blip r:embed="rId16"/>
          <a:stretch>
            <a:fillRect/>
          </a:stretch>
        </p:blipFill>
        <p:spPr>
          <a:xfrm>
            <a:off x="6434593" y="1269829"/>
            <a:ext cx="891837" cy="490804"/>
          </a:xfrm>
          <a:prstGeom prst="rect">
            <a:avLst/>
          </a:prstGeom>
        </p:spPr>
      </p:pic>
      <p:pic>
        <p:nvPicPr>
          <p:cNvPr id="41" name="Picture 40">
            <a:extLst>
              <a:ext uri="{FF2B5EF4-FFF2-40B4-BE49-F238E27FC236}">
                <a16:creationId xmlns:a16="http://schemas.microsoft.com/office/drawing/2014/main" xmlns="" id="{AB7AC22A-CEEE-42CC-B1CA-701E54089A2E}"/>
              </a:ext>
            </a:extLst>
          </p:cNvPr>
          <p:cNvPicPr>
            <a:picLocks noChangeAspect="1"/>
          </p:cNvPicPr>
          <p:nvPr/>
        </p:nvPicPr>
        <p:blipFill>
          <a:blip r:embed="rId13"/>
          <a:stretch>
            <a:fillRect/>
          </a:stretch>
        </p:blipFill>
        <p:spPr>
          <a:xfrm>
            <a:off x="9639629" y="1254632"/>
            <a:ext cx="512193" cy="502084"/>
          </a:xfrm>
          <a:prstGeom prst="rect">
            <a:avLst/>
          </a:prstGeom>
        </p:spPr>
      </p:pic>
      <p:sp>
        <p:nvSpPr>
          <p:cNvPr id="43" name="Content Placeholder 2">
            <a:extLst>
              <a:ext uri="{FF2B5EF4-FFF2-40B4-BE49-F238E27FC236}">
                <a16:creationId xmlns:a16="http://schemas.microsoft.com/office/drawing/2014/main" xmlns="" id="{B2B0F1D6-68FA-4CB2-B9D3-71863D9B4B06}"/>
              </a:ext>
            </a:extLst>
          </p:cNvPr>
          <p:cNvSpPr txBox="1">
            <a:spLocks/>
          </p:cNvSpPr>
          <p:nvPr/>
        </p:nvSpPr>
        <p:spPr>
          <a:xfrm>
            <a:off x="8139473" y="3690155"/>
            <a:ext cx="3596807" cy="2182121"/>
          </a:xfrm>
          <a:prstGeom prst="rect">
            <a:avLst/>
          </a:prstGeom>
          <a:ln w="76200">
            <a:solidFill>
              <a:srgbClr val="00B0F0"/>
            </a:solidFill>
          </a:ln>
        </p:spPr>
        <p:txBody>
          <a:bodyPr vert="horz" lIns="91436" tIns="45718" rIns="91436" bIns="45718" rtlCol="0">
            <a:normAutofit fontScale="2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marL="0" indent="0">
              <a:lnSpc>
                <a:spcPct val="120000"/>
              </a:lnSpc>
              <a:buNone/>
            </a:pPr>
            <a:endParaRPr lang="en-GB" sz="4800" dirty="0">
              <a:latin typeface="Arial" panose="020B0604020202020204" pitchFamily="34" charset="0"/>
              <a:cs typeface="Arial" panose="020B0604020202020204" pitchFamily="34" charset="0"/>
            </a:endParaRPr>
          </a:p>
          <a:p>
            <a:pPr marL="0" indent="0">
              <a:lnSpc>
                <a:spcPct val="120000"/>
              </a:lnSpc>
              <a:buNone/>
            </a:pPr>
            <a:r>
              <a:rPr lang="en-GB" sz="4800" dirty="0"/>
              <a:t>On being given a description of what a video consultation entails, </a:t>
            </a:r>
            <a:r>
              <a:rPr lang="en-GB" sz="4800" b="1" dirty="0"/>
              <a:t>almost two-thirds </a:t>
            </a:r>
            <a:r>
              <a:rPr lang="en-GB" sz="4800" dirty="0"/>
              <a:t>of BSW residents would be comfortable with a </a:t>
            </a:r>
            <a:r>
              <a:rPr lang="en-GB" sz="4800" b="1" dirty="0"/>
              <a:t>video consultation with a healthcare professional they already know.</a:t>
            </a:r>
            <a:r>
              <a:rPr lang="en-GB" sz="4800" dirty="0"/>
              <a:t> </a:t>
            </a:r>
            <a:r>
              <a:rPr lang="en-GB" sz="4800" i="1" dirty="0"/>
              <a:t>Around 40% are similarly comfortable with a HCP they don’t know. </a:t>
            </a:r>
            <a:r>
              <a:rPr lang="en-GB" sz="4800" dirty="0"/>
              <a:t>Older residents and those in lower social grades are less comfortable than average</a:t>
            </a:r>
          </a:p>
          <a:p>
            <a:pPr marL="0" indent="0">
              <a:lnSpc>
                <a:spcPct val="120000"/>
              </a:lnSpc>
              <a:buNone/>
            </a:pPr>
            <a:endParaRPr lang="en-GB" sz="4800" i="1" dirty="0">
              <a:latin typeface="Arial" panose="020B0604020202020204" pitchFamily="34" charset="0"/>
              <a:cs typeface="Arial" panose="020B0604020202020204" pitchFamily="34" charset="0"/>
            </a:endParaRPr>
          </a:p>
          <a:p>
            <a:pPr marL="0" indent="0">
              <a:lnSpc>
                <a:spcPct val="120000"/>
              </a:lnSpc>
              <a:buNone/>
            </a:pPr>
            <a:endParaRPr lang="en-GB" sz="4800" b="1" dirty="0">
              <a:solidFill>
                <a:srgbClr val="92D050"/>
              </a:solidFill>
              <a:latin typeface="Century Gothic" panose="020B0502020202020204" pitchFamily="34" charset="0"/>
            </a:endParaRPr>
          </a:p>
          <a:p>
            <a:pPr lvl="5">
              <a:lnSpc>
                <a:spcPct val="100000"/>
              </a:lnSpc>
              <a:buFont typeface="Wingdings" panose="05000000000000000000" pitchFamily="2" charset="2"/>
              <a:buChar char="Ø"/>
            </a:pPr>
            <a:endParaRPr lang="en-GB" sz="1100" b="1" dirty="0">
              <a:solidFill>
                <a:srgbClr val="0070C0"/>
              </a:solidFill>
              <a:latin typeface="Century Gothic" panose="020B0502020202020204" pitchFamily="34" charset="0"/>
            </a:endParaRPr>
          </a:p>
        </p:txBody>
      </p:sp>
      <p:pic>
        <p:nvPicPr>
          <p:cNvPr id="44" name="Picture 43">
            <a:extLst>
              <a:ext uri="{FF2B5EF4-FFF2-40B4-BE49-F238E27FC236}">
                <a16:creationId xmlns:a16="http://schemas.microsoft.com/office/drawing/2014/main" xmlns="" id="{2B5B574A-86C2-42ED-8E71-324D893B13D5}"/>
              </a:ext>
            </a:extLst>
          </p:cNvPr>
          <p:cNvPicPr>
            <a:picLocks noChangeAspect="1"/>
          </p:cNvPicPr>
          <p:nvPr/>
        </p:nvPicPr>
        <p:blipFill>
          <a:blip r:embed="rId13"/>
          <a:stretch>
            <a:fillRect/>
          </a:stretch>
        </p:blipFill>
        <p:spPr>
          <a:xfrm>
            <a:off x="9681779" y="3842080"/>
            <a:ext cx="512193" cy="502084"/>
          </a:xfrm>
          <a:prstGeom prst="rect">
            <a:avLst/>
          </a:prstGeom>
        </p:spPr>
      </p:pic>
      <p:sp>
        <p:nvSpPr>
          <p:cNvPr id="10" name="Arrow: Down 9">
            <a:extLst>
              <a:ext uri="{FF2B5EF4-FFF2-40B4-BE49-F238E27FC236}">
                <a16:creationId xmlns:a16="http://schemas.microsoft.com/office/drawing/2014/main" xmlns="" id="{53AC2EC6-CBCB-4FF6-9609-8EA05B5657FE}"/>
              </a:ext>
            </a:extLst>
          </p:cNvPr>
          <p:cNvSpPr/>
          <p:nvPr/>
        </p:nvSpPr>
        <p:spPr>
          <a:xfrm>
            <a:off x="9809825" y="3387137"/>
            <a:ext cx="257453" cy="233179"/>
          </a:xfrm>
          <a:prstGeom prst="downArrow">
            <a:avLst/>
          </a:prstGeom>
          <a:solidFill>
            <a:srgbClr val="080808"/>
          </a:solidFill>
          <a:ln>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Content Placeholder 2">
            <a:extLst>
              <a:ext uri="{FF2B5EF4-FFF2-40B4-BE49-F238E27FC236}">
                <a16:creationId xmlns:a16="http://schemas.microsoft.com/office/drawing/2014/main" xmlns="" id="{4D7A3EE0-7B01-4A37-B904-2FDDA88FF958}"/>
              </a:ext>
            </a:extLst>
          </p:cNvPr>
          <p:cNvSpPr txBox="1">
            <a:spLocks/>
          </p:cNvSpPr>
          <p:nvPr/>
        </p:nvSpPr>
        <p:spPr>
          <a:xfrm>
            <a:off x="4316206" y="3743436"/>
            <a:ext cx="3368716" cy="2182121"/>
          </a:xfrm>
          <a:prstGeom prst="rect">
            <a:avLst/>
          </a:prstGeom>
          <a:ln w="76200">
            <a:solidFill>
              <a:srgbClr val="00B0F0"/>
            </a:solidFill>
          </a:ln>
        </p:spPr>
        <p:txBody>
          <a:bodyPr vert="horz" lIns="91436" tIns="45718" rIns="91436" bIns="45718" rtlCol="0">
            <a:normAutofit fontScale="2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marL="0" indent="0">
              <a:lnSpc>
                <a:spcPct val="120000"/>
              </a:lnSpc>
              <a:buNone/>
            </a:pPr>
            <a:endParaRPr lang="en-GB" sz="4800" dirty="0">
              <a:latin typeface="Arial" panose="020B0604020202020204" pitchFamily="34" charset="0"/>
              <a:cs typeface="Arial" panose="020B0604020202020204" pitchFamily="34" charset="0"/>
            </a:endParaRPr>
          </a:p>
          <a:p>
            <a:pPr marL="0" indent="0">
              <a:lnSpc>
                <a:spcPct val="120000"/>
              </a:lnSpc>
              <a:buNone/>
            </a:pPr>
            <a:r>
              <a:rPr lang="en-GB" sz="4800" dirty="0"/>
              <a:t>People are directionally </a:t>
            </a:r>
            <a:r>
              <a:rPr lang="en-GB" sz="4800" b="1" dirty="0"/>
              <a:t>less likely to be comfortable </a:t>
            </a:r>
            <a:r>
              <a:rPr lang="en-GB" sz="4800" dirty="0"/>
              <a:t>using video consultations </a:t>
            </a:r>
            <a:r>
              <a:rPr lang="en-GB" sz="4800" b="1" dirty="0"/>
              <a:t>for new or ongoing mental health or emotional wellbeing </a:t>
            </a:r>
            <a:r>
              <a:rPr lang="en-GB" sz="4800" dirty="0"/>
              <a:t>concerns</a:t>
            </a:r>
          </a:p>
          <a:p>
            <a:pPr marL="0" indent="0">
              <a:lnSpc>
                <a:spcPct val="120000"/>
              </a:lnSpc>
              <a:buNone/>
            </a:pPr>
            <a:r>
              <a:rPr lang="en-GB" sz="4800" b="1" dirty="0"/>
              <a:t>Flexible, convenient booking</a:t>
            </a:r>
            <a:r>
              <a:rPr lang="en-GB" sz="4800" dirty="0"/>
              <a:t>, with </a:t>
            </a:r>
            <a:r>
              <a:rPr lang="en-GB" sz="4800" b="1" dirty="0"/>
              <a:t>HCP’s people already know </a:t>
            </a:r>
            <a:r>
              <a:rPr lang="en-GB" sz="4800" dirty="0"/>
              <a:t>may help to drive further uptake of video consultations</a:t>
            </a:r>
          </a:p>
          <a:p>
            <a:pPr lvl="5">
              <a:lnSpc>
                <a:spcPct val="100000"/>
              </a:lnSpc>
              <a:buFont typeface="Wingdings" panose="05000000000000000000" pitchFamily="2" charset="2"/>
              <a:buChar char="Ø"/>
            </a:pPr>
            <a:endParaRPr lang="en-GB" sz="1100" b="1" dirty="0">
              <a:solidFill>
                <a:srgbClr val="0070C0"/>
              </a:solidFill>
              <a:latin typeface="Century Gothic" panose="020B0502020202020204" pitchFamily="34" charset="0"/>
            </a:endParaRPr>
          </a:p>
        </p:txBody>
      </p:sp>
      <p:sp>
        <p:nvSpPr>
          <p:cNvPr id="46" name="Arrow: Down 45">
            <a:extLst>
              <a:ext uri="{FF2B5EF4-FFF2-40B4-BE49-F238E27FC236}">
                <a16:creationId xmlns:a16="http://schemas.microsoft.com/office/drawing/2014/main" xmlns="" id="{E9184624-2781-4081-B470-C7CD05087822}"/>
              </a:ext>
            </a:extLst>
          </p:cNvPr>
          <p:cNvSpPr/>
          <p:nvPr/>
        </p:nvSpPr>
        <p:spPr>
          <a:xfrm rot="5400000">
            <a:off x="7783471" y="4548036"/>
            <a:ext cx="257453" cy="233179"/>
          </a:xfrm>
          <a:prstGeom prst="downArrow">
            <a:avLst/>
          </a:prstGeom>
          <a:solidFill>
            <a:srgbClr val="080808"/>
          </a:solidFill>
          <a:ln>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7" name="Picture 46">
            <a:extLst>
              <a:ext uri="{FF2B5EF4-FFF2-40B4-BE49-F238E27FC236}">
                <a16:creationId xmlns:a16="http://schemas.microsoft.com/office/drawing/2014/main" xmlns="" id="{EBB25D35-C54C-4661-9305-46B233259CF2}"/>
              </a:ext>
            </a:extLst>
          </p:cNvPr>
          <p:cNvPicPr>
            <a:picLocks noChangeAspect="1"/>
          </p:cNvPicPr>
          <p:nvPr/>
        </p:nvPicPr>
        <p:blipFill>
          <a:blip r:embed="rId13"/>
          <a:stretch>
            <a:fillRect/>
          </a:stretch>
        </p:blipFill>
        <p:spPr>
          <a:xfrm>
            <a:off x="5504004" y="3874692"/>
            <a:ext cx="512193" cy="502084"/>
          </a:xfrm>
          <a:prstGeom prst="rect">
            <a:avLst/>
          </a:prstGeom>
        </p:spPr>
      </p:pic>
      <p:sp>
        <p:nvSpPr>
          <p:cNvPr id="48" name="Oval Callout 7">
            <a:extLst>
              <a:ext uri="{FF2B5EF4-FFF2-40B4-BE49-F238E27FC236}">
                <a16:creationId xmlns:a16="http://schemas.microsoft.com/office/drawing/2014/main" xmlns="" id="{07E00252-99C1-45C5-9E01-F68D2F51F71F}"/>
              </a:ext>
            </a:extLst>
          </p:cNvPr>
          <p:cNvSpPr/>
          <p:nvPr/>
        </p:nvSpPr>
        <p:spPr>
          <a:xfrm>
            <a:off x="154526" y="3743436"/>
            <a:ext cx="1913971" cy="1524188"/>
          </a:xfrm>
          <a:prstGeom prst="wedgeEllipseCallout">
            <a:avLst>
              <a:gd name="adj1" fmla="val 58345"/>
              <a:gd name="adj2" fmla="val -18154"/>
            </a:avLst>
          </a:prstGeom>
          <a:noFill/>
          <a:ln w="98425">
            <a:solidFill>
              <a:srgbClr val="92D05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endParaRPr lang="en-GB" sz="900" dirty="0">
              <a:solidFill>
                <a:srgbClr val="004992"/>
              </a:solidFill>
            </a:endParaRPr>
          </a:p>
          <a:p>
            <a:pPr algn="ctr"/>
            <a:r>
              <a:rPr lang="en-GB" sz="900" dirty="0">
                <a:solidFill>
                  <a:srgbClr val="004992"/>
                </a:solidFill>
              </a:rPr>
              <a:t>The perceived </a:t>
            </a:r>
          </a:p>
          <a:p>
            <a:pPr algn="ctr"/>
            <a:r>
              <a:rPr lang="en-GB" sz="900" dirty="0">
                <a:solidFill>
                  <a:srgbClr val="004992"/>
                </a:solidFill>
              </a:rPr>
              <a:t>benefits of video consultations centre on the reduced risk of spreading contagious diseases and the lack of need to travel / less time required / greater convenience</a:t>
            </a:r>
          </a:p>
          <a:p>
            <a:pPr algn="ctr"/>
            <a:r>
              <a:rPr lang="en-GB" sz="900" dirty="0">
                <a:solidFill>
                  <a:srgbClr val="004992"/>
                </a:solidFill>
              </a:rPr>
              <a:t> </a:t>
            </a:r>
            <a:endParaRPr lang="en-GB" sz="1100" dirty="0">
              <a:solidFill>
                <a:srgbClr val="004992"/>
              </a:solidFill>
            </a:endParaRPr>
          </a:p>
        </p:txBody>
      </p:sp>
      <p:sp>
        <p:nvSpPr>
          <p:cNvPr id="49" name="Oval Callout 7">
            <a:extLst>
              <a:ext uri="{FF2B5EF4-FFF2-40B4-BE49-F238E27FC236}">
                <a16:creationId xmlns:a16="http://schemas.microsoft.com/office/drawing/2014/main" xmlns="" id="{F7B9D5C6-771D-4F98-87C3-E515569CFE23}"/>
              </a:ext>
            </a:extLst>
          </p:cNvPr>
          <p:cNvSpPr/>
          <p:nvPr/>
        </p:nvSpPr>
        <p:spPr>
          <a:xfrm>
            <a:off x="1823026" y="4793352"/>
            <a:ext cx="2107344" cy="1567072"/>
          </a:xfrm>
          <a:prstGeom prst="wedgeEllipseCallout">
            <a:avLst>
              <a:gd name="adj1" fmla="val -7590"/>
              <a:gd name="adj2" fmla="val -60095"/>
            </a:avLst>
          </a:prstGeom>
          <a:noFill/>
          <a:ln w="98425">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endParaRPr lang="en-GB" sz="1000" dirty="0">
              <a:solidFill>
                <a:srgbClr val="004992"/>
              </a:solidFill>
            </a:endParaRPr>
          </a:p>
          <a:p>
            <a:pPr algn="ctr"/>
            <a:r>
              <a:rPr lang="en-GB" sz="900" dirty="0">
                <a:solidFill>
                  <a:srgbClr val="004992"/>
                </a:solidFill>
              </a:rPr>
              <a:t>The perceived challenges of video consultations centre on concerns about access to technology and the limitation of the interactions e.g. no physical examination, impersonal and</a:t>
            </a:r>
          </a:p>
          <a:p>
            <a:pPr algn="ctr"/>
            <a:r>
              <a:rPr lang="en-GB" sz="900" dirty="0">
                <a:solidFill>
                  <a:srgbClr val="004992"/>
                </a:solidFill>
              </a:rPr>
              <a:t> awkward</a:t>
            </a:r>
          </a:p>
        </p:txBody>
      </p:sp>
    </p:spTree>
    <p:extLst>
      <p:ext uri="{BB962C8B-B14F-4D97-AF65-F5344CB8AC3E}">
        <p14:creationId xmlns:p14="http://schemas.microsoft.com/office/powerpoint/2010/main" val="591205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448800" y="6482130"/>
            <a:ext cx="2743200" cy="365125"/>
          </a:xfrm>
        </p:spPr>
        <p:txBody>
          <a:bodyPr/>
          <a:lstStyle/>
          <a:p>
            <a:fld id="{F6E39E37-6BC0-A248-806A-337B0CEF6126}" type="slidenum">
              <a:rPr lang="en-US" smtClean="0"/>
              <a:t>10</a:t>
            </a:fld>
            <a:endParaRPr lang="en-US"/>
          </a:p>
        </p:txBody>
      </p:sp>
      <p:sp>
        <p:nvSpPr>
          <p:cNvPr id="8" name="Text Placeholder 7"/>
          <p:cNvSpPr>
            <a:spLocks noGrp="1"/>
          </p:cNvSpPr>
          <p:nvPr>
            <p:ph type="body" sz="quarter" idx="17"/>
          </p:nvPr>
        </p:nvSpPr>
        <p:spPr>
          <a:xfrm>
            <a:off x="467646" y="2471987"/>
            <a:ext cx="5897850" cy="733028"/>
          </a:xfrm>
        </p:spPr>
        <p:txBody>
          <a:bodyPr/>
          <a:lstStyle/>
          <a:p>
            <a:r>
              <a:rPr lang="en-GB" sz="2000" dirty="0"/>
              <a:t>Section 3a</a:t>
            </a:r>
          </a:p>
        </p:txBody>
      </p:sp>
      <p:sp>
        <p:nvSpPr>
          <p:cNvPr id="9" name="Text Placeholder 8"/>
          <p:cNvSpPr>
            <a:spLocks noGrp="1"/>
          </p:cNvSpPr>
          <p:nvPr>
            <p:ph type="body" sz="quarter" idx="18"/>
          </p:nvPr>
        </p:nvSpPr>
        <p:spPr>
          <a:xfrm>
            <a:off x="396624" y="2949427"/>
            <a:ext cx="5898473" cy="511175"/>
          </a:xfrm>
        </p:spPr>
        <p:txBody>
          <a:bodyPr>
            <a:noAutofit/>
          </a:bodyPr>
          <a:lstStyle/>
          <a:p>
            <a:r>
              <a:rPr lang="en-GB" sz="4000" dirty="0"/>
              <a:t>Survey 2 results – </a:t>
            </a:r>
          </a:p>
          <a:p>
            <a:r>
              <a:rPr lang="en-GB" sz="4000" dirty="0"/>
              <a:t>Coronavirus </a:t>
            </a:r>
          </a:p>
        </p:txBody>
      </p:sp>
      <p:pic>
        <p:nvPicPr>
          <p:cNvPr id="4" name="Picture 3">
            <a:extLst>
              <a:ext uri="{FF2B5EF4-FFF2-40B4-BE49-F238E27FC236}">
                <a16:creationId xmlns:a16="http://schemas.microsoft.com/office/drawing/2014/main" xmlns="" id="{D6B5FC2E-D07C-464C-8718-812AFB699E2C}"/>
              </a:ext>
            </a:extLst>
          </p:cNvPr>
          <p:cNvPicPr>
            <a:picLocks noChangeAspect="1"/>
          </p:cNvPicPr>
          <p:nvPr/>
        </p:nvPicPr>
        <p:blipFill>
          <a:blip r:embed="rId2"/>
          <a:stretch>
            <a:fillRect/>
          </a:stretch>
        </p:blipFill>
        <p:spPr>
          <a:xfrm>
            <a:off x="7013684" y="2138797"/>
            <a:ext cx="5006682" cy="2305956"/>
          </a:xfrm>
          <a:prstGeom prst="rect">
            <a:avLst/>
          </a:prstGeom>
        </p:spPr>
      </p:pic>
    </p:spTree>
    <p:extLst>
      <p:ext uri="{BB962C8B-B14F-4D97-AF65-F5344CB8AC3E}">
        <p14:creationId xmlns:p14="http://schemas.microsoft.com/office/powerpoint/2010/main" val="1959723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EB2F1C4D-EB8A-4F10-99F1-5BAC7B3EB368}"/>
              </a:ext>
            </a:extLst>
          </p:cNvPr>
          <p:cNvSpPr>
            <a:spLocks noGrp="1"/>
          </p:cNvSpPr>
          <p:nvPr>
            <p:ph type="sldNum" sz="quarter" idx="12"/>
          </p:nvPr>
        </p:nvSpPr>
        <p:spPr/>
        <p:txBody>
          <a:bodyPr/>
          <a:lstStyle/>
          <a:p>
            <a:fld id="{F6E39E37-6BC0-A248-806A-337B0CEF6126}" type="slidenum">
              <a:rPr lang="en-US" smtClean="0"/>
              <a:t>11</a:t>
            </a:fld>
            <a:endParaRPr lang="en-US"/>
          </a:p>
        </p:txBody>
      </p:sp>
      <p:sp>
        <p:nvSpPr>
          <p:cNvPr id="3" name="Text Placeholder 2">
            <a:extLst>
              <a:ext uri="{FF2B5EF4-FFF2-40B4-BE49-F238E27FC236}">
                <a16:creationId xmlns:a16="http://schemas.microsoft.com/office/drawing/2014/main" xmlns="" id="{C3C47656-9C99-4475-BBBE-FCD1CEF443E9}"/>
              </a:ext>
            </a:extLst>
          </p:cNvPr>
          <p:cNvSpPr>
            <a:spLocks noGrp="1"/>
          </p:cNvSpPr>
          <p:nvPr>
            <p:ph type="body" sz="quarter" idx="13"/>
          </p:nvPr>
        </p:nvSpPr>
        <p:spPr>
          <a:xfrm>
            <a:off x="-11373" y="260648"/>
            <a:ext cx="11744136" cy="1030287"/>
          </a:xfrm>
        </p:spPr>
        <p:txBody>
          <a:bodyPr>
            <a:normAutofit/>
          </a:bodyPr>
          <a:lstStyle/>
          <a:p>
            <a:r>
              <a:rPr lang="en-GB" sz="3200" dirty="0"/>
              <a:t>Keeping well trackers – </a:t>
            </a:r>
            <a:r>
              <a:rPr lang="en-GB" sz="2800" dirty="0">
                <a:solidFill>
                  <a:srgbClr val="00B0F0"/>
                </a:solidFill>
              </a:rPr>
              <a:t>90% of BSW residents feel healthy</a:t>
            </a:r>
          </a:p>
          <a:p>
            <a:r>
              <a:rPr lang="en-GB" sz="2800" dirty="0">
                <a:solidFill>
                  <a:srgbClr val="00B0F0"/>
                </a:solidFill>
              </a:rPr>
              <a:t>												</a:t>
            </a:r>
            <a:endParaRPr lang="en-GB" sz="3200" b="0" i="1" dirty="0">
              <a:solidFill>
                <a:srgbClr val="00B0F0"/>
              </a:solidFill>
            </a:endParaRPr>
          </a:p>
        </p:txBody>
      </p:sp>
      <p:graphicFrame>
        <p:nvGraphicFramePr>
          <p:cNvPr id="5" name="Content Placeholder 5">
            <a:extLst>
              <a:ext uri="{FF2B5EF4-FFF2-40B4-BE49-F238E27FC236}">
                <a16:creationId xmlns:a16="http://schemas.microsoft.com/office/drawing/2014/main" xmlns="" id="{E4A926A1-0BCC-48C9-BE7F-A74A201062FD}"/>
              </a:ext>
            </a:extLst>
          </p:cNvPr>
          <p:cNvGraphicFramePr>
            <a:graphicFrameLocks/>
          </p:cNvGraphicFramePr>
          <p:nvPr>
            <p:extLst>
              <p:ext uri="{D42A27DB-BD31-4B8C-83A1-F6EECF244321}">
                <p14:modId xmlns:p14="http://schemas.microsoft.com/office/powerpoint/2010/main" val="1786991525"/>
              </p:ext>
            </p:extLst>
          </p:nvPr>
        </p:nvGraphicFramePr>
        <p:xfrm>
          <a:off x="736847" y="859901"/>
          <a:ext cx="10138299" cy="571575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xmlns="" id="{A42DF429-3417-4801-8D3A-98BCB9C70787}"/>
              </a:ext>
            </a:extLst>
          </p:cNvPr>
          <p:cNvSpPr txBox="1"/>
          <p:nvPr/>
        </p:nvSpPr>
        <p:spPr>
          <a:xfrm>
            <a:off x="2898430" y="4790875"/>
            <a:ext cx="5951950" cy="430883"/>
          </a:xfrm>
          <a:prstGeom prst="rect">
            <a:avLst/>
          </a:prstGeom>
          <a:noFill/>
        </p:spPr>
        <p:txBody>
          <a:bodyPr wrap="square" lIns="91432" tIns="45718" rIns="91432" bIns="45718" rtlCol="0">
            <a:spAutoFit/>
          </a:bodyPr>
          <a:lstStyle/>
          <a:p>
            <a:r>
              <a:rPr lang="en-GB" sz="1200" b="1" dirty="0">
                <a:solidFill>
                  <a:schemeClr val="bg2">
                    <a:lumMod val="50000"/>
                  </a:schemeClr>
                </a:solidFill>
                <a:latin typeface="Arial" panose="020B0604020202020204" pitchFamily="34" charset="0"/>
                <a:cs typeface="Arial" panose="020B0604020202020204" pitchFamily="34" charset="0"/>
              </a:rPr>
              <a:t>Therefore, 10% of BSW residents, do not feel healthy, that is 1 in 10 panellists</a:t>
            </a:r>
          </a:p>
          <a:p>
            <a:r>
              <a:rPr lang="en-GB" sz="1000" i="1" dirty="0">
                <a:solidFill>
                  <a:schemeClr val="bg2">
                    <a:lumMod val="50000"/>
                  </a:schemeClr>
                </a:solidFill>
                <a:latin typeface="Arial" panose="020B0604020202020204" pitchFamily="34" charset="0"/>
                <a:cs typeface="Arial" panose="020B0604020202020204" pitchFamily="34" charset="0"/>
              </a:rPr>
              <a:t>(</a:t>
            </a:r>
            <a:r>
              <a:rPr lang="en-GB" sz="1000" i="1" dirty="0" err="1">
                <a:solidFill>
                  <a:schemeClr val="bg2">
                    <a:lumMod val="50000"/>
                  </a:schemeClr>
                </a:solidFill>
                <a:latin typeface="Arial" panose="020B0604020202020204" pitchFamily="34" charset="0"/>
                <a:cs typeface="Arial" panose="020B0604020202020204" pitchFamily="34" charset="0"/>
              </a:rPr>
              <a:t>ie</a:t>
            </a:r>
            <a:r>
              <a:rPr lang="en-GB" sz="1000" i="1" dirty="0">
                <a:solidFill>
                  <a:schemeClr val="bg2">
                    <a:lumMod val="50000"/>
                  </a:schemeClr>
                </a:solidFill>
                <a:latin typeface="Arial" panose="020B0604020202020204" pitchFamily="34" charset="0"/>
                <a:cs typeface="Arial" panose="020B0604020202020204" pitchFamily="34" charset="0"/>
              </a:rPr>
              <a:t>. they gave a score of 6 or less out of 10)</a:t>
            </a:r>
          </a:p>
        </p:txBody>
      </p:sp>
      <p:sp>
        <p:nvSpPr>
          <p:cNvPr id="8" name="Rectangle 7">
            <a:extLst>
              <a:ext uri="{FF2B5EF4-FFF2-40B4-BE49-F238E27FC236}">
                <a16:creationId xmlns:a16="http://schemas.microsoft.com/office/drawing/2014/main" xmlns="" id="{490EE15D-F980-45E6-9243-B2B7B45567DC}"/>
              </a:ext>
            </a:extLst>
          </p:cNvPr>
          <p:cNvSpPr/>
          <p:nvPr/>
        </p:nvSpPr>
        <p:spPr>
          <a:xfrm>
            <a:off x="4479721" y="6213110"/>
            <a:ext cx="3925026" cy="261606"/>
          </a:xfrm>
          <a:prstGeom prst="rect">
            <a:avLst/>
          </a:prstGeom>
        </p:spPr>
        <p:txBody>
          <a:bodyPr wrap="square" lIns="91432" tIns="45718" rIns="91432" bIns="45718">
            <a:spAutoFit/>
          </a:bodyPr>
          <a:lstStyle/>
          <a:p>
            <a:pPr lvl="0"/>
            <a:r>
              <a:rPr lang="en-GB" sz="1100" i="1" dirty="0">
                <a:latin typeface="Arial"/>
              </a:rPr>
              <a:t>Q. Do you consider yourself to be……</a:t>
            </a:r>
            <a:r>
              <a:rPr lang="en-GB" sz="1100" i="1" dirty="0">
                <a:solidFill>
                  <a:srgbClr val="669900"/>
                </a:solidFill>
                <a:latin typeface="Arial"/>
              </a:rPr>
              <a:t>Base: n=381</a:t>
            </a:r>
          </a:p>
        </p:txBody>
      </p:sp>
      <p:sp>
        <p:nvSpPr>
          <p:cNvPr id="9" name="TextBox 8">
            <a:extLst>
              <a:ext uri="{FF2B5EF4-FFF2-40B4-BE49-F238E27FC236}">
                <a16:creationId xmlns:a16="http://schemas.microsoft.com/office/drawing/2014/main" xmlns="" id="{C547C7D0-0D5C-4D4C-BB34-AAC5C573FA9D}"/>
              </a:ext>
            </a:extLst>
          </p:cNvPr>
          <p:cNvSpPr txBox="1"/>
          <p:nvPr/>
        </p:nvSpPr>
        <p:spPr>
          <a:xfrm>
            <a:off x="7368059" y="1313079"/>
            <a:ext cx="2964642" cy="538605"/>
          </a:xfrm>
          <a:prstGeom prst="rect">
            <a:avLst/>
          </a:prstGeom>
          <a:noFill/>
        </p:spPr>
        <p:txBody>
          <a:bodyPr wrap="square" lIns="91432" tIns="45718" rIns="91432" bIns="45718" rtlCol="0">
            <a:spAutoFit/>
          </a:bodyPr>
          <a:lstStyle/>
          <a:p>
            <a:r>
              <a:rPr lang="en-GB" dirty="0">
                <a:latin typeface="Century Gothic" panose="020B0502020202020204" pitchFamily="34" charset="0"/>
              </a:rPr>
              <a:t>Mean = 8.3 </a:t>
            </a:r>
            <a:r>
              <a:rPr lang="en-GB" sz="1400" i="1" dirty="0">
                <a:latin typeface="Century Gothic" panose="020B0502020202020204" pitchFamily="34" charset="0"/>
              </a:rPr>
              <a:t>(7.9 in survey 1) </a:t>
            </a:r>
            <a:r>
              <a:rPr lang="en-GB" sz="1000" i="1" dirty="0">
                <a:latin typeface="Century Gothic" panose="020B0502020202020204" pitchFamily="34" charset="0"/>
              </a:rPr>
              <a:t>	</a:t>
            </a:r>
            <a:r>
              <a:rPr lang="en-GB" sz="1100" i="1" dirty="0">
                <a:latin typeface="Century Gothic" panose="020B0502020202020204" pitchFamily="34" charset="0"/>
              </a:rPr>
              <a:t>		</a:t>
            </a:r>
            <a:endParaRPr lang="en-GB" i="1" dirty="0">
              <a:latin typeface="Century Gothic" panose="020B0502020202020204" pitchFamily="34" charset="0"/>
            </a:endParaRPr>
          </a:p>
        </p:txBody>
      </p:sp>
      <p:pic>
        <p:nvPicPr>
          <p:cNvPr id="10" name="Picture 9">
            <a:extLst>
              <a:ext uri="{FF2B5EF4-FFF2-40B4-BE49-F238E27FC236}">
                <a16:creationId xmlns:a16="http://schemas.microsoft.com/office/drawing/2014/main" xmlns="" id="{CF2F257A-5490-4886-BFEF-A0172CBF72A1}"/>
              </a:ext>
            </a:extLst>
          </p:cNvPr>
          <p:cNvPicPr>
            <a:picLocks noChangeAspect="1"/>
          </p:cNvPicPr>
          <p:nvPr/>
        </p:nvPicPr>
        <p:blipFill>
          <a:blip r:embed="rId3"/>
          <a:stretch>
            <a:fillRect/>
          </a:stretch>
        </p:blipFill>
        <p:spPr>
          <a:xfrm>
            <a:off x="10946169" y="194045"/>
            <a:ext cx="966726" cy="1331713"/>
          </a:xfrm>
          <a:prstGeom prst="rect">
            <a:avLst/>
          </a:prstGeom>
        </p:spPr>
      </p:pic>
      <p:sp>
        <p:nvSpPr>
          <p:cNvPr id="11" name="Oval Callout 7">
            <a:extLst>
              <a:ext uri="{FF2B5EF4-FFF2-40B4-BE49-F238E27FC236}">
                <a16:creationId xmlns:a16="http://schemas.microsoft.com/office/drawing/2014/main" xmlns="" id="{63C62A7F-5FBB-4E7C-B0A3-D1BE3A67F456}"/>
              </a:ext>
            </a:extLst>
          </p:cNvPr>
          <p:cNvSpPr/>
          <p:nvPr/>
        </p:nvSpPr>
        <p:spPr>
          <a:xfrm>
            <a:off x="1642369" y="1012054"/>
            <a:ext cx="4776186" cy="3526595"/>
          </a:xfrm>
          <a:prstGeom prst="wedgeEllipseCallout">
            <a:avLst>
              <a:gd name="adj1" fmla="val -39613"/>
              <a:gd name="adj2" fmla="val 29797"/>
            </a:avLst>
          </a:prstGeom>
          <a:solidFill>
            <a:schemeClr val="bg1"/>
          </a:solidFill>
          <a:ln w="98425">
            <a:solidFill>
              <a:srgbClr val="00B0F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marL="171434" indent="-171434" algn="ctr">
              <a:buFont typeface="Arial" panose="020B0604020202020204" pitchFamily="34" charset="0"/>
              <a:buChar char="•"/>
              <a:defRPr/>
            </a:pPr>
            <a:endParaRPr lang="en-GB" sz="900" dirty="0">
              <a:solidFill>
                <a:schemeClr val="tx1">
                  <a:lumMod val="75000"/>
                  <a:lumOff val="25000"/>
                </a:schemeClr>
              </a:solidFill>
              <a:latin typeface="Century Gothic" panose="020B0502020202020204" pitchFamily="34" charset="0"/>
            </a:endParaRPr>
          </a:p>
          <a:p>
            <a:pPr marL="171434" indent="-171434" algn="ctr">
              <a:buFont typeface="Arial" panose="020B0604020202020204" pitchFamily="34" charset="0"/>
              <a:buChar char="•"/>
              <a:defRPr/>
            </a:pPr>
            <a:endParaRPr lang="en-GB" sz="900" dirty="0">
              <a:solidFill>
                <a:schemeClr val="tx1">
                  <a:lumMod val="75000"/>
                  <a:lumOff val="25000"/>
                </a:schemeClr>
              </a:solidFill>
              <a:latin typeface="Century Gothic" panose="020B0502020202020204" pitchFamily="34" charset="0"/>
            </a:endParaRPr>
          </a:p>
          <a:p>
            <a:pPr marL="171434" indent="-171434" algn="ctr">
              <a:buFont typeface="Arial" panose="020B0604020202020204" pitchFamily="34" charset="0"/>
              <a:buChar char="•"/>
              <a:defRPr/>
            </a:pPr>
            <a:r>
              <a:rPr lang="en-GB" sz="900" dirty="0">
                <a:solidFill>
                  <a:srgbClr val="080808"/>
                </a:solidFill>
              </a:rPr>
              <a:t>All regions perceived themselves equally healthy</a:t>
            </a:r>
          </a:p>
          <a:p>
            <a:pPr algn="ctr">
              <a:defRPr/>
            </a:pPr>
            <a:r>
              <a:rPr lang="en-GB" sz="900" dirty="0">
                <a:solidFill>
                  <a:srgbClr val="080808"/>
                </a:solidFill>
              </a:rPr>
              <a:t> in May 2020. The score is higher than in survey 1 pre-lockdown. This may be due to residents comparing themselves with those that have had coronavirus (or symptoms of it). </a:t>
            </a:r>
            <a:r>
              <a:rPr lang="en-GB" sz="900" i="1" dirty="0">
                <a:solidFill>
                  <a:srgbClr val="080808"/>
                </a:solidFill>
              </a:rPr>
              <a:t>NB 13% of our sample had experienced Coronavirus symptoms</a:t>
            </a:r>
            <a:endParaRPr lang="en-GB" sz="900" b="1" i="1" dirty="0">
              <a:solidFill>
                <a:srgbClr val="00B0F0"/>
              </a:solidFill>
            </a:endParaRPr>
          </a:p>
          <a:p>
            <a:pPr marL="171434" indent="-171434" algn="ctr">
              <a:buFont typeface="Arial" panose="020B0604020202020204" pitchFamily="34" charset="0"/>
              <a:buChar char="•"/>
              <a:defRPr/>
            </a:pPr>
            <a:endParaRPr lang="en-GB" sz="900" dirty="0">
              <a:solidFill>
                <a:srgbClr val="080808"/>
              </a:solidFill>
            </a:endParaRPr>
          </a:p>
          <a:p>
            <a:pPr marL="171434" indent="-171434" algn="ctr">
              <a:buFont typeface="Arial" panose="020B0604020202020204" pitchFamily="34" charset="0"/>
              <a:buChar char="•"/>
              <a:defRPr/>
            </a:pPr>
            <a:r>
              <a:rPr lang="en-GB" sz="900" dirty="0">
                <a:solidFill>
                  <a:srgbClr val="080808"/>
                </a:solidFill>
              </a:rPr>
              <a:t>Males 91% and females 88% report very similar feelings of healthiness, as do BAME 91% and White 90% BSW residents</a:t>
            </a:r>
          </a:p>
          <a:p>
            <a:pPr marL="171434" indent="-171434" algn="ctr">
              <a:buFont typeface="Arial" panose="020B0604020202020204" pitchFamily="34" charset="0"/>
              <a:buChar char="•"/>
              <a:defRPr/>
            </a:pPr>
            <a:endParaRPr lang="en-GB" sz="900" dirty="0">
              <a:solidFill>
                <a:srgbClr val="080808"/>
              </a:solidFill>
            </a:endParaRPr>
          </a:p>
          <a:p>
            <a:pPr marL="171434" indent="-171434" algn="ctr">
              <a:buFont typeface="Arial" panose="020B0604020202020204" pitchFamily="34" charset="0"/>
              <a:buChar char="•"/>
              <a:defRPr/>
            </a:pPr>
            <a:r>
              <a:rPr lang="en-GB" sz="900" dirty="0">
                <a:solidFill>
                  <a:srgbClr val="080808"/>
                </a:solidFill>
              </a:rPr>
              <a:t>Perception of one’s healthiness is higher at either end of the age spectrum,</a:t>
            </a:r>
          </a:p>
          <a:p>
            <a:pPr algn="ctr">
              <a:defRPr/>
            </a:pPr>
            <a:r>
              <a:rPr lang="en-GB" sz="900" b="1" dirty="0">
                <a:solidFill>
                  <a:srgbClr val="0095C4"/>
                </a:solidFill>
              </a:rPr>
              <a:t>      </a:t>
            </a:r>
            <a:r>
              <a:rPr lang="en-GB" sz="900" b="1" dirty="0">
                <a:solidFill>
                  <a:srgbClr val="00B0F0"/>
                </a:solidFill>
              </a:rPr>
              <a:t>16-24 years 99%, </a:t>
            </a:r>
            <a:r>
              <a:rPr lang="en-GB" sz="900" dirty="0">
                <a:solidFill>
                  <a:srgbClr val="080808"/>
                </a:solidFill>
              </a:rPr>
              <a:t>25-64 years 85%, </a:t>
            </a:r>
            <a:r>
              <a:rPr lang="en-GB" sz="900" b="1" dirty="0">
                <a:solidFill>
                  <a:srgbClr val="00B0F0"/>
                </a:solidFill>
              </a:rPr>
              <a:t>65+ years 97%</a:t>
            </a:r>
          </a:p>
          <a:p>
            <a:pPr algn="ctr">
              <a:defRPr/>
            </a:pPr>
            <a:endParaRPr lang="en-GB" sz="900" dirty="0">
              <a:solidFill>
                <a:srgbClr val="080808"/>
              </a:solidFill>
            </a:endParaRPr>
          </a:p>
          <a:p>
            <a:pPr marL="171434" indent="-171434" algn="ctr">
              <a:buFont typeface="Arial" panose="020B0604020202020204" pitchFamily="34" charset="0"/>
              <a:buChar char="•"/>
              <a:defRPr/>
            </a:pPr>
            <a:r>
              <a:rPr lang="en-GB" sz="900" dirty="0">
                <a:solidFill>
                  <a:srgbClr val="080808"/>
                </a:solidFill>
              </a:rPr>
              <a:t>Those with </a:t>
            </a:r>
            <a:r>
              <a:rPr lang="en-GB" sz="900" b="1" dirty="0">
                <a:solidFill>
                  <a:srgbClr val="00B0F0"/>
                </a:solidFill>
              </a:rPr>
              <a:t>long term conditions 52% </a:t>
            </a:r>
            <a:r>
              <a:rPr lang="en-GB" sz="900" dirty="0">
                <a:solidFill>
                  <a:srgbClr val="080808"/>
                </a:solidFill>
              </a:rPr>
              <a:t>feel much less healthy compared to those without 97%</a:t>
            </a:r>
          </a:p>
          <a:p>
            <a:pPr marL="171434" indent="-171434" algn="ctr">
              <a:buFont typeface="Arial" panose="020B0604020202020204" pitchFamily="34" charset="0"/>
              <a:buChar char="•"/>
              <a:defRPr/>
            </a:pPr>
            <a:endParaRPr lang="en-GB" sz="900" dirty="0">
              <a:solidFill>
                <a:srgbClr val="080808"/>
              </a:solidFill>
            </a:endParaRPr>
          </a:p>
          <a:p>
            <a:pPr marL="171434" indent="-171434" algn="ctr">
              <a:buFont typeface="Arial" panose="020B0604020202020204" pitchFamily="34" charset="0"/>
              <a:buChar char="•"/>
              <a:defRPr/>
            </a:pPr>
            <a:r>
              <a:rPr lang="en-GB" sz="900" dirty="0">
                <a:solidFill>
                  <a:srgbClr val="080808"/>
                </a:solidFill>
              </a:rPr>
              <a:t>The </a:t>
            </a:r>
            <a:r>
              <a:rPr lang="en-GB" sz="900" b="1" dirty="0">
                <a:solidFill>
                  <a:srgbClr val="00B0F0"/>
                </a:solidFill>
              </a:rPr>
              <a:t>unemployed 45% </a:t>
            </a:r>
            <a:r>
              <a:rPr lang="en-GB" sz="900" dirty="0">
                <a:solidFill>
                  <a:srgbClr val="080808"/>
                </a:solidFill>
              </a:rPr>
              <a:t>and </a:t>
            </a:r>
            <a:r>
              <a:rPr lang="en-GB" sz="900" b="1" dirty="0">
                <a:solidFill>
                  <a:srgbClr val="00B0F0"/>
                </a:solidFill>
              </a:rPr>
              <a:t>lone parents 78% </a:t>
            </a:r>
            <a:r>
              <a:rPr lang="en-GB" sz="900" dirty="0">
                <a:solidFill>
                  <a:srgbClr val="080808"/>
                </a:solidFill>
              </a:rPr>
              <a:t>report feeling much less healthy than the average</a:t>
            </a:r>
          </a:p>
          <a:p>
            <a:pPr marL="171434" indent="-171434" algn="ctr">
              <a:buFont typeface="Arial" panose="020B0604020202020204" pitchFamily="34" charset="0"/>
              <a:buChar char="•"/>
              <a:defRPr/>
            </a:pPr>
            <a:endParaRPr lang="en-GB" sz="900" dirty="0">
              <a:solidFill>
                <a:srgbClr val="080808"/>
              </a:solidFill>
            </a:endParaRPr>
          </a:p>
          <a:p>
            <a:pPr marL="171434" indent="-171434" algn="ctr">
              <a:buFont typeface="Arial" panose="020B0604020202020204" pitchFamily="34" charset="0"/>
              <a:buChar char="•"/>
              <a:defRPr/>
            </a:pPr>
            <a:r>
              <a:rPr lang="en-GB" sz="900" i="1" dirty="0">
                <a:solidFill>
                  <a:srgbClr val="080808"/>
                </a:solidFill>
              </a:rPr>
              <a:t>Differences </a:t>
            </a:r>
            <a:r>
              <a:rPr lang="en-GB" sz="900" b="1" i="1" dirty="0">
                <a:solidFill>
                  <a:srgbClr val="0095C4"/>
                </a:solidFill>
              </a:rPr>
              <a:t>in blue </a:t>
            </a:r>
            <a:r>
              <a:rPr lang="en-GB" sz="900" i="1" dirty="0">
                <a:solidFill>
                  <a:srgbClr val="080808"/>
                </a:solidFill>
              </a:rPr>
              <a:t>are all statistically</a:t>
            </a:r>
          </a:p>
          <a:p>
            <a:pPr algn="ctr">
              <a:defRPr/>
            </a:pPr>
            <a:r>
              <a:rPr lang="en-GB" sz="900" i="1" dirty="0">
                <a:solidFill>
                  <a:srgbClr val="080808"/>
                </a:solidFill>
              </a:rPr>
              <a:t> significant differences</a:t>
            </a:r>
            <a:endParaRPr lang="en-GB" sz="1100" i="1" dirty="0">
              <a:solidFill>
                <a:srgbClr val="080808"/>
              </a:solidFill>
            </a:endParaRPr>
          </a:p>
        </p:txBody>
      </p:sp>
      <p:sp>
        <p:nvSpPr>
          <p:cNvPr id="12" name="Rectangle 11">
            <a:extLst>
              <a:ext uri="{FF2B5EF4-FFF2-40B4-BE49-F238E27FC236}">
                <a16:creationId xmlns:a16="http://schemas.microsoft.com/office/drawing/2014/main" xmlns="" id="{D969034B-CD8C-49BE-9A08-D10DFC214AD7}"/>
              </a:ext>
            </a:extLst>
          </p:cNvPr>
          <p:cNvSpPr/>
          <p:nvPr/>
        </p:nvSpPr>
        <p:spPr>
          <a:xfrm>
            <a:off x="-1" y="0"/>
            <a:ext cx="3266983"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3a – Survey 2 results – Keeping well</a:t>
            </a:r>
          </a:p>
        </p:txBody>
      </p:sp>
      <p:sp>
        <p:nvSpPr>
          <p:cNvPr id="14" name="TextBox 13">
            <a:extLst>
              <a:ext uri="{FF2B5EF4-FFF2-40B4-BE49-F238E27FC236}">
                <a16:creationId xmlns:a16="http://schemas.microsoft.com/office/drawing/2014/main" xmlns="" id="{68753860-3129-41C6-BB9E-C74910D8C4D9}"/>
              </a:ext>
            </a:extLst>
          </p:cNvPr>
          <p:cNvSpPr txBox="1"/>
          <p:nvPr/>
        </p:nvSpPr>
        <p:spPr>
          <a:xfrm>
            <a:off x="8768121" y="685293"/>
            <a:ext cx="2964642" cy="338550"/>
          </a:xfrm>
          <a:prstGeom prst="rect">
            <a:avLst/>
          </a:prstGeom>
          <a:noFill/>
        </p:spPr>
        <p:txBody>
          <a:bodyPr wrap="square" lIns="91432" tIns="45718" rIns="91432" bIns="45718" rtlCol="0">
            <a:spAutoFit/>
          </a:bodyPr>
          <a:lstStyle/>
          <a:p>
            <a:r>
              <a:rPr lang="en-GB" sz="1600" i="1" dirty="0">
                <a:solidFill>
                  <a:srgbClr val="00B0F0"/>
                </a:solidFill>
                <a:latin typeface="Century Gothic" panose="020B0502020202020204" pitchFamily="34" charset="0"/>
              </a:rPr>
              <a:t>(82% in Survey 1) </a:t>
            </a:r>
            <a:r>
              <a:rPr lang="en-GB" sz="1200" i="1" dirty="0">
                <a:solidFill>
                  <a:srgbClr val="00B0F0"/>
                </a:solidFill>
                <a:latin typeface="Century Gothic" panose="020B0502020202020204" pitchFamily="34" charset="0"/>
              </a:rPr>
              <a:t>	</a:t>
            </a:r>
            <a:r>
              <a:rPr lang="en-GB" sz="1100" i="1" dirty="0">
                <a:latin typeface="Century Gothic" panose="020B0502020202020204" pitchFamily="34" charset="0"/>
              </a:rPr>
              <a:t>	</a:t>
            </a:r>
            <a:endParaRPr lang="en-GB" i="1" dirty="0">
              <a:latin typeface="Century Gothic" panose="020B0502020202020204" pitchFamily="34" charset="0"/>
            </a:endParaRPr>
          </a:p>
        </p:txBody>
      </p:sp>
    </p:spTree>
    <p:extLst>
      <p:ext uri="{BB962C8B-B14F-4D97-AF65-F5344CB8AC3E}">
        <p14:creationId xmlns:p14="http://schemas.microsoft.com/office/powerpoint/2010/main" val="618998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EB2F1C4D-EB8A-4F10-99F1-5BAC7B3EB368}"/>
              </a:ext>
            </a:extLst>
          </p:cNvPr>
          <p:cNvSpPr>
            <a:spLocks noGrp="1"/>
          </p:cNvSpPr>
          <p:nvPr>
            <p:ph type="sldNum" sz="quarter" idx="12"/>
          </p:nvPr>
        </p:nvSpPr>
        <p:spPr/>
        <p:txBody>
          <a:bodyPr/>
          <a:lstStyle/>
          <a:p>
            <a:fld id="{F6E39E37-6BC0-A248-806A-337B0CEF6126}" type="slidenum">
              <a:rPr lang="en-US" smtClean="0"/>
              <a:t>12</a:t>
            </a:fld>
            <a:endParaRPr lang="en-US"/>
          </a:p>
        </p:txBody>
      </p:sp>
      <p:sp>
        <p:nvSpPr>
          <p:cNvPr id="3" name="Text Placeholder 2">
            <a:extLst>
              <a:ext uri="{FF2B5EF4-FFF2-40B4-BE49-F238E27FC236}">
                <a16:creationId xmlns:a16="http://schemas.microsoft.com/office/drawing/2014/main" xmlns="" id="{C3C47656-9C99-4475-BBBE-FCD1CEF443E9}"/>
              </a:ext>
            </a:extLst>
          </p:cNvPr>
          <p:cNvSpPr>
            <a:spLocks noGrp="1"/>
          </p:cNvSpPr>
          <p:nvPr>
            <p:ph type="body" sz="quarter" idx="13"/>
          </p:nvPr>
        </p:nvSpPr>
        <p:spPr>
          <a:xfrm>
            <a:off x="71103" y="361280"/>
            <a:ext cx="11744136" cy="1030287"/>
          </a:xfrm>
        </p:spPr>
        <p:txBody>
          <a:bodyPr>
            <a:normAutofit/>
          </a:bodyPr>
          <a:lstStyle/>
          <a:p>
            <a:r>
              <a:rPr lang="en-GB" sz="3200" dirty="0"/>
              <a:t>Keeping well trackers – </a:t>
            </a:r>
            <a:r>
              <a:rPr lang="en-GB" sz="2800" dirty="0">
                <a:solidFill>
                  <a:srgbClr val="EA8E32"/>
                </a:solidFill>
              </a:rPr>
              <a:t>69% of BSW residents feel in </a:t>
            </a:r>
          </a:p>
          <a:p>
            <a:r>
              <a:rPr lang="en-GB" sz="2800" dirty="0">
                <a:solidFill>
                  <a:srgbClr val="EA8E32"/>
                </a:solidFill>
              </a:rPr>
              <a:t>								control of their lives </a:t>
            </a:r>
            <a:r>
              <a:rPr lang="en-GB" sz="1600" b="0" i="1" dirty="0">
                <a:solidFill>
                  <a:srgbClr val="EA8E32"/>
                </a:solidFill>
              </a:rPr>
              <a:t>(79% in Survey 1)</a:t>
            </a:r>
            <a:endParaRPr lang="en-GB" sz="3200" b="0" i="1" dirty="0">
              <a:solidFill>
                <a:srgbClr val="EA8E32"/>
              </a:solidFill>
            </a:endParaRPr>
          </a:p>
        </p:txBody>
      </p:sp>
      <p:graphicFrame>
        <p:nvGraphicFramePr>
          <p:cNvPr id="5" name="Content Placeholder 5">
            <a:extLst>
              <a:ext uri="{FF2B5EF4-FFF2-40B4-BE49-F238E27FC236}">
                <a16:creationId xmlns:a16="http://schemas.microsoft.com/office/drawing/2014/main" xmlns="" id="{E4A926A1-0BCC-48C9-BE7F-A74A201062FD}"/>
              </a:ext>
            </a:extLst>
          </p:cNvPr>
          <p:cNvGraphicFramePr>
            <a:graphicFrameLocks/>
          </p:cNvGraphicFramePr>
          <p:nvPr>
            <p:extLst>
              <p:ext uri="{D42A27DB-BD31-4B8C-83A1-F6EECF244321}">
                <p14:modId xmlns:p14="http://schemas.microsoft.com/office/powerpoint/2010/main" val="1184650978"/>
              </p:ext>
            </p:extLst>
          </p:nvPr>
        </p:nvGraphicFramePr>
        <p:xfrm>
          <a:off x="736847" y="859901"/>
          <a:ext cx="10138299" cy="571575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xmlns="" id="{A42DF429-3417-4801-8D3A-98BCB9C70787}"/>
              </a:ext>
            </a:extLst>
          </p:cNvPr>
          <p:cNvSpPr txBox="1"/>
          <p:nvPr/>
        </p:nvSpPr>
        <p:spPr>
          <a:xfrm>
            <a:off x="3390355" y="4763477"/>
            <a:ext cx="3957783" cy="615549"/>
          </a:xfrm>
          <a:prstGeom prst="rect">
            <a:avLst/>
          </a:prstGeom>
          <a:noFill/>
        </p:spPr>
        <p:txBody>
          <a:bodyPr wrap="square" lIns="91432" tIns="45718" rIns="91432" bIns="45718" rtlCol="0">
            <a:spAutoFit/>
          </a:bodyPr>
          <a:lstStyle/>
          <a:p>
            <a:r>
              <a:rPr lang="en-GB" sz="1200" b="1" dirty="0">
                <a:solidFill>
                  <a:schemeClr val="bg1"/>
                </a:solidFill>
                <a:latin typeface="Arial" panose="020B0604020202020204" pitchFamily="34" charset="0"/>
                <a:cs typeface="Arial" panose="020B0604020202020204" pitchFamily="34" charset="0"/>
              </a:rPr>
              <a:t>Therefore, 31% of BSW residents, do not feel in control of their lives, that is almost 1 in 3 panellists</a:t>
            </a:r>
          </a:p>
          <a:p>
            <a:r>
              <a:rPr lang="en-GB" sz="1000" i="1" dirty="0">
                <a:solidFill>
                  <a:schemeClr val="bg1"/>
                </a:solidFill>
                <a:latin typeface="Arial" panose="020B0604020202020204" pitchFamily="34" charset="0"/>
                <a:cs typeface="Arial" panose="020B0604020202020204" pitchFamily="34" charset="0"/>
              </a:rPr>
              <a:t>(</a:t>
            </a:r>
            <a:r>
              <a:rPr lang="en-GB" sz="1000" i="1" dirty="0" err="1">
                <a:solidFill>
                  <a:schemeClr val="bg1"/>
                </a:solidFill>
                <a:latin typeface="Arial" panose="020B0604020202020204" pitchFamily="34" charset="0"/>
                <a:cs typeface="Arial" panose="020B0604020202020204" pitchFamily="34" charset="0"/>
              </a:rPr>
              <a:t>ie</a:t>
            </a:r>
            <a:r>
              <a:rPr lang="en-GB" sz="1000" i="1" dirty="0">
                <a:solidFill>
                  <a:schemeClr val="bg1"/>
                </a:solidFill>
                <a:latin typeface="Arial" panose="020B0604020202020204" pitchFamily="34" charset="0"/>
                <a:cs typeface="Arial" panose="020B0604020202020204" pitchFamily="34" charset="0"/>
              </a:rPr>
              <a:t>. they gave a score of 6 or less out of 10)</a:t>
            </a:r>
          </a:p>
        </p:txBody>
      </p:sp>
      <p:sp>
        <p:nvSpPr>
          <p:cNvPr id="8" name="Rectangle 7">
            <a:extLst>
              <a:ext uri="{FF2B5EF4-FFF2-40B4-BE49-F238E27FC236}">
                <a16:creationId xmlns:a16="http://schemas.microsoft.com/office/drawing/2014/main" xmlns="" id="{490EE15D-F980-45E6-9243-B2B7B45567DC}"/>
              </a:ext>
            </a:extLst>
          </p:cNvPr>
          <p:cNvSpPr/>
          <p:nvPr/>
        </p:nvSpPr>
        <p:spPr>
          <a:xfrm>
            <a:off x="4479721" y="6213110"/>
            <a:ext cx="3925026" cy="261606"/>
          </a:xfrm>
          <a:prstGeom prst="rect">
            <a:avLst/>
          </a:prstGeom>
        </p:spPr>
        <p:txBody>
          <a:bodyPr wrap="square" lIns="91432" tIns="45718" rIns="91432" bIns="45718">
            <a:spAutoFit/>
          </a:bodyPr>
          <a:lstStyle/>
          <a:p>
            <a:pPr lvl="0"/>
            <a:r>
              <a:rPr lang="en-GB" sz="1100" i="1" dirty="0">
                <a:latin typeface="Arial"/>
              </a:rPr>
              <a:t>Q. Do you consider yourself to be……</a:t>
            </a:r>
            <a:r>
              <a:rPr lang="en-GB" sz="1100" i="1" dirty="0">
                <a:solidFill>
                  <a:srgbClr val="669900"/>
                </a:solidFill>
                <a:latin typeface="Arial"/>
              </a:rPr>
              <a:t>Base: n=381</a:t>
            </a:r>
          </a:p>
        </p:txBody>
      </p:sp>
      <p:sp>
        <p:nvSpPr>
          <p:cNvPr id="9" name="TextBox 8">
            <a:extLst>
              <a:ext uri="{FF2B5EF4-FFF2-40B4-BE49-F238E27FC236}">
                <a16:creationId xmlns:a16="http://schemas.microsoft.com/office/drawing/2014/main" xmlns="" id="{C547C7D0-0D5C-4D4C-BB34-AAC5C573FA9D}"/>
              </a:ext>
            </a:extLst>
          </p:cNvPr>
          <p:cNvSpPr txBox="1"/>
          <p:nvPr/>
        </p:nvSpPr>
        <p:spPr>
          <a:xfrm>
            <a:off x="7348138" y="2364445"/>
            <a:ext cx="2964642" cy="538605"/>
          </a:xfrm>
          <a:prstGeom prst="rect">
            <a:avLst/>
          </a:prstGeom>
          <a:noFill/>
        </p:spPr>
        <p:txBody>
          <a:bodyPr wrap="square" lIns="91432" tIns="45718" rIns="91432" bIns="45718" rtlCol="0">
            <a:spAutoFit/>
          </a:bodyPr>
          <a:lstStyle/>
          <a:p>
            <a:r>
              <a:rPr lang="en-GB" dirty="0">
                <a:latin typeface="Century Gothic" panose="020B0502020202020204" pitchFamily="34" charset="0"/>
              </a:rPr>
              <a:t>Mean = 7.1 </a:t>
            </a:r>
            <a:r>
              <a:rPr lang="en-GB" sz="1400" i="1" dirty="0">
                <a:latin typeface="Century Gothic" panose="020B0502020202020204" pitchFamily="34" charset="0"/>
              </a:rPr>
              <a:t>(7.9 in Survey 1) </a:t>
            </a:r>
            <a:r>
              <a:rPr lang="en-GB" sz="1000" i="1" dirty="0">
                <a:latin typeface="Century Gothic" panose="020B0502020202020204" pitchFamily="34" charset="0"/>
              </a:rPr>
              <a:t>	</a:t>
            </a:r>
            <a:r>
              <a:rPr lang="en-GB" sz="1100" i="1" dirty="0">
                <a:latin typeface="Century Gothic" panose="020B0502020202020204" pitchFamily="34" charset="0"/>
              </a:rPr>
              <a:t>		</a:t>
            </a:r>
            <a:endParaRPr lang="en-GB" i="1" dirty="0">
              <a:latin typeface="Century Gothic" panose="020B0502020202020204" pitchFamily="34" charset="0"/>
            </a:endParaRPr>
          </a:p>
        </p:txBody>
      </p:sp>
      <p:sp>
        <p:nvSpPr>
          <p:cNvPr id="11" name="Oval Callout 7">
            <a:extLst>
              <a:ext uri="{FF2B5EF4-FFF2-40B4-BE49-F238E27FC236}">
                <a16:creationId xmlns:a16="http://schemas.microsoft.com/office/drawing/2014/main" xmlns="" id="{63C62A7F-5FBB-4E7C-B0A3-D1BE3A67F456}"/>
              </a:ext>
            </a:extLst>
          </p:cNvPr>
          <p:cNvSpPr/>
          <p:nvPr/>
        </p:nvSpPr>
        <p:spPr>
          <a:xfrm>
            <a:off x="1495240" y="969591"/>
            <a:ext cx="4912805" cy="3376844"/>
          </a:xfrm>
          <a:prstGeom prst="wedgeEllipseCallout">
            <a:avLst>
              <a:gd name="adj1" fmla="val -39613"/>
              <a:gd name="adj2" fmla="val 29797"/>
            </a:avLst>
          </a:prstGeom>
          <a:solidFill>
            <a:schemeClr val="bg1"/>
          </a:solidFill>
          <a:ln w="98425">
            <a:solidFill>
              <a:srgbClr val="EA8E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marL="171434" indent="-171434" algn="ctr">
              <a:buFont typeface="Arial" panose="020B0604020202020204" pitchFamily="34" charset="0"/>
              <a:buChar char="•"/>
              <a:defRPr/>
            </a:pPr>
            <a:endParaRPr lang="en-GB" sz="900" dirty="0">
              <a:solidFill>
                <a:schemeClr val="tx1">
                  <a:lumMod val="75000"/>
                  <a:lumOff val="25000"/>
                </a:schemeClr>
              </a:solidFill>
              <a:latin typeface="Century Gothic" panose="020B0502020202020204" pitchFamily="34" charset="0"/>
            </a:endParaRPr>
          </a:p>
          <a:p>
            <a:pPr marL="171434" indent="-171434" algn="ctr">
              <a:buFont typeface="Arial" panose="020B0604020202020204" pitchFamily="34" charset="0"/>
              <a:buChar char="•"/>
              <a:defRPr/>
            </a:pPr>
            <a:endParaRPr lang="en-GB" sz="900" dirty="0">
              <a:solidFill>
                <a:schemeClr val="tx1">
                  <a:lumMod val="75000"/>
                  <a:lumOff val="25000"/>
                </a:schemeClr>
              </a:solidFill>
              <a:latin typeface="Century Gothic" panose="020B0502020202020204" pitchFamily="34" charset="0"/>
            </a:endParaRPr>
          </a:p>
          <a:p>
            <a:pPr marL="171434" indent="-171434" algn="ctr">
              <a:buFont typeface="Arial" panose="020B0604020202020204" pitchFamily="34" charset="0"/>
              <a:buChar char="•"/>
              <a:defRPr/>
            </a:pPr>
            <a:r>
              <a:rPr lang="en-GB" sz="900" dirty="0">
                <a:solidFill>
                  <a:srgbClr val="080808"/>
                </a:solidFill>
              </a:rPr>
              <a:t>All control scores are lower than in survey 1 pre lockdown. Residents are understandably feeling less in control due to the unprecedented situation they have been faced with. Those in </a:t>
            </a:r>
            <a:r>
              <a:rPr lang="en-GB" sz="900" b="1" dirty="0">
                <a:solidFill>
                  <a:srgbClr val="EA8132"/>
                </a:solidFill>
              </a:rPr>
              <a:t>Swindon 54% </a:t>
            </a:r>
            <a:r>
              <a:rPr lang="en-GB" sz="900" dirty="0">
                <a:solidFill>
                  <a:srgbClr val="080808"/>
                </a:solidFill>
              </a:rPr>
              <a:t>consider themselves less in control of their lives than those in </a:t>
            </a:r>
            <a:r>
              <a:rPr lang="en-GB" sz="900" b="1" dirty="0">
                <a:solidFill>
                  <a:srgbClr val="EA8132"/>
                </a:solidFill>
              </a:rPr>
              <a:t>Wiltshire 74% </a:t>
            </a:r>
            <a:r>
              <a:rPr lang="en-GB" sz="900" dirty="0">
                <a:solidFill>
                  <a:srgbClr val="080808"/>
                </a:solidFill>
              </a:rPr>
              <a:t>and</a:t>
            </a:r>
            <a:r>
              <a:rPr lang="en-GB" sz="900" b="1" dirty="0">
                <a:solidFill>
                  <a:srgbClr val="080808"/>
                </a:solidFill>
              </a:rPr>
              <a:t> </a:t>
            </a:r>
            <a:r>
              <a:rPr lang="en-GB" sz="900" b="1" dirty="0">
                <a:solidFill>
                  <a:srgbClr val="EA8132"/>
                </a:solidFill>
              </a:rPr>
              <a:t>B&amp;NES 77%</a:t>
            </a:r>
          </a:p>
          <a:p>
            <a:pPr marL="171434" indent="-171434" algn="ctr">
              <a:buFont typeface="Arial" panose="020B0604020202020204" pitchFamily="34" charset="0"/>
              <a:buChar char="•"/>
              <a:defRPr/>
            </a:pPr>
            <a:endParaRPr lang="en-GB" sz="900" dirty="0">
              <a:solidFill>
                <a:srgbClr val="080808"/>
              </a:solidFill>
            </a:endParaRPr>
          </a:p>
          <a:p>
            <a:pPr marL="171434" indent="-171434" algn="ctr">
              <a:buFont typeface="Arial" panose="020B0604020202020204" pitchFamily="34" charset="0"/>
              <a:buChar char="•"/>
              <a:defRPr/>
            </a:pPr>
            <a:r>
              <a:rPr lang="en-GB" sz="900" dirty="0">
                <a:solidFill>
                  <a:srgbClr val="080808"/>
                </a:solidFill>
              </a:rPr>
              <a:t>Males 68% and females 70% report very similar feelings of control. BAME residents feel slightly less in control 63% than White BSW residents 70%</a:t>
            </a:r>
          </a:p>
          <a:p>
            <a:pPr marL="171434" indent="-171434" algn="ctr">
              <a:buFont typeface="Arial" panose="020B0604020202020204" pitchFamily="34" charset="0"/>
              <a:buChar char="•"/>
              <a:defRPr/>
            </a:pPr>
            <a:endParaRPr lang="en-GB" sz="900" dirty="0">
              <a:solidFill>
                <a:srgbClr val="080808"/>
              </a:solidFill>
            </a:endParaRPr>
          </a:p>
          <a:p>
            <a:pPr marL="171434" indent="-171434" algn="ctr">
              <a:buFont typeface="Arial" panose="020B0604020202020204" pitchFamily="34" charset="0"/>
              <a:buChar char="•"/>
              <a:defRPr/>
            </a:pPr>
            <a:r>
              <a:rPr lang="en-GB" sz="900" dirty="0">
                <a:solidFill>
                  <a:srgbClr val="080808"/>
                </a:solidFill>
              </a:rPr>
              <a:t>Perception of one’s control increases with age,</a:t>
            </a:r>
          </a:p>
          <a:p>
            <a:pPr algn="ctr">
              <a:defRPr/>
            </a:pPr>
            <a:r>
              <a:rPr lang="en-GB" sz="900" b="1" dirty="0">
                <a:solidFill>
                  <a:srgbClr val="0095C4"/>
                </a:solidFill>
              </a:rPr>
              <a:t>      </a:t>
            </a:r>
            <a:r>
              <a:rPr lang="en-GB" sz="900" b="1" dirty="0">
                <a:solidFill>
                  <a:srgbClr val="EA8132"/>
                </a:solidFill>
              </a:rPr>
              <a:t>16-24 years 58%, </a:t>
            </a:r>
            <a:r>
              <a:rPr lang="en-GB" sz="900" dirty="0">
                <a:solidFill>
                  <a:srgbClr val="080808"/>
                </a:solidFill>
              </a:rPr>
              <a:t>25-74 years 70%, </a:t>
            </a:r>
            <a:r>
              <a:rPr lang="en-GB" sz="900" b="1" dirty="0">
                <a:solidFill>
                  <a:srgbClr val="EA8132"/>
                </a:solidFill>
              </a:rPr>
              <a:t>75+ years 75%</a:t>
            </a:r>
          </a:p>
          <a:p>
            <a:pPr algn="ctr">
              <a:defRPr/>
            </a:pPr>
            <a:endParaRPr lang="en-GB" sz="900" dirty="0">
              <a:solidFill>
                <a:srgbClr val="080808"/>
              </a:solidFill>
            </a:endParaRPr>
          </a:p>
          <a:p>
            <a:pPr marL="171434" indent="-171434" algn="ctr">
              <a:buFont typeface="Arial" panose="020B0604020202020204" pitchFamily="34" charset="0"/>
              <a:buChar char="•"/>
              <a:defRPr/>
            </a:pPr>
            <a:r>
              <a:rPr lang="en-GB" sz="900" dirty="0">
                <a:solidFill>
                  <a:srgbClr val="080808"/>
                </a:solidFill>
              </a:rPr>
              <a:t>Those with </a:t>
            </a:r>
            <a:r>
              <a:rPr lang="en-GB" sz="900" b="1" dirty="0">
                <a:solidFill>
                  <a:srgbClr val="EA8132"/>
                </a:solidFill>
              </a:rPr>
              <a:t>long term conditions 54% </a:t>
            </a:r>
            <a:r>
              <a:rPr lang="en-GB" sz="900" dirty="0">
                <a:solidFill>
                  <a:srgbClr val="080808"/>
                </a:solidFill>
              </a:rPr>
              <a:t>feel much less in control compared to those without 72%</a:t>
            </a:r>
          </a:p>
          <a:p>
            <a:pPr marL="171434" indent="-171434" algn="ctr">
              <a:buFont typeface="Arial" panose="020B0604020202020204" pitchFamily="34" charset="0"/>
              <a:buChar char="•"/>
              <a:defRPr/>
            </a:pPr>
            <a:endParaRPr lang="en-GB" sz="900" dirty="0">
              <a:solidFill>
                <a:srgbClr val="080808"/>
              </a:solidFill>
            </a:endParaRPr>
          </a:p>
          <a:p>
            <a:pPr marL="171434" indent="-171434" algn="ctr">
              <a:buFont typeface="Arial" panose="020B0604020202020204" pitchFamily="34" charset="0"/>
              <a:buChar char="•"/>
              <a:defRPr/>
            </a:pPr>
            <a:r>
              <a:rPr lang="en-GB" sz="900" dirty="0">
                <a:solidFill>
                  <a:srgbClr val="080808"/>
                </a:solidFill>
              </a:rPr>
              <a:t>The </a:t>
            </a:r>
            <a:r>
              <a:rPr lang="en-GB" sz="900" b="1" dirty="0">
                <a:solidFill>
                  <a:srgbClr val="EA8132"/>
                </a:solidFill>
              </a:rPr>
              <a:t>unemployed 42% </a:t>
            </a:r>
            <a:r>
              <a:rPr lang="en-GB" sz="900" dirty="0">
                <a:solidFill>
                  <a:srgbClr val="080808"/>
                </a:solidFill>
              </a:rPr>
              <a:t>and </a:t>
            </a:r>
            <a:r>
              <a:rPr lang="en-GB" sz="900" b="1" dirty="0">
                <a:solidFill>
                  <a:srgbClr val="EA8132"/>
                </a:solidFill>
              </a:rPr>
              <a:t>lone parents 32% </a:t>
            </a:r>
            <a:r>
              <a:rPr lang="en-GB" sz="900" dirty="0">
                <a:solidFill>
                  <a:srgbClr val="080808"/>
                </a:solidFill>
              </a:rPr>
              <a:t>report feeling much less in control than the average</a:t>
            </a:r>
          </a:p>
          <a:p>
            <a:pPr marL="171434" indent="-171434" algn="ctr">
              <a:buFont typeface="Arial" panose="020B0604020202020204" pitchFamily="34" charset="0"/>
              <a:buChar char="•"/>
              <a:defRPr/>
            </a:pPr>
            <a:endParaRPr lang="en-GB" sz="900" dirty="0">
              <a:solidFill>
                <a:srgbClr val="080808"/>
              </a:solidFill>
            </a:endParaRPr>
          </a:p>
          <a:p>
            <a:pPr marL="171434" indent="-171434" algn="ctr">
              <a:buFont typeface="Arial" panose="020B0604020202020204" pitchFamily="34" charset="0"/>
              <a:buChar char="•"/>
              <a:defRPr/>
            </a:pPr>
            <a:r>
              <a:rPr lang="en-GB" sz="900" i="1" dirty="0">
                <a:solidFill>
                  <a:srgbClr val="080808"/>
                </a:solidFill>
              </a:rPr>
              <a:t>Differences </a:t>
            </a:r>
            <a:r>
              <a:rPr lang="en-GB" sz="900" b="1" i="1" dirty="0">
                <a:solidFill>
                  <a:srgbClr val="EA8132"/>
                </a:solidFill>
              </a:rPr>
              <a:t>in orange </a:t>
            </a:r>
            <a:r>
              <a:rPr lang="en-GB" sz="900" i="1" dirty="0">
                <a:solidFill>
                  <a:srgbClr val="080808"/>
                </a:solidFill>
              </a:rPr>
              <a:t>are all statistically</a:t>
            </a:r>
          </a:p>
          <a:p>
            <a:pPr algn="ctr">
              <a:defRPr/>
            </a:pPr>
            <a:r>
              <a:rPr lang="en-GB" sz="900" i="1" dirty="0">
                <a:solidFill>
                  <a:srgbClr val="080808"/>
                </a:solidFill>
              </a:rPr>
              <a:t> significant differences</a:t>
            </a:r>
            <a:endParaRPr lang="en-GB" sz="1100" i="1" dirty="0">
              <a:solidFill>
                <a:srgbClr val="080808"/>
              </a:solidFill>
            </a:endParaRPr>
          </a:p>
        </p:txBody>
      </p:sp>
      <p:pic>
        <p:nvPicPr>
          <p:cNvPr id="12" name="Picture 11">
            <a:extLst>
              <a:ext uri="{FF2B5EF4-FFF2-40B4-BE49-F238E27FC236}">
                <a16:creationId xmlns:a16="http://schemas.microsoft.com/office/drawing/2014/main" xmlns="" id="{081360A8-6735-40CE-AC69-69F81B80FF80}"/>
              </a:ext>
            </a:extLst>
          </p:cNvPr>
          <p:cNvPicPr>
            <a:picLocks noChangeAspect="1"/>
          </p:cNvPicPr>
          <p:nvPr/>
        </p:nvPicPr>
        <p:blipFill>
          <a:blip r:embed="rId3"/>
          <a:stretch>
            <a:fillRect/>
          </a:stretch>
        </p:blipFill>
        <p:spPr>
          <a:xfrm>
            <a:off x="10578096" y="179902"/>
            <a:ext cx="1355436" cy="789689"/>
          </a:xfrm>
          <a:prstGeom prst="rect">
            <a:avLst/>
          </a:prstGeom>
        </p:spPr>
      </p:pic>
      <p:sp>
        <p:nvSpPr>
          <p:cNvPr id="10" name="Rectangle 9">
            <a:extLst>
              <a:ext uri="{FF2B5EF4-FFF2-40B4-BE49-F238E27FC236}">
                <a16:creationId xmlns:a16="http://schemas.microsoft.com/office/drawing/2014/main" xmlns="" id="{1C9900A5-700C-4A49-9652-8185B949DAC1}"/>
              </a:ext>
            </a:extLst>
          </p:cNvPr>
          <p:cNvSpPr/>
          <p:nvPr/>
        </p:nvSpPr>
        <p:spPr>
          <a:xfrm>
            <a:off x="0" y="0"/>
            <a:ext cx="323147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3a – Survey 2 results – Keeping well</a:t>
            </a:r>
          </a:p>
        </p:txBody>
      </p:sp>
    </p:spTree>
    <p:extLst>
      <p:ext uri="{BB962C8B-B14F-4D97-AF65-F5344CB8AC3E}">
        <p14:creationId xmlns:p14="http://schemas.microsoft.com/office/powerpoint/2010/main" val="1268414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EB2F1C4D-EB8A-4F10-99F1-5BAC7B3EB368}"/>
              </a:ext>
            </a:extLst>
          </p:cNvPr>
          <p:cNvSpPr>
            <a:spLocks noGrp="1"/>
          </p:cNvSpPr>
          <p:nvPr>
            <p:ph type="sldNum" sz="quarter" idx="12"/>
          </p:nvPr>
        </p:nvSpPr>
        <p:spPr/>
        <p:txBody>
          <a:bodyPr/>
          <a:lstStyle/>
          <a:p>
            <a:fld id="{F6E39E37-6BC0-A248-806A-337B0CEF6126}" type="slidenum">
              <a:rPr lang="en-US" smtClean="0"/>
              <a:t>13</a:t>
            </a:fld>
            <a:endParaRPr lang="en-US"/>
          </a:p>
        </p:txBody>
      </p:sp>
      <p:sp>
        <p:nvSpPr>
          <p:cNvPr id="3" name="Text Placeholder 2">
            <a:extLst>
              <a:ext uri="{FF2B5EF4-FFF2-40B4-BE49-F238E27FC236}">
                <a16:creationId xmlns:a16="http://schemas.microsoft.com/office/drawing/2014/main" xmlns="" id="{C3C47656-9C99-4475-BBBE-FCD1CEF443E9}"/>
              </a:ext>
            </a:extLst>
          </p:cNvPr>
          <p:cNvSpPr>
            <a:spLocks noGrp="1"/>
          </p:cNvSpPr>
          <p:nvPr>
            <p:ph type="body" sz="quarter" idx="13"/>
          </p:nvPr>
        </p:nvSpPr>
        <p:spPr>
          <a:xfrm>
            <a:off x="86507" y="287476"/>
            <a:ext cx="11744136" cy="1030287"/>
          </a:xfrm>
        </p:spPr>
        <p:txBody>
          <a:bodyPr>
            <a:normAutofit/>
          </a:bodyPr>
          <a:lstStyle/>
          <a:p>
            <a:r>
              <a:rPr lang="en-GB" sz="3200" dirty="0"/>
              <a:t>Keeping well trackers – </a:t>
            </a:r>
            <a:r>
              <a:rPr lang="en-GB" sz="2800" dirty="0">
                <a:solidFill>
                  <a:srgbClr val="64B22D"/>
                </a:solidFill>
              </a:rPr>
              <a:t>66% of BSW residents feel happy</a:t>
            </a:r>
            <a:endParaRPr lang="en-GB" sz="3200" dirty="0">
              <a:solidFill>
                <a:srgbClr val="64B22D"/>
              </a:solidFill>
            </a:endParaRPr>
          </a:p>
        </p:txBody>
      </p:sp>
      <p:graphicFrame>
        <p:nvGraphicFramePr>
          <p:cNvPr id="5" name="Content Placeholder 5">
            <a:extLst>
              <a:ext uri="{FF2B5EF4-FFF2-40B4-BE49-F238E27FC236}">
                <a16:creationId xmlns:a16="http://schemas.microsoft.com/office/drawing/2014/main" xmlns="" id="{E4A926A1-0BCC-48C9-BE7F-A74A201062FD}"/>
              </a:ext>
            </a:extLst>
          </p:cNvPr>
          <p:cNvGraphicFramePr>
            <a:graphicFrameLocks/>
          </p:cNvGraphicFramePr>
          <p:nvPr>
            <p:extLst>
              <p:ext uri="{D42A27DB-BD31-4B8C-83A1-F6EECF244321}">
                <p14:modId xmlns:p14="http://schemas.microsoft.com/office/powerpoint/2010/main" val="1939024385"/>
              </p:ext>
            </p:extLst>
          </p:nvPr>
        </p:nvGraphicFramePr>
        <p:xfrm>
          <a:off x="1026850" y="1067853"/>
          <a:ext cx="10138299" cy="571575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xmlns="" id="{A42DF429-3417-4801-8D3A-98BCB9C70787}"/>
              </a:ext>
            </a:extLst>
          </p:cNvPr>
          <p:cNvSpPr txBox="1"/>
          <p:nvPr/>
        </p:nvSpPr>
        <p:spPr>
          <a:xfrm>
            <a:off x="4801243" y="4793520"/>
            <a:ext cx="2964642" cy="615549"/>
          </a:xfrm>
          <a:prstGeom prst="rect">
            <a:avLst/>
          </a:prstGeom>
          <a:noFill/>
        </p:spPr>
        <p:txBody>
          <a:bodyPr wrap="square" lIns="91432" tIns="45718" rIns="91432" bIns="45718" rtlCol="0">
            <a:spAutoFit/>
          </a:bodyPr>
          <a:lstStyle/>
          <a:p>
            <a:r>
              <a:rPr lang="en-GB" sz="1200" b="1" dirty="0">
                <a:solidFill>
                  <a:schemeClr val="bg1"/>
                </a:solidFill>
                <a:latin typeface="Arial" panose="020B0604020202020204" pitchFamily="34" charset="0"/>
                <a:cs typeface="Arial" panose="020B0604020202020204" pitchFamily="34" charset="0"/>
              </a:rPr>
              <a:t>Therefore, 34% of BSW residents, do not feel happy, that is 1 in 3 panellists</a:t>
            </a:r>
          </a:p>
          <a:p>
            <a:r>
              <a:rPr lang="en-GB" sz="1000" i="1" dirty="0">
                <a:solidFill>
                  <a:schemeClr val="bg1"/>
                </a:solidFill>
                <a:latin typeface="Arial" panose="020B0604020202020204" pitchFamily="34" charset="0"/>
                <a:cs typeface="Arial" panose="020B0604020202020204" pitchFamily="34" charset="0"/>
              </a:rPr>
              <a:t>(</a:t>
            </a:r>
            <a:r>
              <a:rPr lang="en-GB" sz="1000" i="1" dirty="0" err="1">
                <a:solidFill>
                  <a:schemeClr val="bg1"/>
                </a:solidFill>
                <a:latin typeface="Arial" panose="020B0604020202020204" pitchFamily="34" charset="0"/>
                <a:cs typeface="Arial" panose="020B0604020202020204" pitchFamily="34" charset="0"/>
              </a:rPr>
              <a:t>ie</a:t>
            </a:r>
            <a:r>
              <a:rPr lang="en-GB" sz="1000" i="1" dirty="0">
                <a:solidFill>
                  <a:schemeClr val="bg1"/>
                </a:solidFill>
                <a:latin typeface="Arial" panose="020B0604020202020204" pitchFamily="34" charset="0"/>
                <a:cs typeface="Arial" panose="020B0604020202020204" pitchFamily="34" charset="0"/>
              </a:rPr>
              <a:t>. they gave a score of 6 or less out of 10)</a:t>
            </a:r>
          </a:p>
        </p:txBody>
      </p:sp>
      <p:sp>
        <p:nvSpPr>
          <p:cNvPr id="8" name="Rectangle 7">
            <a:extLst>
              <a:ext uri="{FF2B5EF4-FFF2-40B4-BE49-F238E27FC236}">
                <a16:creationId xmlns:a16="http://schemas.microsoft.com/office/drawing/2014/main" xmlns="" id="{490EE15D-F980-45E6-9243-B2B7B45567DC}"/>
              </a:ext>
            </a:extLst>
          </p:cNvPr>
          <p:cNvSpPr/>
          <p:nvPr/>
        </p:nvSpPr>
        <p:spPr>
          <a:xfrm>
            <a:off x="4479721" y="6213110"/>
            <a:ext cx="3925026" cy="261606"/>
          </a:xfrm>
          <a:prstGeom prst="rect">
            <a:avLst/>
          </a:prstGeom>
        </p:spPr>
        <p:txBody>
          <a:bodyPr wrap="square" lIns="91432" tIns="45718" rIns="91432" bIns="45718">
            <a:spAutoFit/>
          </a:bodyPr>
          <a:lstStyle/>
          <a:p>
            <a:pPr lvl="0"/>
            <a:r>
              <a:rPr lang="en-GB" sz="1100" i="1" dirty="0">
                <a:latin typeface="Arial"/>
              </a:rPr>
              <a:t>Q. Do you consider yourself to be……</a:t>
            </a:r>
            <a:r>
              <a:rPr lang="en-GB" sz="1100" i="1" dirty="0">
                <a:solidFill>
                  <a:srgbClr val="669900"/>
                </a:solidFill>
                <a:latin typeface="Arial"/>
              </a:rPr>
              <a:t>Base: n=381</a:t>
            </a:r>
          </a:p>
        </p:txBody>
      </p:sp>
      <p:sp>
        <p:nvSpPr>
          <p:cNvPr id="9" name="TextBox 8">
            <a:extLst>
              <a:ext uri="{FF2B5EF4-FFF2-40B4-BE49-F238E27FC236}">
                <a16:creationId xmlns:a16="http://schemas.microsoft.com/office/drawing/2014/main" xmlns="" id="{C547C7D0-0D5C-4D4C-BB34-AAC5C573FA9D}"/>
              </a:ext>
            </a:extLst>
          </p:cNvPr>
          <p:cNvSpPr txBox="1"/>
          <p:nvPr/>
        </p:nvSpPr>
        <p:spPr>
          <a:xfrm>
            <a:off x="7028271" y="1479222"/>
            <a:ext cx="2964642" cy="538605"/>
          </a:xfrm>
          <a:prstGeom prst="rect">
            <a:avLst/>
          </a:prstGeom>
          <a:noFill/>
        </p:spPr>
        <p:txBody>
          <a:bodyPr wrap="square" lIns="91432" tIns="45718" rIns="91432" bIns="45718" rtlCol="0">
            <a:spAutoFit/>
          </a:bodyPr>
          <a:lstStyle/>
          <a:p>
            <a:r>
              <a:rPr lang="en-GB" dirty="0">
                <a:latin typeface="Century Gothic" panose="020B0502020202020204" pitchFamily="34" charset="0"/>
              </a:rPr>
              <a:t>Mean = 6.9 </a:t>
            </a:r>
            <a:r>
              <a:rPr lang="en-GB" sz="1400" i="1" dirty="0">
                <a:latin typeface="Century Gothic" panose="020B0502020202020204" pitchFamily="34" charset="0"/>
              </a:rPr>
              <a:t>(7.6 in survey 1) </a:t>
            </a:r>
            <a:r>
              <a:rPr lang="en-GB" sz="1000" i="1" dirty="0">
                <a:latin typeface="Century Gothic" panose="020B0502020202020204" pitchFamily="34" charset="0"/>
              </a:rPr>
              <a:t>	</a:t>
            </a:r>
            <a:r>
              <a:rPr lang="en-GB" sz="1100" i="1" dirty="0">
                <a:latin typeface="Century Gothic" panose="020B0502020202020204" pitchFamily="34" charset="0"/>
              </a:rPr>
              <a:t>		</a:t>
            </a:r>
            <a:endParaRPr lang="en-GB" i="1" dirty="0">
              <a:latin typeface="Century Gothic" panose="020B0502020202020204" pitchFamily="34" charset="0"/>
            </a:endParaRPr>
          </a:p>
        </p:txBody>
      </p:sp>
      <p:pic>
        <p:nvPicPr>
          <p:cNvPr id="10" name="Picture 9">
            <a:extLst>
              <a:ext uri="{FF2B5EF4-FFF2-40B4-BE49-F238E27FC236}">
                <a16:creationId xmlns:a16="http://schemas.microsoft.com/office/drawing/2014/main" xmlns="" id="{326A7C4E-6D0B-4866-9A88-5C6E8AD97E6A}"/>
              </a:ext>
            </a:extLst>
          </p:cNvPr>
          <p:cNvPicPr>
            <a:picLocks noChangeAspect="1"/>
          </p:cNvPicPr>
          <p:nvPr/>
        </p:nvPicPr>
        <p:blipFill>
          <a:blip r:embed="rId3"/>
          <a:stretch>
            <a:fillRect/>
          </a:stretch>
        </p:blipFill>
        <p:spPr>
          <a:xfrm>
            <a:off x="10820782" y="163698"/>
            <a:ext cx="1210404" cy="1030286"/>
          </a:xfrm>
          <a:prstGeom prst="rect">
            <a:avLst/>
          </a:prstGeom>
        </p:spPr>
      </p:pic>
      <p:sp>
        <p:nvSpPr>
          <p:cNvPr id="12" name="Rectangle 11">
            <a:extLst>
              <a:ext uri="{FF2B5EF4-FFF2-40B4-BE49-F238E27FC236}">
                <a16:creationId xmlns:a16="http://schemas.microsoft.com/office/drawing/2014/main" xmlns="" id="{7B10E517-AF30-479D-A471-BD5D2FE792C4}"/>
              </a:ext>
            </a:extLst>
          </p:cNvPr>
          <p:cNvSpPr/>
          <p:nvPr/>
        </p:nvSpPr>
        <p:spPr>
          <a:xfrm>
            <a:off x="-1" y="0"/>
            <a:ext cx="336463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3a – Survey 2 results – Keeping well</a:t>
            </a:r>
          </a:p>
        </p:txBody>
      </p:sp>
      <p:sp>
        <p:nvSpPr>
          <p:cNvPr id="13" name="TextBox 12">
            <a:extLst>
              <a:ext uri="{FF2B5EF4-FFF2-40B4-BE49-F238E27FC236}">
                <a16:creationId xmlns:a16="http://schemas.microsoft.com/office/drawing/2014/main" xmlns="" id="{15723ED4-0EC5-4224-8E9C-4A2277AA2D7F}"/>
              </a:ext>
            </a:extLst>
          </p:cNvPr>
          <p:cNvSpPr txBox="1"/>
          <p:nvPr/>
        </p:nvSpPr>
        <p:spPr>
          <a:xfrm>
            <a:off x="8768121" y="729303"/>
            <a:ext cx="2964642" cy="338550"/>
          </a:xfrm>
          <a:prstGeom prst="rect">
            <a:avLst/>
          </a:prstGeom>
          <a:noFill/>
        </p:spPr>
        <p:txBody>
          <a:bodyPr wrap="square" lIns="91432" tIns="45718" rIns="91432" bIns="45718" rtlCol="0">
            <a:spAutoFit/>
          </a:bodyPr>
          <a:lstStyle/>
          <a:p>
            <a:r>
              <a:rPr lang="en-GB" sz="1600" i="1" dirty="0">
                <a:solidFill>
                  <a:srgbClr val="92D050"/>
                </a:solidFill>
                <a:latin typeface="Century Gothic" panose="020B0502020202020204" pitchFamily="34" charset="0"/>
              </a:rPr>
              <a:t>(73% in Survey 1) </a:t>
            </a:r>
            <a:r>
              <a:rPr lang="en-GB" sz="1200" i="1" dirty="0">
                <a:solidFill>
                  <a:srgbClr val="92D050"/>
                </a:solidFill>
                <a:latin typeface="Century Gothic" panose="020B0502020202020204" pitchFamily="34" charset="0"/>
              </a:rPr>
              <a:t>	</a:t>
            </a:r>
            <a:r>
              <a:rPr lang="en-GB" sz="1100" i="1" dirty="0">
                <a:latin typeface="Century Gothic" panose="020B0502020202020204" pitchFamily="34" charset="0"/>
              </a:rPr>
              <a:t>	</a:t>
            </a:r>
            <a:endParaRPr lang="en-GB" i="1" dirty="0">
              <a:latin typeface="Century Gothic" panose="020B0502020202020204" pitchFamily="34" charset="0"/>
            </a:endParaRPr>
          </a:p>
        </p:txBody>
      </p:sp>
      <p:sp>
        <p:nvSpPr>
          <p:cNvPr id="14" name="Oval Callout 7">
            <a:extLst>
              <a:ext uri="{FF2B5EF4-FFF2-40B4-BE49-F238E27FC236}">
                <a16:creationId xmlns:a16="http://schemas.microsoft.com/office/drawing/2014/main" xmlns="" id="{DBBA850A-DC7E-481D-80BF-D4AEC577FFAC}"/>
              </a:ext>
            </a:extLst>
          </p:cNvPr>
          <p:cNvSpPr/>
          <p:nvPr/>
        </p:nvSpPr>
        <p:spPr>
          <a:xfrm>
            <a:off x="1571158" y="944074"/>
            <a:ext cx="4912805" cy="3376844"/>
          </a:xfrm>
          <a:prstGeom prst="wedgeEllipseCallout">
            <a:avLst>
              <a:gd name="adj1" fmla="val -39613"/>
              <a:gd name="adj2" fmla="val 29797"/>
            </a:avLst>
          </a:prstGeom>
          <a:solidFill>
            <a:schemeClr val="bg1"/>
          </a:solidFill>
          <a:ln w="98425">
            <a:solidFill>
              <a:srgbClr val="64B22D"/>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marL="171434" indent="-171434" algn="ctr">
              <a:buFont typeface="Arial" panose="020B0604020202020204" pitchFamily="34" charset="0"/>
              <a:buChar char="•"/>
              <a:defRPr/>
            </a:pPr>
            <a:endParaRPr lang="en-GB" sz="900" dirty="0">
              <a:solidFill>
                <a:schemeClr val="tx1">
                  <a:lumMod val="75000"/>
                  <a:lumOff val="25000"/>
                </a:schemeClr>
              </a:solidFill>
              <a:latin typeface="Century Gothic" panose="020B0502020202020204" pitchFamily="34" charset="0"/>
            </a:endParaRPr>
          </a:p>
          <a:p>
            <a:pPr marL="171434" indent="-171434" algn="ctr">
              <a:buFont typeface="Arial" panose="020B0604020202020204" pitchFamily="34" charset="0"/>
              <a:buChar char="•"/>
              <a:defRPr/>
            </a:pPr>
            <a:endParaRPr lang="en-GB" sz="900" dirty="0">
              <a:solidFill>
                <a:schemeClr val="tx1">
                  <a:lumMod val="75000"/>
                  <a:lumOff val="25000"/>
                </a:schemeClr>
              </a:solidFill>
              <a:latin typeface="Century Gothic" panose="020B0502020202020204" pitchFamily="34" charset="0"/>
            </a:endParaRPr>
          </a:p>
          <a:p>
            <a:pPr marL="171434" indent="-171434" algn="ctr">
              <a:buFont typeface="Arial" panose="020B0604020202020204" pitchFamily="34" charset="0"/>
              <a:buChar char="•"/>
              <a:defRPr/>
            </a:pPr>
            <a:r>
              <a:rPr lang="en-GB" sz="900" dirty="0">
                <a:solidFill>
                  <a:srgbClr val="080808"/>
                </a:solidFill>
              </a:rPr>
              <a:t>All happiness scores are lower than in survey 1 pre lockdown. Residents are understandably feeling less happy due to the unprecedented situation they have been faced with. Those in </a:t>
            </a:r>
            <a:r>
              <a:rPr lang="en-GB" sz="900" b="1" dirty="0">
                <a:solidFill>
                  <a:srgbClr val="64B22D"/>
                </a:solidFill>
              </a:rPr>
              <a:t>Swindon 54% </a:t>
            </a:r>
            <a:r>
              <a:rPr lang="en-GB" sz="900" dirty="0">
                <a:solidFill>
                  <a:srgbClr val="080808"/>
                </a:solidFill>
              </a:rPr>
              <a:t>consider themselves less happy than those in </a:t>
            </a:r>
            <a:r>
              <a:rPr lang="en-GB" sz="900" b="1" dirty="0">
                <a:solidFill>
                  <a:srgbClr val="64B22D"/>
                </a:solidFill>
              </a:rPr>
              <a:t>Wiltshire 72% </a:t>
            </a:r>
            <a:r>
              <a:rPr lang="en-GB" sz="900" dirty="0">
                <a:solidFill>
                  <a:srgbClr val="080808"/>
                </a:solidFill>
              </a:rPr>
              <a:t>and</a:t>
            </a:r>
            <a:r>
              <a:rPr lang="en-GB" sz="900" b="1" dirty="0">
                <a:solidFill>
                  <a:srgbClr val="080808"/>
                </a:solidFill>
              </a:rPr>
              <a:t> </a:t>
            </a:r>
            <a:r>
              <a:rPr lang="en-GB" sz="900" b="1" dirty="0">
                <a:solidFill>
                  <a:srgbClr val="64B22D"/>
                </a:solidFill>
              </a:rPr>
              <a:t>B&amp;NES 68%</a:t>
            </a:r>
          </a:p>
          <a:p>
            <a:pPr marL="171434" indent="-171434" algn="ctr">
              <a:buFont typeface="Arial" panose="020B0604020202020204" pitchFamily="34" charset="0"/>
              <a:buChar char="•"/>
              <a:defRPr/>
            </a:pPr>
            <a:endParaRPr lang="en-GB" sz="900" dirty="0">
              <a:solidFill>
                <a:srgbClr val="080808"/>
              </a:solidFill>
            </a:endParaRPr>
          </a:p>
          <a:p>
            <a:pPr marL="171434" indent="-171434" algn="ctr">
              <a:buFont typeface="Arial" panose="020B0604020202020204" pitchFamily="34" charset="0"/>
              <a:buChar char="•"/>
              <a:defRPr/>
            </a:pPr>
            <a:r>
              <a:rPr lang="en-GB" sz="900" dirty="0">
                <a:solidFill>
                  <a:srgbClr val="080808"/>
                </a:solidFill>
              </a:rPr>
              <a:t>Males 64% and females 69% report very similar feelings of happiness. BAME residents feel happier 79% than White BSW residents 65%</a:t>
            </a:r>
          </a:p>
          <a:p>
            <a:pPr marL="171434" indent="-171434" algn="ctr">
              <a:buFont typeface="Arial" panose="020B0604020202020204" pitchFamily="34" charset="0"/>
              <a:buChar char="•"/>
              <a:defRPr/>
            </a:pPr>
            <a:endParaRPr lang="en-GB" sz="900" dirty="0">
              <a:solidFill>
                <a:srgbClr val="080808"/>
              </a:solidFill>
            </a:endParaRPr>
          </a:p>
          <a:p>
            <a:pPr marL="171434" indent="-171434" algn="ctr">
              <a:buFont typeface="Arial" panose="020B0604020202020204" pitchFamily="34" charset="0"/>
              <a:buChar char="•"/>
              <a:defRPr/>
            </a:pPr>
            <a:r>
              <a:rPr lang="en-GB" sz="900" dirty="0">
                <a:solidFill>
                  <a:srgbClr val="080808"/>
                </a:solidFill>
              </a:rPr>
              <a:t>Feelings of happiness increase with age,</a:t>
            </a:r>
          </a:p>
          <a:p>
            <a:pPr algn="ctr">
              <a:defRPr/>
            </a:pPr>
            <a:r>
              <a:rPr lang="en-GB" sz="900" b="1" dirty="0">
                <a:solidFill>
                  <a:srgbClr val="0095C4"/>
                </a:solidFill>
              </a:rPr>
              <a:t>      </a:t>
            </a:r>
            <a:r>
              <a:rPr lang="en-GB" sz="900" b="1" dirty="0">
                <a:solidFill>
                  <a:srgbClr val="64B22D"/>
                </a:solidFill>
              </a:rPr>
              <a:t>16-24 years 55%, </a:t>
            </a:r>
            <a:r>
              <a:rPr lang="en-GB" sz="900" dirty="0">
                <a:solidFill>
                  <a:srgbClr val="080808"/>
                </a:solidFill>
              </a:rPr>
              <a:t>25-64 years 66%, </a:t>
            </a:r>
            <a:r>
              <a:rPr lang="en-GB" sz="900" b="1" dirty="0">
                <a:solidFill>
                  <a:srgbClr val="64B22D"/>
                </a:solidFill>
              </a:rPr>
              <a:t>65+ years 76%</a:t>
            </a:r>
          </a:p>
          <a:p>
            <a:pPr algn="ctr">
              <a:defRPr/>
            </a:pPr>
            <a:endParaRPr lang="en-GB" sz="900" dirty="0">
              <a:solidFill>
                <a:srgbClr val="080808"/>
              </a:solidFill>
            </a:endParaRPr>
          </a:p>
          <a:p>
            <a:pPr marL="171434" indent="-171434" algn="ctr">
              <a:buFont typeface="Arial" panose="020B0604020202020204" pitchFamily="34" charset="0"/>
              <a:buChar char="•"/>
              <a:defRPr/>
            </a:pPr>
            <a:r>
              <a:rPr lang="en-GB" sz="900" dirty="0">
                <a:solidFill>
                  <a:srgbClr val="080808"/>
                </a:solidFill>
              </a:rPr>
              <a:t>Those with </a:t>
            </a:r>
            <a:r>
              <a:rPr lang="en-GB" sz="900" b="1" dirty="0">
                <a:solidFill>
                  <a:srgbClr val="64B22D"/>
                </a:solidFill>
              </a:rPr>
              <a:t>long term conditions 48% </a:t>
            </a:r>
            <a:r>
              <a:rPr lang="en-GB" sz="900" dirty="0">
                <a:solidFill>
                  <a:srgbClr val="080808"/>
                </a:solidFill>
              </a:rPr>
              <a:t>feel far less happy compared to those without 70%</a:t>
            </a:r>
          </a:p>
          <a:p>
            <a:pPr marL="171434" indent="-171434" algn="ctr">
              <a:buFont typeface="Arial" panose="020B0604020202020204" pitchFamily="34" charset="0"/>
              <a:buChar char="•"/>
              <a:defRPr/>
            </a:pPr>
            <a:endParaRPr lang="en-GB" sz="900" dirty="0">
              <a:solidFill>
                <a:srgbClr val="080808"/>
              </a:solidFill>
            </a:endParaRPr>
          </a:p>
          <a:p>
            <a:pPr marL="171434" indent="-171434" algn="ctr">
              <a:buFont typeface="Arial" panose="020B0604020202020204" pitchFamily="34" charset="0"/>
              <a:buChar char="•"/>
              <a:defRPr/>
            </a:pPr>
            <a:r>
              <a:rPr lang="en-GB" sz="900" dirty="0">
                <a:solidFill>
                  <a:srgbClr val="080808"/>
                </a:solidFill>
              </a:rPr>
              <a:t>The </a:t>
            </a:r>
            <a:r>
              <a:rPr lang="en-GB" sz="900" b="1" dirty="0">
                <a:solidFill>
                  <a:srgbClr val="64B22D"/>
                </a:solidFill>
              </a:rPr>
              <a:t>unemployed 32% </a:t>
            </a:r>
            <a:r>
              <a:rPr lang="en-GB" sz="900" dirty="0">
                <a:solidFill>
                  <a:srgbClr val="080808"/>
                </a:solidFill>
              </a:rPr>
              <a:t>and </a:t>
            </a:r>
            <a:r>
              <a:rPr lang="en-GB" sz="900" b="1" dirty="0">
                <a:solidFill>
                  <a:srgbClr val="64B22D"/>
                </a:solidFill>
              </a:rPr>
              <a:t>lone parents 36% </a:t>
            </a:r>
            <a:r>
              <a:rPr lang="en-GB" sz="900" dirty="0">
                <a:solidFill>
                  <a:srgbClr val="080808"/>
                </a:solidFill>
              </a:rPr>
              <a:t>report feeling far less happy than the average</a:t>
            </a:r>
          </a:p>
          <a:p>
            <a:pPr marL="171434" indent="-171434" algn="ctr">
              <a:buFont typeface="Arial" panose="020B0604020202020204" pitchFamily="34" charset="0"/>
              <a:buChar char="•"/>
              <a:defRPr/>
            </a:pPr>
            <a:endParaRPr lang="en-GB" sz="900" dirty="0">
              <a:solidFill>
                <a:srgbClr val="080808"/>
              </a:solidFill>
            </a:endParaRPr>
          </a:p>
          <a:p>
            <a:pPr marL="171434" indent="-171434" algn="ctr">
              <a:buFont typeface="Arial" panose="020B0604020202020204" pitchFamily="34" charset="0"/>
              <a:buChar char="•"/>
              <a:defRPr/>
            </a:pPr>
            <a:r>
              <a:rPr lang="en-GB" sz="900" i="1" dirty="0">
                <a:solidFill>
                  <a:srgbClr val="080808"/>
                </a:solidFill>
              </a:rPr>
              <a:t>Differences </a:t>
            </a:r>
            <a:r>
              <a:rPr lang="en-GB" sz="900" b="1" i="1" dirty="0">
                <a:solidFill>
                  <a:srgbClr val="64B22D"/>
                </a:solidFill>
              </a:rPr>
              <a:t>in green </a:t>
            </a:r>
            <a:r>
              <a:rPr lang="en-GB" sz="900" i="1" dirty="0">
                <a:solidFill>
                  <a:srgbClr val="080808"/>
                </a:solidFill>
              </a:rPr>
              <a:t>are all statistically</a:t>
            </a:r>
          </a:p>
          <a:p>
            <a:pPr algn="ctr">
              <a:defRPr/>
            </a:pPr>
            <a:r>
              <a:rPr lang="en-GB" sz="900" i="1" dirty="0">
                <a:solidFill>
                  <a:srgbClr val="080808"/>
                </a:solidFill>
              </a:rPr>
              <a:t> significant differences</a:t>
            </a:r>
            <a:endParaRPr lang="en-GB" sz="1100" i="1" dirty="0">
              <a:solidFill>
                <a:srgbClr val="080808"/>
              </a:solidFill>
            </a:endParaRPr>
          </a:p>
        </p:txBody>
      </p:sp>
    </p:spTree>
    <p:extLst>
      <p:ext uri="{BB962C8B-B14F-4D97-AF65-F5344CB8AC3E}">
        <p14:creationId xmlns:p14="http://schemas.microsoft.com/office/powerpoint/2010/main" val="3980120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EB2F1C4D-EB8A-4F10-99F1-5BAC7B3EB368}"/>
              </a:ext>
            </a:extLst>
          </p:cNvPr>
          <p:cNvSpPr>
            <a:spLocks noGrp="1"/>
          </p:cNvSpPr>
          <p:nvPr>
            <p:ph type="sldNum" sz="quarter" idx="12"/>
          </p:nvPr>
        </p:nvSpPr>
        <p:spPr/>
        <p:txBody>
          <a:bodyPr/>
          <a:lstStyle/>
          <a:p>
            <a:fld id="{F6E39E37-6BC0-A248-806A-337B0CEF6126}" type="slidenum">
              <a:rPr lang="en-US" smtClean="0"/>
              <a:t>14</a:t>
            </a:fld>
            <a:endParaRPr lang="en-US"/>
          </a:p>
        </p:txBody>
      </p:sp>
      <p:sp>
        <p:nvSpPr>
          <p:cNvPr id="3" name="Text Placeholder 2">
            <a:extLst>
              <a:ext uri="{FF2B5EF4-FFF2-40B4-BE49-F238E27FC236}">
                <a16:creationId xmlns:a16="http://schemas.microsoft.com/office/drawing/2014/main" xmlns="" id="{C3C47656-9C99-4475-BBBE-FCD1CEF443E9}"/>
              </a:ext>
            </a:extLst>
          </p:cNvPr>
          <p:cNvSpPr>
            <a:spLocks noGrp="1"/>
          </p:cNvSpPr>
          <p:nvPr>
            <p:ph type="body" sz="quarter" idx="13"/>
          </p:nvPr>
        </p:nvSpPr>
        <p:spPr>
          <a:xfrm>
            <a:off x="86507" y="339053"/>
            <a:ext cx="11744136" cy="1030287"/>
          </a:xfrm>
        </p:spPr>
        <p:txBody>
          <a:bodyPr>
            <a:normAutofit/>
          </a:bodyPr>
          <a:lstStyle/>
          <a:p>
            <a:r>
              <a:rPr lang="en-GB" sz="3200" dirty="0"/>
              <a:t>Keeping well trackers – </a:t>
            </a:r>
            <a:r>
              <a:rPr lang="en-GB" sz="2800" dirty="0">
                <a:solidFill>
                  <a:schemeClr val="bg2">
                    <a:lumMod val="50000"/>
                  </a:schemeClr>
                </a:solidFill>
              </a:rPr>
              <a:t>32% of BSW residents feel lonely</a:t>
            </a:r>
            <a:endParaRPr lang="en-GB" sz="3200" dirty="0">
              <a:solidFill>
                <a:schemeClr val="bg2">
                  <a:lumMod val="50000"/>
                </a:schemeClr>
              </a:solidFill>
            </a:endParaRPr>
          </a:p>
        </p:txBody>
      </p:sp>
      <p:graphicFrame>
        <p:nvGraphicFramePr>
          <p:cNvPr id="5" name="Content Placeholder 5">
            <a:extLst>
              <a:ext uri="{FF2B5EF4-FFF2-40B4-BE49-F238E27FC236}">
                <a16:creationId xmlns:a16="http://schemas.microsoft.com/office/drawing/2014/main" xmlns="" id="{E4A926A1-0BCC-48C9-BE7F-A74A201062FD}"/>
              </a:ext>
            </a:extLst>
          </p:cNvPr>
          <p:cNvGraphicFramePr>
            <a:graphicFrameLocks/>
          </p:cNvGraphicFramePr>
          <p:nvPr>
            <p:extLst>
              <p:ext uri="{D42A27DB-BD31-4B8C-83A1-F6EECF244321}">
                <p14:modId xmlns:p14="http://schemas.microsoft.com/office/powerpoint/2010/main" val="1198926475"/>
              </p:ext>
            </p:extLst>
          </p:nvPr>
        </p:nvGraphicFramePr>
        <p:xfrm>
          <a:off x="826811" y="948731"/>
          <a:ext cx="10138299" cy="571575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xmlns="" id="{A42DF429-3417-4801-8D3A-98BCB9C70787}"/>
              </a:ext>
            </a:extLst>
          </p:cNvPr>
          <p:cNvSpPr txBox="1"/>
          <p:nvPr/>
        </p:nvSpPr>
        <p:spPr>
          <a:xfrm>
            <a:off x="5441211" y="4320625"/>
            <a:ext cx="2623780" cy="800215"/>
          </a:xfrm>
          <a:prstGeom prst="rect">
            <a:avLst/>
          </a:prstGeom>
          <a:noFill/>
        </p:spPr>
        <p:txBody>
          <a:bodyPr wrap="square" lIns="91432" tIns="45718" rIns="91432" bIns="45718" rtlCol="0">
            <a:spAutoFit/>
          </a:bodyPr>
          <a:lstStyle/>
          <a:p>
            <a:r>
              <a:rPr lang="en-GB" sz="1200" b="1" dirty="0">
                <a:solidFill>
                  <a:schemeClr val="bg1"/>
                </a:solidFill>
                <a:latin typeface="Arial" panose="020B0604020202020204" pitchFamily="34" charset="0"/>
                <a:cs typeface="Arial" panose="020B0604020202020204" pitchFamily="34" charset="0"/>
              </a:rPr>
              <a:t>One third of BSW residents, currently feel lonely during lockdown</a:t>
            </a:r>
          </a:p>
          <a:p>
            <a:r>
              <a:rPr lang="en-GB" sz="1000" i="1" dirty="0">
                <a:solidFill>
                  <a:schemeClr val="bg1"/>
                </a:solidFill>
                <a:latin typeface="Arial" panose="020B0604020202020204" pitchFamily="34" charset="0"/>
                <a:cs typeface="Arial" panose="020B0604020202020204" pitchFamily="34" charset="0"/>
              </a:rPr>
              <a:t>(</a:t>
            </a:r>
            <a:r>
              <a:rPr lang="en-GB" sz="1000" i="1" dirty="0" err="1">
                <a:solidFill>
                  <a:schemeClr val="bg1"/>
                </a:solidFill>
                <a:latin typeface="Arial" panose="020B0604020202020204" pitchFamily="34" charset="0"/>
                <a:cs typeface="Arial" panose="020B0604020202020204" pitchFamily="34" charset="0"/>
              </a:rPr>
              <a:t>ie</a:t>
            </a:r>
            <a:r>
              <a:rPr lang="en-GB" sz="1000" i="1" dirty="0">
                <a:solidFill>
                  <a:schemeClr val="bg1"/>
                </a:solidFill>
                <a:latin typeface="Arial" panose="020B0604020202020204" pitchFamily="34" charset="0"/>
                <a:cs typeface="Arial" panose="020B0604020202020204" pitchFamily="34" charset="0"/>
              </a:rPr>
              <a:t>. they gave a score of 6 or less out of 10)</a:t>
            </a:r>
          </a:p>
        </p:txBody>
      </p:sp>
      <p:sp>
        <p:nvSpPr>
          <p:cNvPr id="8" name="Rectangle 7">
            <a:extLst>
              <a:ext uri="{FF2B5EF4-FFF2-40B4-BE49-F238E27FC236}">
                <a16:creationId xmlns:a16="http://schemas.microsoft.com/office/drawing/2014/main" xmlns="" id="{490EE15D-F980-45E6-9243-B2B7B45567DC}"/>
              </a:ext>
            </a:extLst>
          </p:cNvPr>
          <p:cNvSpPr/>
          <p:nvPr/>
        </p:nvSpPr>
        <p:spPr>
          <a:xfrm>
            <a:off x="4479721" y="6213110"/>
            <a:ext cx="3925026" cy="261606"/>
          </a:xfrm>
          <a:prstGeom prst="rect">
            <a:avLst/>
          </a:prstGeom>
        </p:spPr>
        <p:txBody>
          <a:bodyPr wrap="square" lIns="91432" tIns="45718" rIns="91432" bIns="45718">
            <a:spAutoFit/>
          </a:bodyPr>
          <a:lstStyle/>
          <a:p>
            <a:pPr lvl="0"/>
            <a:r>
              <a:rPr lang="en-GB" sz="1100" i="1" dirty="0">
                <a:latin typeface="Arial"/>
              </a:rPr>
              <a:t>Q. Do you consider yourself to be……</a:t>
            </a:r>
            <a:r>
              <a:rPr lang="en-GB" sz="1100" i="1" dirty="0">
                <a:solidFill>
                  <a:srgbClr val="669900"/>
                </a:solidFill>
                <a:latin typeface="Arial"/>
              </a:rPr>
              <a:t>Base: n=381</a:t>
            </a:r>
          </a:p>
        </p:txBody>
      </p:sp>
      <p:sp>
        <p:nvSpPr>
          <p:cNvPr id="9" name="TextBox 8">
            <a:extLst>
              <a:ext uri="{FF2B5EF4-FFF2-40B4-BE49-F238E27FC236}">
                <a16:creationId xmlns:a16="http://schemas.microsoft.com/office/drawing/2014/main" xmlns="" id="{C547C7D0-0D5C-4D4C-BB34-AAC5C573FA9D}"/>
              </a:ext>
            </a:extLst>
          </p:cNvPr>
          <p:cNvSpPr txBox="1"/>
          <p:nvPr/>
        </p:nvSpPr>
        <p:spPr>
          <a:xfrm>
            <a:off x="7126197" y="1372692"/>
            <a:ext cx="2964642" cy="538605"/>
          </a:xfrm>
          <a:prstGeom prst="rect">
            <a:avLst/>
          </a:prstGeom>
          <a:noFill/>
        </p:spPr>
        <p:txBody>
          <a:bodyPr wrap="square" lIns="91432" tIns="45718" rIns="91432" bIns="45718" rtlCol="0">
            <a:spAutoFit/>
          </a:bodyPr>
          <a:lstStyle/>
          <a:p>
            <a:r>
              <a:rPr lang="en-GB" dirty="0">
                <a:latin typeface="Century Gothic" panose="020B0502020202020204" pitchFamily="34" charset="0"/>
              </a:rPr>
              <a:t>Mean = 7.4 </a:t>
            </a:r>
            <a:r>
              <a:rPr lang="en-GB" sz="1400" i="1" dirty="0">
                <a:latin typeface="Century Gothic" panose="020B0502020202020204" pitchFamily="34" charset="0"/>
              </a:rPr>
              <a:t>(out of 10) </a:t>
            </a:r>
            <a:r>
              <a:rPr lang="en-GB" sz="1000" i="1" dirty="0">
                <a:latin typeface="Century Gothic" panose="020B0502020202020204" pitchFamily="34" charset="0"/>
              </a:rPr>
              <a:t>	</a:t>
            </a:r>
            <a:r>
              <a:rPr lang="en-GB" sz="1100" i="1" dirty="0">
                <a:latin typeface="Century Gothic" panose="020B0502020202020204" pitchFamily="34" charset="0"/>
              </a:rPr>
              <a:t>		</a:t>
            </a:r>
            <a:endParaRPr lang="en-GB" i="1" dirty="0">
              <a:latin typeface="Century Gothic" panose="020B0502020202020204" pitchFamily="34" charset="0"/>
            </a:endParaRPr>
          </a:p>
        </p:txBody>
      </p:sp>
      <p:sp>
        <p:nvSpPr>
          <p:cNvPr id="11" name="Oval Callout 7">
            <a:extLst>
              <a:ext uri="{FF2B5EF4-FFF2-40B4-BE49-F238E27FC236}">
                <a16:creationId xmlns:a16="http://schemas.microsoft.com/office/drawing/2014/main" xmlns="" id="{63C62A7F-5FBB-4E7C-B0A3-D1BE3A67F456}"/>
              </a:ext>
            </a:extLst>
          </p:cNvPr>
          <p:cNvSpPr/>
          <p:nvPr/>
        </p:nvSpPr>
        <p:spPr>
          <a:xfrm>
            <a:off x="1556910" y="1225117"/>
            <a:ext cx="4053778" cy="3095507"/>
          </a:xfrm>
          <a:prstGeom prst="wedgeEllipseCallout">
            <a:avLst>
              <a:gd name="adj1" fmla="val -39613"/>
              <a:gd name="adj2" fmla="val 29797"/>
            </a:avLst>
          </a:prstGeom>
          <a:solidFill>
            <a:schemeClr val="bg1"/>
          </a:solidFill>
          <a:ln w="98425">
            <a:solidFill>
              <a:schemeClr val="accent4">
                <a:lumMod val="50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marL="171434" indent="-171434" algn="ctr">
              <a:buFont typeface="Arial" panose="020B0604020202020204" pitchFamily="34" charset="0"/>
              <a:buChar char="•"/>
              <a:defRPr/>
            </a:pPr>
            <a:endParaRPr lang="en-GB" sz="900" dirty="0">
              <a:solidFill>
                <a:schemeClr val="tx1">
                  <a:lumMod val="75000"/>
                  <a:lumOff val="25000"/>
                </a:schemeClr>
              </a:solidFill>
              <a:latin typeface="Century Gothic" panose="020B0502020202020204" pitchFamily="34" charset="0"/>
            </a:endParaRPr>
          </a:p>
          <a:p>
            <a:pPr marL="171434" indent="-171434" algn="ctr">
              <a:buFont typeface="Arial" panose="020B0604020202020204" pitchFamily="34" charset="0"/>
              <a:buChar char="•"/>
              <a:defRPr/>
            </a:pPr>
            <a:endParaRPr lang="en-GB" sz="900" dirty="0">
              <a:solidFill>
                <a:schemeClr val="tx1">
                  <a:lumMod val="75000"/>
                  <a:lumOff val="25000"/>
                </a:schemeClr>
              </a:solidFill>
              <a:latin typeface="Century Gothic" panose="020B0502020202020204" pitchFamily="34" charset="0"/>
            </a:endParaRPr>
          </a:p>
          <a:p>
            <a:pPr marL="171434" indent="-171434" algn="ctr">
              <a:buFont typeface="Arial" panose="020B0604020202020204" pitchFamily="34" charset="0"/>
              <a:buChar char="•"/>
              <a:defRPr/>
            </a:pPr>
            <a:r>
              <a:rPr lang="en-GB" sz="900" dirty="0">
                <a:solidFill>
                  <a:srgbClr val="080808"/>
                </a:solidFill>
              </a:rPr>
              <a:t>Those in </a:t>
            </a:r>
            <a:r>
              <a:rPr lang="en-GB" sz="900" b="1" dirty="0">
                <a:solidFill>
                  <a:srgbClr val="004992"/>
                </a:solidFill>
              </a:rPr>
              <a:t>Swindon 41% </a:t>
            </a:r>
            <a:r>
              <a:rPr lang="en-GB" sz="900" dirty="0">
                <a:solidFill>
                  <a:srgbClr val="080808"/>
                </a:solidFill>
              </a:rPr>
              <a:t>and</a:t>
            </a:r>
            <a:r>
              <a:rPr lang="en-GB" sz="900" b="1" dirty="0">
                <a:solidFill>
                  <a:srgbClr val="64B22D"/>
                </a:solidFill>
              </a:rPr>
              <a:t> </a:t>
            </a:r>
            <a:r>
              <a:rPr lang="en-GB" sz="900" b="1" dirty="0">
                <a:solidFill>
                  <a:srgbClr val="004992"/>
                </a:solidFill>
              </a:rPr>
              <a:t>B&amp;NES 38% </a:t>
            </a:r>
            <a:r>
              <a:rPr lang="en-GB" sz="900" dirty="0">
                <a:solidFill>
                  <a:srgbClr val="080808"/>
                </a:solidFill>
              </a:rPr>
              <a:t>feel the most lonely, compared to those in</a:t>
            </a:r>
            <a:r>
              <a:rPr lang="en-GB" sz="900" b="1" dirty="0">
                <a:solidFill>
                  <a:srgbClr val="64B22D"/>
                </a:solidFill>
              </a:rPr>
              <a:t> </a:t>
            </a:r>
            <a:r>
              <a:rPr lang="en-GB" sz="900" b="1" dirty="0">
                <a:solidFill>
                  <a:srgbClr val="004992"/>
                </a:solidFill>
              </a:rPr>
              <a:t>Wiltshire 24%</a:t>
            </a:r>
          </a:p>
          <a:p>
            <a:pPr algn="ctr">
              <a:defRPr/>
            </a:pPr>
            <a:endParaRPr lang="en-GB" sz="900" dirty="0">
              <a:solidFill>
                <a:srgbClr val="080808"/>
              </a:solidFill>
            </a:endParaRPr>
          </a:p>
          <a:p>
            <a:pPr marL="171434" indent="-171434" algn="ctr">
              <a:buFont typeface="Arial" panose="020B0604020202020204" pitchFamily="34" charset="0"/>
              <a:buChar char="•"/>
              <a:defRPr/>
            </a:pPr>
            <a:r>
              <a:rPr lang="en-GB" sz="900" b="1" dirty="0">
                <a:solidFill>
                  <a:srgbClr val="004992"/>
                </a:solidFill>
              </a:rPr>
              <a:t>Females 37% </a:t>
            </a:r>
            <a:r>
              <a:rPr lang="en-GB" sz="900" dirty="0">
                <a:solidFill>
                  <a:srgbClr val="080808"/>
                </a:solidFill>
              </a:rPr>
              <a:t>feel lonelier than </a:t>
            </a:r>
            <a:r>
              <a:rPr lang="en-GB" sz="900" b="1" dirty="0">
                <a:solidFill>
                  <a:srgbClr val="004992"/>
                </a:solidFill>
              </a:rPr>
              <a:t>males 25%, </a:t>
            </a:r>
            <a:r>
              <a:rPr lang="en-GB" sz="900" dirty="0">
                <a:solidFill>
                  <a:srgbClr val="080808"/>
                </a:solidFill>
              </a:rPr>
              <a:t>as do White residents 32% compared to BAME 20%</a:t>
            </a:r>
          </a:p>
          <a:p>
            <a:pPr marL="171434" indent="-171434" algn="ctr">
              <a:buFont typeface="Arial" panose="020B0604020202020204" pitchFamily="34" charset="0"/>
              <a:buChar char="•"/>
              <a:defRPr/>
            </a:pPr>
            <a:endParaRPr lang="en-GB" sz="900" dirty="0">
              <a:solidFill>
                <a:srgbClr val="080808"/>
              </a:solidFill>
            </a:endParaRPr>
          </a:p>
          <a:p>
            <a:pPr marL="171434" indent="-171434" algn="ctr">
              <a:buFont typeface="Arial" panose="020B0604020202020204" pitchFamily="34" charset="0"/>
              <a:buChar char="•"/>
              <a:defRPr/>
            </a:pPr>
            <a:r>
              <a:rPr lang="en-GB" sz="900" dirty="0">
                <a:solidFill>
                  <a:srgbClr val="080808"/>
                </a:solidFill>
              </a:rPr>
              <a:t>Those aged</a:t>
            </a:r>
            <a:r>
              <a:rPr lang="en-GB" sz="900" b="1" dirty="0">
                <a:solidFill>
                  <a:srgbClr val="64B22D"/>
                </a:solidFill>
              </a:rPr>
              <a:t> </a:t>
            </a:r>
            <a:r>
              <a:rPr lang="en-GB" sz="900" b="1" dirty="0">
                <a:solidFill>
                  <a:srgbClr val="004992"/>
                </a:solidFill>
              </a:rPr>
              <a:t>16-24 years 50%  </a:t>
            </a:r>
            <a:r>
              <a:rPr lang="en-GB" sz="900" dirty="0">
                <a:solidFill>
                  <a:srgbClr val="080808"/>
                </a:solidFill>
              </a:rPr>
              <a:t>report</a:t>
            </a:r>
            <a:r>
              <a:rPr lang="en-GB" sz="900" b="1" dirty="0">
                <a:solidFill>
                  <a:srgbClr val="080808"/>
                </a:solidFill>
              </a:rPr>
              <a:t> </a:t>
            </a:r>
            <a:r>
              <a:rPr lang="en-GB" sz="900" dirty="0">
                <a:solidFill>
                  <a:srgbClr val="080808"/>
                </a:solidFill>
              </a:rPr>
              <a:t>feeling the loneliest age group during this period</a:t>
            </a:r>
            <a:endParaRPr lang="en-GB" sz="900" b="1" dirty="0">
              <a:solidFill>
                <a:srgbClr val="64B22D"/>
              </a:solidFill>
            </a:endParaRPr>
          </a:p>
          <a:p>
            <a:pPr algn="ctr">
              <a:defRPr/>
            </a:pPr>
            <a:endParaRPr lang="en-GB" sz="900" dirty="0">
              <a:solidFill>
                <a:srgbClr val="080808"/>
              </a:solidFill>
            </a:endParaRPr>
          </a:p>
          <a:p>
            <a:pPr marL="171434" indent="-171434" algn="ctr">
              <a:buFont typeface="Arial" panose="020B0604020202020204" pitchFamily="34" charset="0"/>
              <a:buChar char="•"/>
              <a:defRPr/>
            </a:pPr>
            <a:r>
              <a:rPr lang="en-GB" sz="900" dirty="0">
                <a:solidFill>
                  <a:srgbClr val="080808"/>
                </a:solidFill>
              </a:rPr>
              <a:t>Those with long term conditions 34% do not feel any lonelier than the average</a:t>
            </a:r>
          </a:p>
          <a:p>
            <a:pPr marL="171434" indent="-171434" algn="ctr">
              <a:buFont typeface="Arial" panose="020B0604020202020204" pitchFamily="34" charset="0"/>
              <a:buChar char="•"/>
              <a:defRPr/>
            </a:pPr>
            <a:endParaRPr lang="en-GB" sz="900" dirty="0">
              <a:solidFill>
                <a:srgbClr val="080808"/>
              </a:solidFill>
            </a:endParaRPr>
          </a:p>
          <a:p>
            <a:pPr marL="171434" indent="-171434" algn="ctr">
              <a:buFont typeface="Arial" panose="020B0604020202020204" pitchFamily="34" charset="0"/>
              <a:buChar char="•"/>
              <a:defRPr/>
            </a:pPr>
            <a:r>
              <a:rPr lang="en-GB" sz="900" dirty="0">
                <a:solidFill>
                  <a:srgbClr val="080808"/>
                </a:solidFill>
              </a:rPr>
              <a:t>The </a:t>
            </a:r>
            <a:r>
              <a:rPr lang="en-GB" sz="900" b="1" dirty="0">
                <a:solidFill>
                  <a:srgbClr val="004992"/>
                </a:solidFill>
              </a:rPr>
              <a:t>unemployed 52% </a:t>
            </a:r>
            <a:r>
              <a:rPr lang="en-GB" sz="900" dirty="0">
                <a:solidFill>
                  <a:srgbClr val="080808"/>
                </a:solidFill>
              </a:rPr>
              <a:t>and </a:t>
            </a:r>
            <a:r>
              <a:rPr lang="en-GB" sz="900" b="1" dirty="0">
                <a:solidFill>
                  <a:srgbClr val="004992"/>
                </a:solidFill>
              </a:rPr>
              <a:t>lone parents 69% </a:t>
            </a:r>
            <a:r>
              <a:rPr lang="en-GB" sz="900" dirty="0">
                <a:solidFill>
                  <a:srgbClr val="080808"/>
                </a:solidFill>
              </a:rPr>
              <a:t>report feeling far lonelier than the average</a:t>
            </a:r>
          </a:p>
          <a:p>
            <a:pPr marL="171434" indent="-171434" algn="ctr">
              <a:buFont typeface="Arial" panose="020B0604020202020204" pitchFamily="34" charset="0"/>
              <a:buChar char="•"/>
              <a:defRPr/>
            </a:pPr>
            <a:endParaRPr lang="en-GB" sz="900" dirty="0">
              <a:solidFill>
                <a:srgbClr val="080808"/>
              </a:solidFill>
            </a:endParaRPr>
          </a:p>
          <a:p>
            <a:pPr marL="171434" indent="-171434" algn="ctr">
              <a:buFont typeface="Arial" panose="020B0604020202020204" pitchFamily="34" charset="0"/>
              <a:buChar char="•"/>
              <a:defRPr/>
            </a:pPr>
            <a:r>
              <a:rPr lang="en-GB" sz="900" i="1" dirty="0">
                <a:solidFill>
                  <a:srgbClr val="080808"/>
                </a:solidFill>
              </a:rPr>
              <a:t>Differences </a:t>
            </a:r>
            <a:r>
              <a:rPr lang="en-GB" sz="900" b="1" i="1" dirty="0">
                <a:solidFill>
                  <a:srgbClr val="004992"/>
                </a:solidFill>
              </a:rPr>
              <a:t>in blue </a:t>
            </a:r>
            <a:r>
              <a:rPr lang="en-GB" sz="900" i="1" dirty="0">
                <a:solidFill>
                  <a:srgbClr val="080808"/>
                </a:solidFill>
              </a:rPr>
              <a:t>are all statistically</a:t>
            </a:r>
          </a:p>
          <a:p>
            <a:pPr algn="ctr">
              <a:defRPr/>
            </a:pPr>
            <a:r>
              <a:rPr lang="en-GB" sz="900" i="1" dirty="0">
                <a:solidFill>
                  <a:srgbClr val="080808"/>
                </a:solidFill>
              </a:rPr>
              <a:t> significant differences</a:t>
            </a:r>
            <a:endParaRPr lang="en-GB" sz="1100" i="1" dirty="0">
              <a:solidFill>
                <a:srgbClr val="080808"/>
              </a:solidFill>
            </a:endParaRPr>
          </a:p>
        </p:txBody>
      </p:sp>
      <p:sp>
        <p:nvSpPr>
          <p:cNvPr id="12" name="Rectangle 11">
            <a:extLst>
              <a:ext uri="{FF2B5EF4-FFF2-40B4-BE49-F238E27FC236}">
                <a16:creationId xmlns:a16="http://schemas.microsoft.com/office/drawing/2014/main" xmlns="" id="{7B10E517-AF30-479D-A471-BD5D2FE792C4}"/>
              </a:ext>
            </a:extLst>
          </p:cNvPr>
          <p:cNvSpPr/>
          <p:nvPr/>
        </p:nvSpPr>
        <p:spPr>
          <a:xfrm>
            <a:off x="-1" y="0"/>
            <a:ext cx="3258105"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3a – Survey 2 results – Keeping well</a:t>
            </a:r>
          </a:p>
        </p:txBody>
      </p:sp>
      <p:pic>
        <p:nvPicPr>
          <p:cNvPr id="4" name="Picture 3">
            <a:extLst>
              <a:ext uri="{FF2B5EF4-FFF2-40B4-BE49-F238E27FC236}">
                <a16:creationId xmlns:a16="http://schemas.microsoft.com/office/drawing/2014/main" xmlns="" id="{AB91771D-B69D-4B46-90E0-E5E19A49CB26}"/>
              </a:ext>
            </a:extLst>
          </p:cNvPr>
          <p:cNvPicPr>
            <a:picLocks noChangeAspect="1"/>
          </p:cNvPicPr>
          <p:nvPr/>
        </p:nvPicPr>
        <p:blipFill>
          <a:blip r:embed="rId3"/>
          <a:stretch>
            <a:fillRect/>
          </a:stretch>
        </p:blipFill>
        <p:spPr>
          <a:xfrm>
            <a:off x="11008761" y="64767"/>
            <a:ext cx="978773" cy="1030287"/>
          </a:xfrm>
          <a:prstGeom prst="rect">
            <a:avLst/>
          </a:prstGeom>
        </p:spPr>
      </p:pic>
    </p:spTree>
    <p:extLst>
      <p:ext uri="{BB962C8B-B14F-4D97-AF65-F5344CB8AC3E}">
        <p14:creationId xmlns:p14="http://schemas.microsoft.com/office/powerpoint/2010/main" val="474470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xmlns="" id="{CD015358-C5D4-493A-BB0F-844B79EA7084}"/>
              </a:ext>
            </a:extLst>
          </p:cNvPr>
          <p:cNvPicPr>
            <a:picLocks noChangeAspect="1"/>
          </p:cNvPicPr>
          <p:nvPr/>
        </p:nvPicPr>
        <p:blipFill>
          <a:blip r:embed="rId2"/>
          <a:stretch>
            <a:fillRect/>
          </a:stretch>
        </p:blipFill>
        <p:spPr>
          <a:xfrm>
            <a:off x="650395" y="997291"/>
            <a:ext cx="5873371" cy="4987770"/>
          </a:xfrm>
          <a:prstGeom prst="rect">
            <a:avLst/>
          </a:prstGeom>
        </p:spPr>
      </p:pic>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15</a:t>
            </a:fld>
            <a:endParaRPr lang="en-US"/>
          </a:p>
        </p:txBody>
      </p:sp>
      <p:sp>
        <p:nvSpPr>
          <p:cNvPr id="3" name="Text Placeholder 2">
            <a:extLst>
              <a:ext uri="{FF2B5EF4-FFF2-40B4-BE49-F238E27FC236}">
                <a16:creationId xmlns:a16="http://schemas.microsoft.com/office/drawing/2014/main" xmlns="" id="{474FB577-3EED-44DF-AC3B-A8D366B4A060}"/>
              </a:ext>
            </a:extLst>
          </p:cNvPr>
          <p:cNvSpPr>
            <a:spLocks noGrp="1"/>
          </p:cNvSpPr>
          <p:nvPr>
            <p:ph type="body" sz="quarter" idx="13"/>
          </p:nvPr>
        </p:nvSpPr>
        <p:spPr>
          <a:xfrm>
            <a:off x="-100228" y="234986"/>
            <a:ext cx="11744136" cy="995558"/>
          </a:xfrm>
        </p:spPr>
        <p:txBody>
          <a:bodyPr>
            <a:normAutofit lnSpcReduction="10000"/>
          </a:bodyPr>
          <a:lstStyle/>
          <a:p>
            <a:pPr>
              <a:lnSpc>
                <a:spcPct val="120000"/>
              </a:lnSpc>
            </a:pPr>
            <a:r>
              <a:rPr lang="en-GB" sz="2600" dirty="0"/>
              <a:t>Which, if any, of the following words or phrases best describe how    you currently feel? </a:t>
            </a:r>
          </a:p>
          <a:p>
            <a:pPr>
              <a:lnSpc>
                <a:spcPct val="120000"/>
              </a:lnSpc>
            </a:pPr>
            <a:endParaRPr lang="en-GB" sz="2300" dirty="0"/>
          </a:p>
        </p:txBody>
      </p:sp>
      <p:sp>
        <p:nvSpPr>
          <p:cNvPr id="6" name="Rectangle 5">
            <a:extLst>
              <a:ext uri="{FF2B5EF4-FFF2-40B4-BE49-F238E27FC236}">
                <a16:creationId xmlns:a16="http://schemas.microsoft.com/office/drawing/2014/main" xmlns="" id="{7684C320-09A7-44F7-892C-39C73B2D666F}"/>
              </a:ext>
            </a:extLst>
          </p:cNvPr>
          <p:cNvSpPr/>
          <p:nvPr/>
        </p:nvSpPr>
        <p:spPr>
          <a:xfrm>
            <a:off x="-1" y="0"/>
            <a:ext cx="3311371"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3a – Survey 2 results – Keeping well</a:t>
            </a:r>
          </a:p>
        </p:txBody>
      </p:sp>
      <p:pic>
        <p:nvPicPr>
          <p:cNvPr id="7" name="Picture 6">
            <a:extLst>
              <a:ext uri="{FF2B5EF4-FFF2-40B4-BE49-F238E27FC236}">
                <a16:creationId xmlns:a16="http://schemas.microsoft.com/office/drawing/2014/main" xmlns="" id="{03779407-2F5C-45D7-BAC9-5C41D2F660EB}"/>
              </a:ext>
            </a:extLst>
          </p:cNvPr>
          <p:cNvPicPr>
            <a:picLocks noChangeAspect="1"/>
          </p:cNvPicPr>
          <p:nvPr/>
        </p:nvPicPr>
        <p:blipFill>
          <a:blip r:embed="rId3"/>
          <a:stretch>
            <a:fillRect/>
          </a:stretch>
        </p:blipFill>
        <p:spPr>
          <a:xfrm>
            <a:off x="11084022" y="175886"/>
            <a:ext cx="947164" cy="995558"/>
          </a:xfrm>
          <a:prstGeom prst="rect">
            <a:avLst/>
          </a:prstGeom>
        </p:spPr>
      </p:pic>
      <p:sp>
        <p:nvSpPr>
          <p:cNvPr id="5" name="Rectangle 4">
            <a:extLst>
              <a:ext uri="{FF2B5EF4-FFF2-40B4-BE49-F238E27FC236}">
                <a16:creationId xmlns:a16="http://schemas.microsoft.com/office/drawing/2014/main" xmlns="" id="{22BAB8D4-BB76-4C59-AD82-ECF2F6397579}"/>
              </a:ext>
            </a:extLst>
          </p:cNvPr>
          <p:cNvSpPr/>
          <p:nvPr/>
        </p:nvSpPr>
        <p:spPr>
          <a:xfrm>
            <a:off x="5473478" y="6186386"/>
            <a:ext cx="1050288" cy="276999"/>
          </a:xfrm>
          <a:prstGeom prst="rect">
            <a:avLst/>
          </a:prstGeom>
        </p:spPr>
        <p:txBody>
          <a:bodyPr wrap="none">
            <a:spAutoFit/>
          </a:bodyPr>
          <a:lstStyle/>
          <a:p>
            <a:r>
              <a:rPr lang="en-GB" sz="1200" i="1" dirty="0">
                <a:solidFill>
                  <a:srgbClr val="669900"/>
                </a:solidFill>
              </a:rPr>
              <a:t>Base: n=381</a:t>
            </a:r>
            <a:endParaRPr lang="en-GB" sz="1200" dirty="0"/>
          </a:p>
        </p:txBody>
      </p:sp>
      <p:sp>
        <p:nvSpPr>
          <p:cNvPr id="10" name="TextBox 9">
            <a:extLst>
              <a:ext uri="{FF2B5EF4-FFF2-40B4-BE49-F238E27FC236}">
                <a16:creationId xmlns:a16="http://schemas.microsoft.com/office/drawing/2014/main" xmlns="" id="{DF041424-C4BF-4B00-8F29-667144037BC3}"/>
              </a:ext>
            </a:extLst>
          </p:cNvPr>
          <p:cNvSpPr txBox="1"/>
          <p:nvPr/>
        </p:nvSpPr>
        <p:spPr>
          <a:xfrm>
            <a:off x="6303244" y="1788811"/>
            <a:ext cx="5727941" cy="1077218"/>
          </a:xfrm>
          <a:prstGeom prst="rect">
            <a:avLst/>
          </a:prstGeom>
          <a:noFill/>
        </p:spPr>
        <p:txBody>
          <a:bodyPr wrap="square" rtlCol="0">
            <a:spAutoFit/>
          </a:bodyPr>
          <a:lstStyle/>
          <a:p>
            <a:pPr marL="342900" indent="-342900">
              <a:buFont typeface="Wingdings" panose="05000000000000000000" pitchFamily="2" charset="2"/>
              <a:buChar char="v"/>
            </a:pPr>
            <a:r>
              <a:rPr lang="en-GB" dirty="0">
                <a:solidFill>
                  <a:srgbClr val="EF7C32"/>
                </a:solidFill>
              </a:rPr>
              <a:t>One half of BSW residents report feeling uncertain, </a:t>
            </a:r>
            <a:r>
              <a:rPr lang="en-GB" dirty="0">
                <a:solidFill>
                  <a:srgbClr val="64B22D"/>
                </a:solidFill>
              </a:rPr>
              <a:t>however an equal proportion say they are hopeful </a:t>
            </a:r>
            <a:r>
              <a:rPr lang="en-GB" sz="1400" i="1" dirty="0">
                <a:solidFill>
                  <a:schemeClr val="bg1">
                    <a:lumMod val="50000"/>
                  </a:schemeClr>
                </a:solidFill>
              </a:rPr>
              <a:t>(</a:t>
            </a:r>
            <a:r>
              <a:rPr lang="en-GB" sz="1400" i="1" dirty="0" err="1">
                <a:solidFill>
                  <a:schemeClr val="bg1">
                    <a:lumMod val="50000"/>
                  </a:schemeClr>
                </a:solidFill>
              </a:rPr>
              <a:t>nb.</a:t>
            </a:r>
            <a:r>
              <a:rPr lang="en-GB" sz="1400" i="1" dirty="0">
                <a:solidFill>
                  <a:schemeClr val="bg1">
                    <a:lumMod val="50000"/>
                  </a:schemeClr>
                </a:solidFill>
              </a:rPr>
              <a:t> hopefulness doubled since 2 weeks earlier, perhaps due to the easing of lockdown measures)</a:t>
            </a:r>
            <a:endParaRPr lang="en-GB" i="1" dirty="0">
              <a:solidFill>
                <a:schemeClr val="bg1">
                  <a:lumMod val="50000"/>
                </a:schemeClr>
              </a:solidFill>
            </a:endParaRPr>
          </a:p>
        </p:txBody>
      </p:sp>
      <p:sp>
        <p:nvSpPr>
          <p:cNvPr id="11" name="TextBox 10">
            <a:extLst>
              <a:ext uri="{FF2B5EF4-FFF2-40B4-BE49-F238E27FC236}">
                <a16:creationId xmlns:a16="http://schemas.microsoft.com/office/drawing/2014/main" xmlns="" id="{CDE56882-892B-488E-BFB9-8454E8942EC6}"/>
              </a:ext>
            </a:extLst>
          </p:cNvPr>
          <p:cNvSpPr txBox="1"/>
          <p:nvPr/>
        </p:nvSpPr>
        <p:spPr>
          <a:xfrm>
            <a:off x="6303245" y="2925129"/>
            <a:ext cx="5727940" cy="923330"/>
          </a:xfrm>
          <a:prstGeom prst="rect">
            <a:avLst/>
          </a:prstGeom>
          <a:noFill/>
        </p:spPr>
        <p:txBody>
          <a:bodyPr wrap="square" rtlCol="0">
            <a:spAutoFit/>
          </a:bodyPr>
          <a:lstStyle/>
          <a:p>
            <a:pPr marL="342900" indent="-342900">
              <a:buFont typeface="Wingdings" panose="05000000000000000000" pitchFamily="2" charset="2"/>
              <a:buChar char="v"/>
            </a:pPr>
            <a:r>
              <a:rPr lang="en-GB" dirty="0">
                <a:solidFill>
                  <a:srgbClr val="D20000"/>
                </a:solidFill>
              </a:rPr>
              <a:t>Those in </a:t>
            </a:r>
            <a:r>
              <a:rPr lang="en-GB" dirty="0">
                <a:solidFill>
                  <a:srgbClr val="004992"/>
                </a:solidFill>
              </a:rPr>
              <a:t>Swindon</a:t>
            </a:r>
            <a:r>
              <a:rPr lang="en-GB" dirty="0">
                <a:solidFill>
                  <a:srgbClr val="D20000"/>
                </a:solidFill>
              </a:rPr>
              <a:t> are more likely than those in other regions to report feeling worried </a:t>
            </a:r>
            <a:r>
              <a:rPr lang="en-GB" sz="1400" i="1" dirty="0">
                <a:solidFill>
                  <a:srgbClr val="004992"/>
                </a:solidFill>
              </a:rPr>
              <a:t>(40%) </a:t>
            </a:r>
            <a:r>
              <a:rPr lang="en-GB" dirty="0">
                <a:solidFill>
                  <a:srgbClr val="D20000"/>
                </a:solidFill>
              </a:rPr>
              <a:t>and stressed </a:t>
            </a:r>
            <a:r>
              <a:rPr lang="en-GB" sz="1400" i="1" dirty="0">
                <a:solidFill>
                  <a:srgbClr val="004992"/>
                </a:solidFill>
              </a:rPr>
              <a:t>(34%)</a:t>
            </a:r>
            <a:endParaRPr lang="en-GB" i="1" dirty="0">
              <a:solidFill>
                <a:srgbClr val="004992"/>
              </a:solidFill>
            </a:endParaRPr>
          </a:p>
        </p:txBody>
      </p:sp>
      <p:sp>
        <p:nvSpPr>
          <p:cNvPr id="12" name="TextBox 11">
            <a:extLst>
              <a:ext uri="{FF2B5EF4-FFF2-40B4-BE49-F238E27FC236}">
                <a16:creationId xmlns:a16="http://schemas.microsoft.com/office/drawing/2014/main" xmlns="" id="{E1F0B50E-3D74-4AC2-8FD0-CCBEA076B1D3}"/>
              </a:ext>
            </a:extLst>
          </p:cNvPr>
          <p:cNvSpPr txBox="1"/>
          <p:nvPr/>
        </p:nvSpPr>
        <p:spPr>
          <a:xfrm>
            <a:off x="6300700" y="3972415"/>
            <a:ext cx="5891300" cy="1477328"/>
          </a:xfrm>
          <a:prstGeom prst="rect">
            <a:avLst/>
          </a:prstGeom>
          <a:noFill/>
        </p:spPr>
        <p:txBody>
          <a:bodyPr wrap="square" rtlCol="0">
            <a:spAutoFit/>
          </a:bodyPr>
          <a:lstStyle>
            <a:defPPr>
              <a:defRPr lang="en-US"/>
            </a:defPPr>
            <a:lvl1pPr>
              <a:defRPr sz="2000">
                <a:solidFill>
                  <a:srgbClr val="C00000"/>
                </a:solidFill>
              </a:defRPr>
            </a:lvl1pPr>
          </a:lstStyle>
          <a:p>
            <a:pPr marL="342900" indent="-342900">
              <a:buFont typeface="Wingdings" panose="05000000000000000000" pitchFamily="2" charset="2"/>
              <a:buChar char="v"/>
            </a:pPr>
            <a:r>
              <a:rPr lang="en-GB" sz="1800" dirty="0"/>
              <a:t>Those aged </a:t>
            </a:r>
            <a:r>
              <a:rPr lang="en-GB" sz="1800" dirty="0">
                <a:solidFill>
                  <a:srgbClr val="004992"/>
                </a:solidFill>
              </a:rPr>
              <a:t>16-24</a:t>
            </a:r>
            <a:r>
              <a:rPr lang="en-GB" sz="1800" dirty="0"/>
              <a:t> are also more likely to report worry </a:t>
            </a:r>
            <a:r>
              <a:rPr lang="en-GB" sz="1400" i="1" dirty="0">
                <a:solidFill>
                  <a:srgbClr val="004992"/>
                </a:solidFill>
              </a:rPr>
              <a:t>(44%), </a:t>
            </a:r>
            <a:r>
              <a:rPr lang="en-GB" sz="1800" dirty="0"/>
              <a:t>stress </a:t>
            </a:r>
            <a:r>
              <a:rPr lang="en-GB" sz="1400" i="1" dirty="0">
                <a:solidFill>
                  <a:srgbClr val="004992"/>
                </a:solidFill>
              </a:rPr>
              <a:t>(50%) </a:t>
            </a:r>
            <a:r>
              <a:rPr lang="en-GB" sz="1800" dirty="0"/>
              <a:t>and boredom </a:t>
            </a:r>
            <a:r>
              <a:rPr lang="en-GB" sz="1400" i="1" dirty="0">
                <a:solidFill>
                  <a:srgbClr val="004992"/>
                </a:solidFill>
              </a:rPr>
              <a:t>(46%)</a:t>
            </a:r>
            <a:endParaRPr lang="en-GB" sz="1800" i="1" dirty="0">
              <a:solidFill>
                <a:srgbClr val="004992"/>
              </a:solidFill>
            </a:endParaRPr>
          </a:p>
          <a:p>
            <a:pPr marL="342900" indent="-342900">
              <a:buFont typeface="Wingdings" panose="05000000000000000000" pitchFamily="2" charset="2"/>
              <a:buChar char="v"/>
            </a:pPr>
            <a:endParaRPr lang="en-GB" sz="1800" dirty="0"/>
          </a:p>
          <a:p>
            <a:pPr marL="342900" indent="-342900">
              <a:buFont typeface="Wingdings" panose="05000000000000000000" pitchFamily="2" charset="2"/>
              <a:buChar char="v"/>
            </a:pPr>
            <a:r>
              <a:rPr lang="en-GB" sz="1800" dirty="0"/>
              <a:t>Also, those with </a:t>
            </a:r>
            <a:r>
              <a:rPr lang="en-GB" sz="1800" dirty="0">
                <a:solidFill>
                  <a:srgbClr val="004992"/>
                </a:solidFill>
              </a:rPr>
              <a:t>LTC’s</a:t>
            </a:r>
            <a:r>
              <a:rPr lang="en-GB" sz="1800" dirty="0"/>
              <a:t> are more worried than average </a:t>
            </a:r>
            <a:r>
              <a:rPr lang="en-GB" sz="1400" i="1" dirty="0">
                <a:solidFill>
                  <a:srgbClr val="004992"/>
                </a:solidFill>
              </a:rPr>
              <a:t>(48%)</a:t>
            </a:r>
            <a:endParaRPr lang="en-GB" sz="1800" i="1" dirty="0">
              <a:solidFill>
                <a:srgbClr val="004992"/>
              </a:solidFill>
            </a:endParaRPr>
          </a:p>
        </p:txBody>
      </p:sp>
    </p:spTree>
    <p:extLst>
      <p:ext uri="{BB962C8B-B14F-4D97-AF65-F5344CB8AC3E}">
        <p14:creationId xmlns:p14="http://schemas.microsoft.com/office/powerpoint/2010/main" val="3711576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16</a:t>
            </a:fld>
            <a:endParaRPr lang="en-US"/>
          </a:p>
        </p:txBody>
      </p:sp>
      <p:sp>
        <p:nvSpPr>
          <p:cNvPr id="3" name="Text Placeholder 2">
            <a:extLst>
              <a:ext uri="{FF2B5EF4-FFF2-40B4-BE49-F238E27FC236}">
                <a16:creationId xmlns:a16="http://schemas.microsoft.com/office/drawing/2014/main" xmlns="" id="{474FB577-3EED-44DF-AC3B-A8D366B4A060}"/>
              </a:ext>
            </a:extLst>
          </p:cNvPr>
          <p:cNvSpPr>
            <a:spLocks noGrp="1"/>
          </p:cNvSpPr>
          <p:nvPr>
            <p:ph type="body" sz="quarter" idx="13"/>
          </p:nvPr>
        </p:nvSpPr>
        <p:spPr>
          <a:xfrm>
            <a:off x="-100228" y="234986"/>
            <a:ext cx="11508034" cy="995558"/>
          </a:xfrm>
        </p:spPr>
        <p:txBody>
          <a:bodyPr>
            <a:normAutofit lnSpcReduction="10000"/>
          </a:bodyPr>
          <a:lstStyle/>
          <a:p>
            <a:pPr>
              <a:lnSpc>
                <a:spcPct val="120000"/>
              </a:lnSpc>
            </a:pPr>
            <a:r>
              <a:rPr lang="en-GB" sz="2600" dirty="0"/>
              <a:t>A majority of BSW residents feel they know how to protect themselves against coronavirus and are following guidance to prevent the spread</a:t>
            </a:r>
          </a:p>
          <a:p>
            <a:pPr>
              <a:lnSpc>
                <a:spcPct val="120000"/>
              </a:lnSpc>
            </a:pPr>
            <a:endParaRPr lang="en-GB" sz="2300" dirty="0"/>
          </a:p>
        </p:txBody>
      </p:sp>
      <p:sp>
        <p:nvSpPr>
          <p:cNvPr id="6" name="Rectangle 5">
            <a:extLst>
              <a:ext uri="{FF2B5EF4-FFF2-40B4-BE49-F238E27FC236}">
                <a16:creationId xmlns:a16="http://schemas.microsoft.com/office/drawing/2014/main" xmlns="" id="{7684C320-09A7-44F7-892C-39C73B2D666F}"/>
              </a:ext>
            </a:extLst>
          </p:cNvPr>
          <p:cNvSpPr/>
          <p:nvPr/>
        </p:nvSpPr>
        <p:spPr>
          <a:xfrm>
            <a:off x="0" y="0"/>
            <a:ext cx="5473478"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3a – Survey 2 results – Attitudes and behaviours towards Coronavirus</a:t>
            </a:r>
          </a:p>
        </p:txBody>
      </p:sp>
      <p:sp>
        <p:nvSpPr>
          <p:cNvPr id="5" name="Rectangle 4">
            <a:extLst>
              <a:ext uri="{FF2B5EF4-FFF2-40B4-BE49-F238E27FC236}">
                <a16:creationId xmlns:a16="http://schemas.microsoft.com/office/drawing/2014/main" xmlns="" id="{22BAB8D4-BB76-4C59-AD82-ECF2F6397579}"/>
              </a:ext>
            </a:extLst>
          </p:cNvPr>
          <p:cNvSpPr/>
          <p:nvPr/>
        </p:nvSpPr>
        <p:spPr>
          <a:xfrm>
            <a:off x="5473478" y="6186386"/>
            <a:ext cx="1050288" cy="276999"/>
          </a:xfrm>
          <a:prstGeom prst="rect">
            <a:avLst/>
          </a:prstGeom>
        </p:spPr>
        <p:txBody>
          <a:bodyPr wrap="none">
            <a:spAutoFit/>
          </a:bodyPr>
          <a:lstStyle/>
          <a:p>
            <a:r>
              <a:rPr lang="en-GB" sz="1200" i="1" dirty="0">
                <a:solidFill>
                  <a:srgbClr val="669900"/>
                </a:solidFill>
              </a:rPr>
              <a:t>Base: n=381</a:t>
            </a:r>
            <a:endParaRPr lang="en-GB" sz="1200" dirty="0"/>
          </a:p>
        </p:txBody>
      </p:sp>
      <p:sp>
        <p:nvSpPr>
          <p:cNvPr id="13" name="Rectangle 12">
            <a:extLst>
              <a:ext uri="{FF2B5EF4-FFF2-40B4-BE49-F238E27FC236}">
                <a16:creationId xmlns:a16="http://schemas.microsoft.com/office/drawing/2014/main" xmlns="" id="{A0D2878B-39C3-4889-9212-8F164F5B80E4}"/>
              </a:ext>
            </a:extLst>
          </p:cNvPr>
          <p:cNvSpPr/>
          <p:nvPr/>
        </p:nvSpPr>
        <p:spPr>
          <a:xfrm>
            <a:off x="1047565" y="1708779"/>
            <a:ext cx="4499811" cy="2358189"/>
          </a:xfrm>
          <a:prstGeom prst="rect">
            <a:avLst/>
          </a:prstGeom>
          <a:solidFill>
            <a:srgbClr val="64B2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a:t>85% </a:t>
            </a:r>
          </a:p>
          <a:p>
            <a:pPr algn="ctr"/>
            <a:r>
              <a:rPr lang="en-GB" sz="2400" dirty="0"/>
              <a:t>of BSW residents feel they know how to protect themselves from coronavirus</a:t>
            </a:r>
          </a:p>
        </p:txBody>
      </p:sp>
      <p:sp>
        <p:nvSpPr>
          <p:cNvPr id="14" name="Rectangle 13">
            <a:extLst>
              <a:ext uri="{FF2B5EF4-FFF2-40B4-BE49-F238E27FC236}">
                <a16:creationId xmlns:a16="http://schemas.microsoft.com/office/drawing/2014/main" xmlns="" id="{82012666-7C26-456F-B85B-9540A80C09DE}"/>
              </a:ext>
            </a:extLst>
          </p:cNvPr>
          <p:cNvSpPr/>
          <p:nvPr/>
        </p:nvSpPr>
        <p:spPr>
          <a:xfrm>
            <a:off x="6418797" y="1708779"/>
            <a:ext cx="4487421" cy="2358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a:t>92% </a:t>
            </a:r>
          </a:p>
          <a:p>
            <a:pPr algn="ctr"/>
            <a:r>
              <a:rPr lang="en-GB" sz="2400" dirty="0"/>
              <a:t>of BSW residents report following guidance to prevent the spread of coronavirus </a:t>
            </a:r>
          </a:p>
        </p:txBody>
      </p:sp>
      <p:pic>
        <p:nvPicPr>
          <p:cNvPr id="15" name="Picture 2" descr="C:\downloads\Ben.Carlson-Davies\Downloads\iconfinder_27-Lung_5929217.png">
            <a:extLst>
              <a:ext uri="{FF2B5EF4-FFF2-40B4-BE49-F238E27FC236}">
                <a16:creationId xmlns:a16="http://schemas.microsoft.com/office/drawing/2014/main" xmlns="" id="{6307BF36-D0FD-4D10-999E-1DDBCDA9BA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96226" y="130324"/>
            <a:ext cx="895774" cy="895774"/>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xmlns="" id="{24EE19C0-9477-47E9-8F2E-A8DE670F439C}"/>
              </a:ext>
            </a:extLst>
          </p:cNvPr>
          <p:cNvSpPr txBox="1"/>
          <p:nvPr/>
        </p:nvSpPr>
        <p:spPr>
          <a:xfrm>
            <a:off x="539913" y="4284861"/>
            <a:ext cx="5301594" cy="1323439"/>
          </a:xfrm>
          <a:prstGeom prst="rect">
            <a:avLst/>
          </a:prstGeom>
          <a:noFill/>
        </p:spPr>
        <p:txBody>
          <a:bodyPr wrap="square" rtlCol="0">
            <a:spAutoFit/>
          </a:bodyPr>
          <a:lstStyle/>
          <a:p>
            <a:pPr marL="342900" indent="-342900">
              <a:buFont typeface="Wingdings" panose="05000000000000000000" pitchFamily="2" charset="2"/>
              <a:buChar char="v"/>
            </a:pPr>
            <a:r>
              <a:rPr lang="en-GB" sz="1600" dirty="0">
                <a:solidFill>
                  <a:srgbClr val="64B22D"/>
                </a:solidFill>
              </a:rPr>
              <a:t>Confidence in knowing how to protect one’s self decreases slightly with age</a:t>
            </a:r>
          </a:p>
          <a:p>
            <a:pPr marL="342900" indent="-342900">
              <a:buFont typeface="Wingdings" panose="05000000000000000000" pitchFamily="2" charset="2"/>
              <a:buChar char="v"/>
            </a:pPr>
            <a:endParaRPr lang="en-GB" sz="1600" dirty="0">
              <a:solidFill>
                <a:srgbClr val="64B22D"/>
              </a:solidFill>
            </a:endParaRPr>
          </a:p>
          <a:p>
            <a:pPr marL="342900" indent="-342900">
              <a:buFont typeface="Wingdings" panose="05000000000000000000" pitchFamily="2" charset="2"/>
              <a:buChar char="v"/>
            </a:pPr>
            <a:r>
              <a:rPr lang="en-GB" sz="1600" i="1" dirty="0">
                <a:solidFill>
                  <a:srgbClr val="64B22D"/>
                </a:solidFill>
              </a:rPr>
              <a:t>Males, BAME and those with LTC’s feel less confident about knowing how to protect themselves</a:t>
            </a:r>
          </a:p>
        </p:txBody>
      </p:sp>
      <p:sp>
        <p:nvSpPr>
          <p:cNvPr id="17" name="TextBox 16">
            <a:extLst>
              <a:ext uri="{FF2B5EF4-FFF2-40B4-BE49-F238E27FC236}">
                <a16:creationId xmlns:a16="http://schemas.microsoft.com/office/drawing/2014/main" xmlns="" id="{14D17AD7-555B-4180-99D3-9A3AC14C506D}"/>
              </a:ext>
            </a:extLst>
          </p:cNvPr>
          <p:cNvSpPr txBox="1"/>
          <p:nvPr/>
        </p:nvSpPr>
        <p:spPr>
          <a:xfrm>
            <a:off x="6337571" y="4284861"/>
            <a:ext cx="5301594" cy="1569660"/>
          </a:xfrm>
          <a:prstGeom prst="rect">
            <a:avLst/>
          </a:prstGeom>
          <a:noFill/>
        </p:spPr>
        <p:txBody>
          <a:bodyPr wrap="square" rtlCol="0">
            <a:spAutoFit/>
          </a:bodyPr>
          <a:lstStyle/>
          <a:p>
            <a:pPr marL="342900" indent="-342900">
              <a:buFont typeface="Wingdings" panose="05000000000000000000" pitchFamily="2" charset="2"/>
              <a:buChar char="v"/>
            </a:pPr>
            <a:r>
              <a:rPr lang="en-GB" sz="1600" dirty="0">
                <a:solidFill>
                  <a:srgbClr val="0070C0"/>
                </a:solidFill>
              </a:rPr>
              <a:t>Following prevention guidance increases with age</a:t>
            </a:r>
          </a:p>
          <a:p>
            <a:pPr marL="342900" indent="-342900">
              <a:buFont typeface="Wingdings" panose="05000000000000000000" pitchFamily="2" charset="2"/>
              <a:buChar char="v"/>
            </a:pPr>
            <a:endParaRPr lang="en-GB" sz="1600" dirty="0">
              <a:solidFill>
                <a:srgbClr val="0070C0"/>
              </a:solidFill>
            </a:endParaRPr>
          </a:p>
          <a:p>
            <a:pPr marL="342900" indent="-342900">
              <a:buFont typeface="Wingdings" panose="05000000000000000000" pitchFamily="2" charset="2"/>
              <a:buChar char="v"/>
            </a:pPr>
            <a:r>
              <a:rPr lang="en-GB" sz="1600" i="1" dirty="0">
                <a:solidFill>
                  <a:srgbClr val="0070C0"/>
                </a:solidFill>
              </a:rPr>
              <a:t>Males report themselves as not following the guidance quite as much as females, however BAME and those with LTC’s are following the guidance to a greater degree than average</a:t>
            </a:r>
          </a:p>
        </p:txBody>
      </p:sp>
    </p:spTree>
    <p:extLst>
      <p:ext uri="{BB962C8B-B14F-4D97-AF65-F5344CB8AC3E}">
        <p14:creationId xmlns:p14="http://schemas.microsoft.com/office/powerpoint/2010/main" val="294509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514FB208-2D52-43A0-AE8E-006B2318210B}"/>
              </a:ext>
            </a:extLst>
          </p:cNvPr>
          <p:cNvSpPr/>
          <p:nvPr/>
        </p:nvSpPr>
        <p:spPr>
          <a:xfrm>
            <a:off x="886430" y="1288836"/>
            <a:ext cx="10717159" cy="632086"/>
          </a:xfrm>
          <a:prstGeom prst="rect">
            <a:avLst/>
          </a:prstGeom>
          <a:solidFill>
            <a:schemeClr val="bg1">
              <a:lumMod val="85000"/>
              <a:alpha val="50196"/>
            </a:schemeClr>
          </a:solidFill>
          <a:ln w="381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1" name="Content Placeholder 11">
            <a:extLst>
              <a:ext uri="{FF2B5EF4-FFF2-40B4-BE49-F238E27FC236}">
                <a16:creationId xmlns:a16="http://schemas.microsoft.com/office/drawing/2014/main" xmlns="" id="{326F7136-37B9-4EF3-A36E-1EA8CC940E51}"/>
              </a:ext>
            </a:extLst>
          </p:cNvPr>
          <p:cNvGraphicFramePr>
            <a:graphicFrameLocks/>
          </p:cNvGraphicFramePr>
          <p:nvPr>
            <p:extLst>
              <p:ext uri="{D42A27DB-BD31-4B8C-83A1-F6EECF244321}">
                <p14:modId xmlns:p14="http://schemas.microsoft.com/office/powerpoint/2010/main" val="528084266"/>
              </p:ext>
            </p:extLst>
          </p:nvPr>
        </p:nvGraphicFramePr>
        <p:xfrm>
          <a:off x="954001" y="1225031"/>
          <a:ext cx="11366375" cy="5249685"/>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17</a:t>
            </a:fld>
            <a:endParaRPr lang="en-US"/>
          </a:p>
        </p:txBody>
      </p:sp>
      <p:sp>
        <p:nvSpPr>
          <p:cNvPr id="3" name="Text Placeholder 2">
            <a:extLst>
              <a:ext uri="{FF2B5EF4-FFF2-40B4-BE49-F238E27FC236}">
                <a16:creationId xmlns:a16="http://schemas.microsoft.com/office/drawing/2014/main" xmlns="" id="{474FB577-3EED-44DF-AC3B-A8D366B4A060}"/>
              </a:ext>
            </a:extLst>
          </p:cNvPr>
          <p:cNvSpPr>
            <a:spLocks noGrp="1"/>
          </p:cNvSpPr>
          <p:nvPr>
            <p:ph type="body" sz="quarter" idx="13"/>
          </p:nvPr>
        </p:nvSpPr>
        <p:spPr>
          <a:xfrm>
            <a:off x="-140689" y="324453"/>
            <a:ext cx="11508034" cy="995558"/>
          </a:xfrm>
        </p:spPr>
        <p:txBody>
          <a:bodyPr>
            <a:normAutofit fontScale="47500" lnSpcReduction="20000"/>
          </a:bodyPr>
          <a:lstStyle/>
          <a:p>
            <a:pPr>
              <a:lnSpc>
                <a:spcPct val="120000"/>
              </a:lnSpc>
            </a:pPr>
            <a:r>
              <a:rPr lang="en-GB" dirty="0"/>
              <a:t>Physical and mental health are the TOP TWO concerns about the impact of Coronavirus on individuals and their families at the moment, these are followed by social contact and isolation</a:t>
            </a:r>
          </a:p>
          <a:p>
            <a:pPr>
              <a:lnSpc>
                <a:spcPct val="120000"/>
              </a:lnSpc>
            </a:pPr>
            <a:endParaRPr lang="en-GB" sz="2300" dirty="0"/>
          </a:p>
        </p:txBody>
      </p:sp>
      <p:sp>
        <p:nvSpPr>
          <p:cNvPr id="6" name="Rectangle 5">
            <a:extLst>
              <a:ext uri="{FF2B5EF4-FFF2-40B4-BE49-F238E27FC236}">
                <a16:creationId xmlns:a16="http://schemas.microsoft.com/office/drawing/2014/main" xmlns="" id="{7684C320-09A7-44F7-892C-39C73B2D666F}"/>
              </a:ext>
            </a:extLst>
          </p:cNvPr>
          <p:cNvSpPr/>
          <p:nvPr/>
        </p:nvSpPr>
        <p:spPr>
          <a:xfrm>
            <a:off x="0" y="0"/>
            <a:ext cx="5473478"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3a – Survey 2 results – Attitudes and behaviours towards Coronavirus</a:t>
            </a:r>
          </a:p>
        </p:txBody>
      </p:sp>
      <p:sp>
        <p:nvSpPr>
          <p:cNvPr id="5" name="Rectangle 4">
            <a:extLst>
              <a:ext uri="{FF2B5EF4-FFF2-40B4-BE49-F238E27FC236}">
                <a16:creationId xmlns:a16="http://schemas.microsoft.com/office/drawing/2014/main" xmlns="" id="{22BAB8D4-BB76-4C59-AD82-ECF2F6397579}"/>
              </a:ext>
            </a:extLst>
          </p:cNvPr>
          <p:cNvSpPr/>
          <p:nvPr/>
        </p:nvSpPr>
        <p:spPr>
          <a:xfrm>
            <a:off x="5473478" y="6186386"/>
            <a:ext cx="1050288" cy="276999"/>
          </a:xfrm>
          <a:prstGeom prst="rect">
            <a:avLst/>
          </a:prstGeom>
        </p:spPr>
        <p:txBody>
          <a:bodyPr wrap="none">
            <a:spAutoFit/>
          </a:bodyPr>
          <a:lstStyle/>
          <a:p>
            <a:r>
              <a:rPr lang="en-GB" sz="1200" i="1" dirty="0">
                <a:solidFill>
                  <a:srgbClr val="669900"/>
                </a:solidFill>
              </a:rPr>
              <a:t>Base: n=381</a:t>
            </a:r>
            <a:endParaRPr lang="en-GB" sz="1200" dirty="0"/>
          </a:p>
        </p:txBody>
      </p:sp>
      <p:pic>
        <p:nvPicPr>
          <p:cNvPr id="15" name="Picture 2" descr="C:\downloads\Ben.Carlson-Davies\Downloads\iconfinder_27-Lung_5929217.png">
            <a:extLst>
              <a:ext uri="{FF2B5EF4-FFF2-40B4-BE49-F238E27FC236}">
                <a16:creationId xmlns:a16="http://schemas.microsoft.com/office/drawing/2014/main" xmlns="" id="{6307BF36-D0FD-4D10-999E-1DDBCDA9BA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5412" y="29590"/>
            <a:ext cx="895774" cy="895774"/>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xmlns="" id="{24EE19C0-9477-47E9-8F2E-A8DE670F439C}"/>
              </a:ext>
            </a:extLst>
          </p:cNvPr>
          <p:cNvSpPr txBox="1"/>
          <p:nvPr/>
        </p:nvSpPr>
        <p:spPr>
          <a:xfrm>
            <a:off x="6096000" y="2929949"/>
            <a:ext cx="5649883" cy="3046988"/>
          </a:xfrm>
          <a:prstGeom prst="rect">
            <a:avLst/>
          </a:prstGeom>
          <a:noFill/>
        </p:spPr>
        <p:txBody>
          <a:bodyPr wrap="square" rtlCol="0">
            <a:spAutoFit/>
          </a:bodyPr>
          <a:lstStyle/>
          <a:p>
            <a:pPr marL="285750" indent="-285750">
              <a:buFont typeface="Wingdings" panose="05000000000000000000" pitchFamily="2" charset="2"/>
              <a:buChar char="v"/>
            </a:pPr>
            <a:r>
              <a:rPr lang="en-GB" sz="1200" b="1" dirty="0"/>
              <a:t>People in Wiltshire (60%) were more likely than others to be worried about their and their families emotional wellbeing and mental health</a:t>
            </a:r>
          </a:p>
          <a:p>
            <a:pPr marL="285750" indent="-285750">
              <a:buFont typeface="Wingdings" panose="05000000000000000000" pitchFamily="2" charset="2"/>
              <a:buChar char="v"/>
            </a:pPr>
            <a:endParaRPr lang="en-GB" sz="1200" b="1" dirty="0"/>
          </a:p>
          <a:p>
            <a:pPr marL="285750" indent="-285750">
              <a:buFont typeface="Wingdings" panose="05000000000000000000" pitchFamily="2" charset="2"/>
              <a:buChar char="v"/>
            </a:pPr>
            <a:r>
              <a:rPr lang="en-GB" sz="1200" b="1" dirty="0"/>
              <a:t>Those in Swindon (28%) were more worried than average about social isolation and loneliness (along with younger age groups 36%)</a:t>
            </a:r>
          </a:p>
          <a:p>
            <a:pPr marL="285750" indent="-285750">
              <a:buFont typeface="Wingdings" panose="05000000000000000000" pitchFamily="2" charset="2"/>
              <a:buChar char="v"/>
            </a:pPr>
            <a:endParaRPr lang="en-GB" sz="1200" b="1" dirty="0"/>
          </a:p>
          <a:p>
            <a:pPr marL="285750" indent="-285750">
              <a:buFont typeface="Wingdings" panose="05000000000000000000" pitchFamily="2" charset="2"/>
              <a:buChar char="v"/>
            </a:pPr>
            <a:r>
              <a:rPr lang="en-GB" sz="1200" b="1" dirty="0"/>
              <a:t>Those in B&amp;NES (25%), worried more than average about the capacity of services to cope with Covid-19 (along with older age groups (42%), who also worried more about access to health and care services 38%, and access to food 20%)</a:t>
            </a:r>
          </a:p>
          <a:p>
            <a:pPr marL="285750" indent="-285750">
              <a:buFont typeface="Wingdings" panose="05000000000000000000" pitchFamily="2" charset="2"/>
              <a:buChar char="v"/>
            </a:pPr>
            <a:endParaRPr lang="en-GB" sz="1200" b="1" dirty="0"/>
          </a:p>
          <a:p>
            <a:pPr marL="285750" indent="-285750">
              <a:buFont typeface="Wingdings" panose="05000000000000000000" pitchFamily="2" charset="2"/>
              <a:buChar char="v"/>
            </a:pPr>
            <a:r>
              <a:rPr lang="en-GB" sz="1200" b="1" dirty="0"/>
              <a:t>Middle age groups (23%) were more worried than average about keeping a regular routine/schedule</a:t>
            </a:r>
            <a:endParaRPr lang="en-GB" sz="1200" dirty="0"/>
          </a:p>
          <a:p>
            <a:pPr marL="342900" indent="-342900">
              <a:buFont typeface="Wingdings" panose="05000000000000000000" pitchFamily="2" charset="2"/>
              <a:buChar char="v"/>
            </a:pPr>
            <a:endParaRPr lang="en-GB" sz="1200" dirty="0">
              <a:solidFill>
                <a:srgbClr val="64B22D"/>
              </a:solidFill>
            </a:endParaRPr>
          </a:p>
          <a:p>
            <a:pPr marL="285750" lvl="0" indent="-285750">
              <a:buFont typeface="Wingdings" panose="05000000000000000000" pitchFamily="2" charset="2"/>
              <a:buChar char="v"/>
            </a:pPr>
            <a:r>
              <a:rPr lang="en-GB" sz="1200" b="1" dirty="0"/>
              <a:t>Males (79%) worried more about physical health, whereas for females it was emotional wellbeing (61%)</a:t>
            </a:r>
            <a:endParaRPr lang="en-GB" sz="1200" dirty="0"/>
          </a:p>
        </p:txBody>
      </p:sp>
    </p:spTree>
    <p:extLst>
      <p:ext uri="{BB962C8B-B14F-4D97-AF65-F5344CB8AC3E}">
        <p14:creationId xmlns:p14="http://schemas.microsoft.com/office/powerpoint/2010/main" val="655571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18</a:t>
            </a:fld>
            <a:endParaRPr lang="en-US"/>
          </a:p>
        </p:txBody>
      </p:sp>
      <p:sp>
        <p:nvSpPr>
          <p:cNvPr id="3" name="Text Placeholder 2">
            <a:extLst>
              <a:ext uri="{FF2B5EF4-FFF2-40B4-BE49-F238E27FC236}">
                <a16:creationId xmlns:a16="http://schemas.microsoft.com/office/drawing/2014/main" xmlns="" id="{474FB577-3EED-44DF-AC3B-A8D366B4A060}"/>
              </a:ext>
            </a:extLst>
          </p:cNvPr>
          <p:cNvSpPr>
            <a:spLocks noGrp="1"/>
          </p:cNvSpPr>
          <p:nvPr>
            <p:ph type="body" sz="quarter" idx="13"/>
          </p:nvPr>
        </p:nvSpPr>
        <p:spPr>
          <a:xfrm>
            <a:off x="-140689" y="198640"/>
            <a:ext cx="11508034" cy="995558"/>
          </a:xfrm>
        </p:spPr>
        <p:txBody>
          <a:bodyPr>
            <a:normAutofit/>
          </a:bodyPr>
          <a:lstStyle/>
          <a:p>
            <a:pPr>
              <a:lnSpc>
                <a:spcPct val="120000"/>
              </a:lnSpc>
            </a:pPr>
            <a:r>
              <a:rPr lang="en-GB" sz="2000" dirty="0"/>
              <a:t>The main actions taken to look after one’s emotional wellbeing and mental health in response to the coronavirus situation are…</a:t>
            </a:r>
          </a:p>
          <a:p>
            <a:pPr>
              <a:lnSpc>
                <a:spcPct val="120000"/>
              </a:lnSpc>
            </a:pPr>
            <a:endParaRPr lang="en-GB" sz="2300" dirty="0"/>
          </a:p>
        </p:txBody>
      </p:sp>
      <p:sp>
        <p:nvSpPr>
          <p:cNvPr id="6" name="Rectangle 5">
            <a:extLst>
              <a:ext uri="{FF2B5EF4-FFF2-40B4-BE49-F238E27FC236}">
                <a16:creationId xmlns:a16="http://schemas.microsoft.com/office/drawing/2014/main" xmlns="" id="{7684C320-09A7-44F7-892C-39C73B2D666F}"/>
              </a:ext>
            </a:extLst>
          </p:cNvPr>
          <p:cNvSpPr/>
          <p:nvPr/>
        </p:nvSpPr>
        <p:spPr>
          <a:xfrm>
            <a:off x="0" y="0"/>
            <a:ext cx="5473478"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3a – Survey 2 results – Attitudes and behaviours towards Coronavirus</a:t>
            </a:r>
          </a:p>
        </p:txBody>
      </p:sp>
      <p:sp>
        <p:nvSpPr>
          <p:cNvPr id="5" name="Rectangle 4">
            <a:extLst>
              <a:ext uri="{FF2B5EF4-FFF2-40B4-BE49-F238E27FC236}">
                <a16:creationId xmlns:a16="http://schemas.microsoft.com/office/drawing/2014/main" xmlns="" id="{22BAB8D4-BB76-4C59-AD82-ECF2F6397579}"/>
              </a:ext>
            </a:extLst>
          </p:cNvPr>
          <p:cNvSpPr/>
          <p:nvPr/>
        </p:nvSpPr>
        <p:spPr>
          <a:xfrm>
            <a:off x="5473478" y="6186386"/>
            <a:ext cx="1050288" cy="276999"/>
          </a:xfrm>
          <a:prstGeom prst="rect">
            <a:avLst/>
          </a:prstGeom>
        </p:spPr>
        <p:txBody>
          <a:bodyPr wrap="none">
            <a:spAutoFit/>
          </a:bodyPr>
          <a:lstStyle/>
          <a:p>
            <a:r>
              <a:rPr lang="en-GB" sz="1200" i="1" dirty="0">
                <a:solidFill>
                  <a:srgbClr val="669900"/>
                </a:solidFill>
              </a:rPr>
              <a:t>Base: n=381</a:t>
            </a:r>
            <a:endParaRPr lang="en-GB" sz="1200" dirty="0"/>
          </a:p>
        </p:txBody>
      </p:sp>
      <p:pic>
        <p:nvPicPr>
          <p:cNvPr id="15" name="Picture 2" descr="C:\downloads\Ben.Carlson-Davies\Downloads\iconfinder_27-Lung_5929217.png">
            <a:extLst>
              <a:ext uri="{FF2B5EF4-FFF2-40B4-BE49-F238E27FC236}">
                <a16:creationId xmlns:a16="http://schemas.microsoft.com/office/drawing/2014/main" xmlns="" id="{6307BF36-D0FD-4D10-999E-1DDBCDA9BA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5412" y="29590"/>
            <a:ext cx="895774" cy="8957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Chart 11">
            <a:extLst>
              <a:ext uri="{FF2B5EF4-FFF2-40B4-BE49-F238E27FC236}">
                <a16:creationId xmlns:a16="http://schemas.microsoft.com/office/drawing/2014/main" xmlns="" id="{E82CB6A1-F755-46E9-92C7-A4815DDDA5B4}"/>
              </a:ext>
            </a:extLst>
          </p:cNvPr>
          <p:cNvGraphicFramePr/>
          <p:nvPr>
            <p:extLst>
              <p:ext uri="{D42A27DB-BD31-4B8C-83A1-F6EECF244321}">
                <p14:modId xmlns:p14="http://schemas.microsoft.com/office/powerpoint/2010/main" val="3950555940"/>
              </p:ext>
            </p:extLst>
          </p:nvPr>
        </p:nvGraphicFramePr>
        <p:xfrm>
          <a:off x="489102" y="925364"/>
          <a:ext cx="10745600" cy="5280518"/>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xmlns="" id="{16580853-978C-48B4-A83A-718A69741C16}"/>
              </a:ext>
            </a:extLst>
          </p:cNvPr>
          <p:cNvSpPr/>
          <p:nvPr/>
        </p:nvSpPr>
        <p:spPr>
          <a:xfrm>
            <a:off x="7261556" y="1124004"/>
            <a:ext cx="4670032" cy="2169825"/>
          </a:xfrm>
          <a:prstGeom prst="rect">
            <a:avLst/>
          </a:prstGeom>
        </p:spPr>
        <p:txBody>
          <a:bodyPr wrap="square">
            <a:spAutoFit/>
          </a:bodyPr>
          <a:lstStyle/>
          <a:p>
            <a:pPr marL="171450" indent="-171450">
              <a:buFont typeface="Wingdings" panose="05000000000000000000" pitchFamily="2" charset="2"/>
              <a:buChar char="v"/>
            </a:pPr>
            <a:r>
              <a:rPr lang="en-GB" sz="900" b="1" dirty="0"/>
              <a:t>People living in B&amp;NES are more likely to have reduced their alcohol intake (30% have done so) compared to those in Swindon who have increased it (23% drinking more alcohol)</a:t>
            </a:r>
          </a:p>
          <a:p>
            <a:pPr marL="171450" indent="-171450">
              <a:buFont typeface="Wingdings" panose="05000000000000000000" pitchFamily="2" charset="2"/>
              <a:buChar char="v"/>
            </a:pPr>
            <a:endParaRPr lang="en-GB" sz="900" dirty="0"/>
          </a:p>
          <a:p>
            <a:pPr marL="171450" indent="-171450">
              <a:buFont typeface="Wingdings" panose="05000000000000000000" pitchFamily="2" charset="2"/>
              <a:buChar char="v"/>
            </a:pPr>
            <a:r>
              <a:rPr lang="en-GB" sz="900" b="1" dirty="0"/>
              <a:t>Three quarters of those aged 16-24 report using social media more than usual and two thirds say they have increased length &amp; quality of sleep. A third of this age group report taking recreational drugs</a:t>
            </a:r>
          </a:p>
          <a:p>
            <a:pPr marL="171450" indent="-171450">
              <a:buFont typeface="Wingdings" panose="05000000000000000000" pitchFamily="2" charset="2"/>
              <a:buChar char="v"/>
            </a:pPr>
            <a:endParaRPr lang="en-GB" sz="900" b="1" dirty="0"/>
          </a:p>
          <a:p>
            <a:pPr marL="171450" indent="-171450">
              <a:buFont typeface="Wingdings" panose="05000000000000000000" pitchFamily="2" charset="2"/>
              <a:buChar char="v"/>
            </a:pPr>
            <a:r>
              <a:rPr lang="en-GB" sz="900" b="1" dirty="0"/>
              <a:t>Women (43%) are more likely than men (29%) to be keeping a regular routine to help promote their emotional wellbeing, men are sleeping more (30%)</a:t>
            </a:r>
          </a:p>
          <a:p>
            <a:pPr marL="171450" indent="-171450">
              <a:buFont typeface="Wingdings" panose="05000000000000000000" pitchFamily="2" charset="2"/>
              <a:buChar char="v"/>
            </a:pPr>
            <a:endParaRPr lang="en-GB" sz="900" b="1" dirty="0"/>
          </a:p>
          <a:p>
            <a:pPr marL="171450" indent="-171450">
              <a:buFont typeface="Wingdings" panose="05000000000000000000" pitchFamily="2" charset="2"/>
              <a:buChar char="v"/>
            </a:pPr>
            <a:r>
              <a:rPr lang="en-GB" sz="900" b="1" dirty="0"/>
              <a:t>Older age groups are more likely to report spending more time outside (78%) and taking regular exercise (65%) than others</a:t>
            </a:r>
            <a:endParaRPr lang="en-GB" sz="900" dirty="0"/>
          </a:p>
          <a:p>
            <a:endParaRPr lang="en-GB" dirty="0"/>
          </a:p>
        </p:txBody>
      </p:sp>
    </p:spTree>
    <p:extLst>
      <p:ext uri="{BB962C8B-B14F-4D97-AF65-F5344CB8AC3E}">
        <p14:creationId xmlns:p14="http://schemas.microsoft.com/office/powerpoint/2010/main" val="254650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7179E13C-FC3C-4820-8A95-41FE22677671}"/>
              </a:ext>
            </a:extLst>
          </p:cNvPr>
          <p:cNvSpPr>
            <a:spLocks noGrp="1"/>
          </p:cNvSpPr>
          <p:nvPr>
            <p:ph type="sldNum" sz="quarter" idx="12"/>
          </p:nvPr>
        </p:nvSpPr>
        <p:spPr/>
        <p:txBody>
          <a:bodyPr/>
          <a:lstStyle/>
          <a:p>
            <a:fld id="{F6E39E37-6BC0-A248-806A-337B0CEF6126}" type="slidenum">
              <a:rPr lang="en-US" smtClean="0"/>
              <a:t>1</a:t>
            </a:fld>
            <a:endParaRPr lang="en-US"/>
          </a:p>
        </p:txBody>
      </p:sp>
      <p:sp>
        <p:nvSpPr>
          <p:cNvPr id="5" name="Rounded Rectangle 15">
            <a:extLst>
              <a:ext uri="{FF2B5EF4-FFF2-40B4-BE49-F238E27FC236}">
                <a16:creationId xmlns:a16="http://schemas.microsoft.com/office/drawing/2014/main" xmlns="" id="{243F8A40-3298-447D-883F-DBFE519BB4C0}"/>
              </a:ext>
            </a:extLst>
          </p:cNvPr>
          <p:cNvSpPr/>
          <p:nvPr/>
        </p:nvSpPr>
        <p:spPr>
          <a:xfrm>
            <a:off x="1297029" y="1166584"/>
            <a:ext cx="10513168" cy="585646"/>
          </a:xfrm>
          <a:prstGeom prst="roundRect">
            <a:avLst/>
          </a:prstGeom>
          <a:solidFill>
            <a:srgbClr val="EA8132"/>
          </a:solidFill>
          <a:ln>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bg1"/>
                </a:solidFill>
              </a:rPr>
              <a:t>Introduction									Page 2</a:t>
            </a:r>
          </a:p>
        </p:txBody>
      </p:sp>
      <p:sp>
        <p:nvSpPr>
          <p:cNvPr id="7" name="Rounded Rectangle 15">
            <a:extLst>
              <a:ext uri="{FF2B5EF4-FFF2-40B4-BE49-F238E27FC236}">
                <a16:creationId xmlns:a16="http://schemas.microsoft.com/office/drawing/2014/main" xmlns="" id="{1F1907BB-6A55-4300-9D7B-58021BDFA99F}"/>
              </a:ext>
            </a:extLst>
          </p:cNvPr>
          <p:cNvSpPr/>
          <p:nvPr/>
        </p:nvSpPr>
        <p:spPr>
          <a:xfrm>
            <a:off x="1297029" y="2980814"/>
            <a:ext cx="10513168" cy="585646"/>
          </a:xfrm>
          <a:prstGeom prst="roundRect">
            <a:avLst/>
          </a:prstGeom>
          <a:solidFill>
            <a:srgbClr val="0095C4"/>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bg1"/>
                </a:solidFill>
              </a:rPr>
              <a:t>Survey 2 Results – Coronavirus							Page 10</a:t>
            </a:r>
          </a:p>
        </p:txBody>
      </p:sp>
      <p:sp>
        <p:nvSpPr>
          <p:cNvPr id="8" name="Rounded Rectangle 15">
            <a:extLst>
              <a:ext uri="{FF2B5EF4-FFF2-40B4-BE49-F238E27FC236}">
                <a16:creationId xmlns:a16="http://schemas.microsoft.com/office/drawing/2014/main" xmlns="" id="{A2729654-4D50-45C1-ABCA-4BEDDF3E741B}"/>
              </a:ext>
            </a:extLst>
          </p:cNvPr>
          <p:cNvSpPr/>
          <p:nvPr/>
        </p:nvSpPr>
        <p:spPr>
          <a:xfrm>
            <a:off x="1297029" y="2080886"/>
            <a:ext cx="10513168" cy="585646"/>
          </a:xfrm>
          <a:prstGeom prst="roundRect">
            <a:avLst/>
          </a:prstGeom>
          <a:solidFill>
            <a:srgbClr val="64B22D"/>
          </a:solidFill>
          <a:ln>
            <a:solidFill>
              <a:srgbClr val="6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bg1"/>
                </a:solidFill>
              </a:rPr>
              <a:t>Overview summary								Page 7</a:t>
            </a:r>
          </a:p>
        </p:txBody>
      </p:sp>
      <p:sp>
        <p:nvSpPr>
          <p:cNvPr id="9" name="Rounded Rectangle 15">
            <a:extLst>
              <a:ext uri="{FF2B5EF4-FFF2-40B4-BE49-F238E27FC236}">
                <a16:creationId xmlns:a16="http://schemas.microsoft.com/office/drawing/2014/main" xmlns="" id="{7C9FA3F4-C78E-492A-B1D5-38C6ED2A3871}"/>
              </a:ext>
            </a:extLst>
          </p:cNvPr>
          <p:cNvSpPr/>
          <p:nvPr/>
        </p:nvSpPr>
        <p:spPr>
          <a:xfrm>
            <a:off x="1297029" y="4599382"/>
            <a:ext cx="10513168" cy="585646"/>
          </a:xfrm>
          <a:prstGeom prst="roundRect">
            <a:avLst/>
          </a:prstGeom>
          <a:solidFill>
            <a:srgbClr val="EA8132"/>
          </a:solidFill>
          <a:ln>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bg1"/>
                </a:solidFill>
              </a:rPr>
              <a:t>Appendices – Panel profile								Page 34 </a:t>
            </a:r>
          </a:p>
        </p:txBody>
      </p:sp>
      <p:sp>
        <p:nvSpPr>
          <p:cNvPr id="10" name="TextBox 9">
            <a:extLst>
              <a:ext uri="{FF2B5EF4-FFF2-40B4-BE49-F238E27FC236}">
                <a16:creationId xmlns:a16="http://schemas.microsoft.com/office/drawing/2014/main" xmlns="" id="{1256F4F1-DC5E-4124-AAF0-CC0400B9C67B}"/>
              </a:ext>
            </a:extLst>
          </p:cNvPr>
          <p:cNvSpPr txBox="1"/>
          <p:nvPr/>
        </p:nvSpPr>
        <p:spPr>
          <a:xfrm>
            <a:off x="291183" y="1089252"/>
            <a:ext cx="792088" cy="523220"/>
          </a:xfrm>
          <a:prstGeom prst="rect">
            <a:avLst/>
          </a:prstGeom>
          <a:noFill/>
        </p:spPr>
        <p:txBody>
          <a:bodyPr wrap="square" rtlCol="0">
            <a:spAutoFit/>
          </a:bodyPr>
          <a:lstStyle/>
          <a:p>
            <a:pPr algn="ctr"/>
            <a:r>
              <a:rPr lang="en-GB" sz="2800" dirty="0">
                <a:solidFill>
                  <a:schemeClr val="accent5">
                    <a:lumMod val="75000"/>
                  </a:schemeClr>
                </a:solidFill>
              </a:rPr>
              <a:t>1</a:t>
            </a:r>
          </a:p>
        </p:txBody>
      </p:sp>
      <p:sp>
        <p:nvSpPr>
          <p:cNvPr id="11" name="TextBox 10">
            <a:extLst>
              <a:ext uri="{FF2B5EF4-FFF2-40B4-BE49-F238E27FC236}">
                <a16:creationId xmlns:a16="http://schemas.microsoft.com/office/drawing/2014/main" xmlns="" id="{522A1DD2-1C3E-49E7-B640-59E65956F9BD}"/>
              </a:ext>
            </a:extLst>
          </p:cNvPr>
          <p:cNvSpPr txBox="1"/>
          <p:nvPr/>
        </p:nvSpPr>
        <p:spPr>
          <a:xfrm>
            <a:off x="291183" y="2121581"/>
            <a:ext cx="792088" cy="523220"/>
          </a:xfrm>
          <a:prstGeom prst="rect">
            <a:avLst/>
          </a:prstGeom>
          <a:noFill/>
        </p:spPr>
        <p:txBody>
          <a:bodyPr wrap="square" rtlCol="0">
            <a:spAutoFit/>
          </a:bodyPr>
          <a:lstStyle/>
          <a:p>
            <a:pPr algn="ctr"/>
            <a:r>
              <a:rPr lang="en-GB" sz="2800" dirty="0">
                <a:solidFill>
                  <a:schemeClr val="accent5">
                    <a:lumMod val="75000"/>
                  </a:schemeClr>
                </a:solidFill>
              </a:rPr>
              <a:t>2</a:t>
            </a:r>
          </a:p>
        </p:txBody>
      </p:sp>
      <p:sp>
        <p:nvSpPr>
          <p:cNvPr id="12" name="TextBox 11">
            <a:extLst>
              <a:ext uri="{FF2B5EF4-FFF2-40B4-BE49-F238E27FC236}">
                <a16:creationId xmlns:a16="http://schemas.microsoft.com/office/drawing/2014/main" xmlns="" id="{625E4411-8A79-4458-9FA6-CC8AA448BD06}"/>
              </a:ext>
            </a:extLst>
          </p:cNvPr>
          <p:cNvSpPr txBox="1"/>
          <p:nvPr/>
        </p:nvSpPr>
        <p:spPr>
          <a:xfrm>
            <a:off x="291183" y="2980814"/>
            <a:ext cx="792088" cy="523220"/>
          </a:xfrm>
          <a:prstGeom prst="rect">
            <a:avLst/>
          </a:prstGeom>
          <a:noFill/>
        </p:spPr>
        <p:txBody>
          <a:bodyPr wrap="square" rtlCol="0">
            <a:spAutoFit/>
          </a:bodyPr>
          <a:lstStyle/>
          <a:p>
            <a:pPr algn="ctr"/>
            <a:r>
              <a:rPr lang="en-GB" sz="2800" dirty="0">
                <a:solidFill>
                  <a:schemeClr val="accent5">
                    <a:lumMod val="75000"/>
                  </a:schemeClr>
                </a:solidFill>
              </a:rPr>
              <a:t>3a</a:t>
            </a:r>
          </a:p>
        </p:txBody>
      </p:sp>
      <p:sp>
        <p:nvSpPr>
          <p:cNvPr id="13" name="TextBox 12">
            <a:extLst>
              <a:ext uri="{FF2B5EF4-FFF2-40B4-BE49-F238E27FC236}">
                <a16:creationId xmlns:a16="http://schemas.microsoft.com/office/drawing/2014/main" xmlns="" id="{3133A977-7C65-47E6-985B-42DCE55B0A8A}"/>
              </a:ext>
            </a:extLst>
          </p:cNvPr>
          <p:cNvSpPr txBox="1"/>
          <p:nvPr/>
        </p:nvSpPr>
        <p:spPr>
          <a:xfrm>
            <a:off x="291183" y="4599382"/>
            <a:ext cx="792088" cy="523220"/>
          </a:xfrm>
          <a:prstGeom prst="rect">
            <a:avLst/>
          </a:prstGeom>
          <a:noFill/>
        </p:spPr>
        <p:txBody>
          <a:bodyPr wrap="square" rtlCol="0">
            <a:spAutoFit/>
          </a:bodyPr>
          <a:lstStyle/>
          <a:p>
            <a:pPr algn="ctr"/>
            <a:r>
              <a:rPr lang="en-GB" sz="2800" dirty="0">
                <a:solidFill>
                  <a:schemeClr val="accent5">
                    <a:lumMod val="75000"/>
                  </a:schemeClr>
                </a:solidFill>
              </a:rPr>
              <a:t>4</a:t>
            </a:r>
          </a:p>
        </p:txBody>
      </p:sp>
      <p:sp>
        <p:nvSpPr>
          <p:cNvPr id="15" name="Text Placeholder 1">
            <a:extLst>
              <a:ext uri="{FF2B5EF4-FFF2-40B4-BE49-F238E27FC236}">
                <a16:creationId xmlns:a16="http://schemas.microsoft.com/office/drawing/2014/main" xmlns="" id="{B564E9CD-A64C-403F-9895-7104A80F673C}"/>
              </a:ext>
            </a:extLst>
          </p:cNvPr>
          <p:cNvSpPr>
            <a:spLocks noGrp="1"/>
          </p:cNvSpPr>
          <p:nvPr>
            <p:ph type="body" sz="quarter" idx="13"/>
          </p:nvPr>
        </p:nvSpPr>
        <p:spPr>
          <a:xfrm>
            <a:off x="156681" y="255495"/>
            <a:ext cx="11744136" cy="1030287"/>
          </a:xfrm>
        </p:spPr>
        <p:txBody>
          <a:bodyPr>
            <a:normAutofit/>
          </a:bodyPr>
          <a:lstStyle/>
          <a:p>
            <a:r>
              <a:rPr lang="en-GB" sz="2800" dirty="0"/>
              <a:t>Report structure</a:t>
            </a:r>
          </a:p>
        </p:txBody>
      </p:sp>
      <p:sp>
        <p:nvSpPr>
          <p:cNvPr id="14" name="TextBox 13">
            <a:extLst>
              <a:ext uri="{FF2B5EF4-FFF2-40B4-BE49-F238E27FC236}">
                <a16:creationId xmlns:a16="http://schemas.microsoft.com/office/drawing/2014/main" xmlns="" id="{FF7BFF31-EB48-41FE-9CE5-F2085E87555F}"/>
              </a:ext>
            </a:extLst>
          </p:cNvPr>
          <p:cNvSpPr txBox="1"/>
          <p:nvPr/>
        </p:nvSpPr>
        <p:spPr>
          <a:xfrm>
            <a:off x="291183" y="3805361"/>
            <a:ext cx="792088" cy="523220"/>
          </a:xfrm>
          <a:prstGeom prst="rect">
            <a:avLst/>
          </a:prstGeom>
          <a:noFill/>
        </p:spPr>
        <p:txBody>
          <a:bodyPr wrap="square" rtlCol="0">
            <a:spAutoFit/>
          </a:bodyPr>
          <a:lstStyle/>
          <a:p>
            <a:pPr algn="ctr"/>
            <a:r>
              <a:rPr lang="en-GB" sz="2800" dirty="0">
                <a:solidFill>
                  <a:schemeClr val="accent5">
                    <a:lumMod val="75000"/>
                  </a:schemeClr>
                </a:solidFill>
              </a:rPr>
              <a:t>3b</a:t>
            </a:r>
          </a:p>
        </p:txBody>
      </p:sp>
      <p:sp>
        <p:nvSpPr>
          <p:cNvPr id="16" name="Rounded Rectangle 15">
            <a:extLst>
              <a:ext uri="{FF2B5EF4-FFF2-40B4-BE49-F238E27FC236}">
                <a16:creationId xmlns:a16="http://schemas.microsoft.com/office/drawing/2014/main" xmlns="" id="{56E90306-853B-428D-88E6-16C1889DF91F}"/>
              </a:ext>
            </a:extLst>
          </p:cNvPr>
          <p:cNvSpPr/>
          <p:nvPr/>
        </p:nvSpPr>
        <p:spPr>
          <a:xfrm>
            <a:off x="1297029" y="3805361"/>
            <a:ext cx="10513168" cy="585646"/>
          </a:xfrm>
          <a:prstGeom prst="roundRect">
            <a:avLst/>
          </a:prstGeom>
          <a:solidFill>
            <a:srgbClr val="0095C4"/>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bg1"/>
                </a:solidFill>
              </a:rPr>
              <a:t>Survey 2 Results – Digital technology and video consultations				Page 24</a:t>
            </a:r>
          </a:p>
        </p:txBody>
      </p:sp>
    </p:spTree>
    <p:extLst>
      <p:ext uri="{BB962C8B-B14F-4D97-AF65-F5344CB8AC3E}">
        <p14:creationId xmlns:p14="http://schemas.microsoft.com/office/powerpoint/2010/main" val="2147599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0F62729A-B610-4986-B5DB-A707D3723471}"/>
              </a:ext>
            </a:extLst>
          </p:cNvPr>
          <p:cNvSpPr>
            <a:spLocks noGrp="1"/>
          </p:cNvSpPr>
          <p:nvPr>
            <p:ph type="sldNum" sz="quarter" idx="12"/>
          </p:nvPr>
        </p:nvSpPr>
        <p:spPr/>
        <p:txBody>
          <a:bodyPr/>
          <a:lstStyle/>
          <a:p>
            <a:fld id="{F6E39E37-6BC0-A248-806A-337B0CEF6126}" type="slidenum">
              <a:rPr lang="en-US" smtClean="0"/>
              <a:t>19</a:t>
            </a:fld>
            <a:endParaRPr lang="en-US"/>
          </a:p>
        </p:txBody>
      </p:sp>
      <p:sp>
        <p:nvSpPr>
          <p:cNvPr id="3" name="Text Placeholder 2">
            <a:extLst>
              <a:ext uri="{FF2B5EF4-FFF2-40B4-BE49-F238E27FC236}">
                <a16:creationId xmlns:a16="http://schemas.microsoft.com/office/drawing/2014/main" xmlns="" id="{9D2CB9A4-4C74-4D94-8146-752580030090}"/>
              </a:ext>
            </a:extLst>
          </p:cNvPr>
          <p:cNvSpPr>
            <a:spLocks noGrp="1"/>
          </p:cNvSpPr>
          <p:nvPr>
            <p:ph type="body" sz="quarter" idx="13"/>
          </p:nvPr>
        </p:nvSpPr>
        <p:spPr>
          <a:xfrm>
            <a:off x="159879" y="284909"/>
            <a:ext cx="11585278" cy="1030287"/>
          </a:xfrm>
        </p:spPr>
        <p:txBody>
          <a:bodyPr>
            <a:normAutofit fontScale="62500" lnSpcReduction="20000"/>
          </a:bodyPr>
          <a:lstStyle/>
          <a:p>
            <a:pPr>
              <a:lnSpc>
                <a:spcPct val="120000"/>
              </a:lnSpc>
            </a:pPr>
            <a:r>
              <a:rPr lang="en-GB" dirty="0">
                <a:solidFill>
                  <a:srgbClr val="64B22D"/>
                </a:solidFill>
              </a:rPr>
              <a:t>42% </a:t>
            </a:r>
            <a:r>
              <a:rPr lang="en-GB" dirty="0"/>
              <a:t>of BSW residents report that they have used or tried to use health and care services in the last month during the coronavirus period</a:t>
            </a:r>
          </a:p>
        </p:txBody>
      </p:sp>
      <p:graphicFrame>
        <p:nvGraphicFramePr>
          <p:cNvPr id="7" name="Chart 6">
            <a:extLst>
              <a:ext uri="{FF2B5EF4-FFF2-40B4-BE49-F238E27FC236}">
                <a16:creationId xmlns:a16="http://schemas.microsoft.com/office/drawing/2014/main" xmlns="" id="{4A6814EF-9EE7-4E68-AECE-EBC1B3432921}"/>
              </a:ext>
            </a:extLst>
          </p:cNvPr>
          <p:cNvGraphicFramePr/>
          <p:nvPr>
            <p:extLst>
              <p:ext uri="{D42A27DB-BD31-4B8C-83A1-F6EECF244321}">
                <p14:modId xmlns:p14="http://schemas.microsoft.com/office/powerpoint/2010/main" val="2780216819"/>
              </p:ext>
            </p:extLst>
          </p:nvPr>
        </p:nvGraphicFramePr>
        <p:xfrm>
          <a:off x="-808821" y="983478"/>
          <a:ext cx="812800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a:extLst>
              <a:ext uri="{FF2B5EF4-FFF2-40B4-BE49-F238E27FC236}">
                <a16:creationId xmlns:a16="http://schemas.microsoft.com/office/drawing/2014/main" xmlns="" id="{B5E78743-9DFB-4AA4-994E-7C8DCC8D08A8}"/>
              </a:ext>
            </a:extLst>
          </p:cNvPr>
          <p:cNvSpPr/>
          <p:nvPr/>
        </p:nvSpPr>
        <p:spPr>
          <a:xfrm>
            <a:off x="2402923" y="5920678"/>
            <a:ext cx="6618733" cy="261606"/>
          </a:xfrm>
          <a:prstGeom prst="rect">
            <a:avLst/>
          </a:prstGeom>
        </p:spPr>
        <p:txBody>
          <a:bodyPr wrap="square" lIns="91432" tIns="45718" rIns="91432" bIns="45718">
            <a:spAutoFit/>
          </a:bodyPr>
          <a:lstStyle/>
          <a:p>
            <a:pPr lvl="0"/>
            <a:r>
              <a:rPr lang="en-GB" sz="1100" i="1" dirty="0">
                <a:solidFill>
                  <a:srgbClr val="669900"/>
                </a:solidFill>
                <a:latin typeface="Arial"/>
              </a:rPr>
              <a:t>Base: n=381, total sample</a:t>
            </a:r>
          </a:p>
        </p:txBody>
      </p:sp>
      <p:sp>
        <p:nvSpPr>
          <p:cNvPr id="9" name="TextBox 8">
            <a:extLst>
              <a:ext uri="{FF2B5EF4-FFF2-40B4-BE49-F238E27FC236}">
                <a16:creationId xmlns:a16="http://schemas.microsoft.com/office/drawing/2014/main" xmlns="" id="{9CC506C0-962F-415B-94B6-97E038DA518A}"/>
              </a:ext>
            </a:extLst>
          </p:cNvPr>
          <p:cNvSpPr txBox="1"/>
          <p:nvPr/>
        </p:nvSpPr>
        <p:spPr>
          <a:xfrm>
            <a:off x="3831218" y="3891246"/>
            <a:ext cx="1577668" cy="830993"/>
          </a:xfrm>
          <a:prstGeom prst="rect">
            <a:avLst/>
          </a:prstGeom>
          <a:noFill/>
        </p:spPr>
        <p:txBody>
          <a:bodyPr wrap="square" lIns="91436" tIns="45718" rIns="91436" bIns="45718" rtlCol="0">
            <a:spAutoFit/>
          </a:bodyPr>
          <a:lstStyle/>
          <a:p>
            <a:r>
              <a:rPr lang="en-GB" sz="1200" i="1" dirty="0">
                <a:solidFill>
                  <a:srgbClr val="004992"/>
                </a:solidFill>
                <a:latin typeface="Arial" panose="020B0604020202020204" pitchFamily="34" charset="0"/>
                <a:cs typeface="Arial" panose="020B0604020202020204" pitchFamily="34" charset="0"/>
              </a:rPr>
              <a:t>(Notably those in </a:t>
            </a:r>
          </a:p>
          <a:p>
            <a:r>
              <a:rPr lang="en-GB" sz="1200" i="1" dirty="0">
                <a:solidFill>
                  <a:srgbClr val="004992"/>
                </a:solidFill>
                <a:latin typeface="Arial" panose="020B0604020202020204" pitchFamily="34" charset="0"/>
                <a:cs typeface="Arial" panose="020B0604020202020204" pitchFamily="34" charset="0"/>
              </a:rPr>
              <a:t>B&amp;NES 63%.</a:t>
            </a:r>
          </a:p>
          <a:p>
            <a:r>
              <a:rPr lang="en-GB" sz="1200" i="1" dirty="0">
                <a:solidFill>
                  <a:srgbClr val="004992"/>
                </a:solidFill>
                <a:latin typeface="Arial" panose="020B0604020202020204" pitchFamily="34" charset="0"/>
                <a:cs typeface="Arial" panose="020B0604020202020204" pitchFamily="34" charset="0"/>
              </a:rPr>
              <a:t>Only 21% in Swindon)</a:t>
            </a:r>
          </a:p>
        </p:txBody>
      </p:sp>
      <p:sp>
        <p:nvSpPr>
          <p:cNvPr id="10" name="TextBox 9">
            <a:extLst>
              <a:ext uri="{FF2B5EF4-FFF2-40B4-BE49-F238E27FC236}">
                <a16:creationId xmlns:a16="http://schemas.microsoft.com/office/drawing/2014/main" xmlns="" id="{D602C60F-2717-4CBC-A039-D4188C556833}"/>
              </a:ext>
            </a:extLst>
          </p:cNvPr>
          <p:cNvSpPr txBox="1"/>
          <p:nvPr/>
        </p:nvSpPr>
        <p:spPr>
          <a:xfrm>
            <a:off x="5809002" y="1468662"/>
            <a:ext cx="5750603" cy="646327"/>
          </a:xfrm>
          <a:prstGeom prst="rect">
            <a:avLst/>
          </a:prstGeom>
          <a:solidFill>
            <a:schemeClr val="bg1">
              <a:lumMod val="95000"/>
            </a:schemeClr>
          </a:solidFill>
        </p:spPr>
        <p:txBody>
          <a:bodyPr wrap="square" lIns="91436" tIns="45718" rIns="91436" bIns="45718" rtlCol="0">
            <a:spAutoFit/>
          </a:bodyPr>
          <a:lstStyle/>
          <a:p>
            <a:pPr marL="285750" indent="-285750">
              <a:buFont typeface="Wingdings" panose="05000000000000000000" pitchFamily="2" charset="2"/>
              <a:buChar char="v"/>
            </a:pPr>
            <a:r>
              <a:rPr lang="en-GB" sz="1200" dirty="0">
                <a:latin typeface="Arial" panose="020B0604020202020204" pitchFamily="34" charset="0"/>
                <a:cs typeface="Arial" panose="020B0604020202020204" pitchFamily="34" charset="0"/>
              </a:rPr>
              <a:t>The majority of the need, over 90%, was for routine care (e.g. GP appointments, maternity, dental, hospital appts and pharmacy advice/ repeat prescriptions). </a:t>
            </a:r>
            <a:r>
              <a:rPr lang="en-GB" sz="1200" i="1" dirty="0">
                <a:latin typeface="Arial" panose="020B0604020202020204" pitchFamily="34" charset="0"/>
                <a:cs typeface="Arial" panose="020B0604020202020204" pitchFamily="34" charset="0"/>
              </a:rPr>
              <a:t>The remainder of the requirement was for emergency care.</a:t>
            </a:r>
          </a:p>
        </p:txBody>
      </p:sp>
      <p:sp>
        <p:nvSpPr>
          <p:cNvPr id="12" name="Rectangle 11">
            <a:extLst>
              <a:ext uri="{FF2B5EF4-FFF2-40B4-BE49-F238E27FC236}">
                <a16:creationId xmlns:a16="http://schemas.microsoft.com/office/drawing/2014/main" xmlns="" id="{52E21DA7-89D3-4767-A44F-7C6943D5EB57}"/>
              </a:ext>
            </a:extLst>
          </p:cNvPr>
          <p:cNvSpPr/>
          <p:nvPr/>
        </p:nvSpPr>
        <p:spPr>
          <a:xfrm>
            <a:off x="-1" y="0"/>
            <a:ext cx="565507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3a – Survey 2 results – Use of health and care services in the last month</a:t>
            </a:r>
          </a:p>
        </p:txBody>
      </p:sp>
      <p:graphicFrame>
        <p:nvGraphicFramePr>
          <p:cNvPr id="11" name="Chart 10">
            <a:extLst>
              <a:ext uri="{FF2B5EF4-FFF2-40B4-BE49-F238E27FC236}">
                <a16:creationId xmlns:a16="http://schemas.microsoft.com/office/drawing/2014/main" xmlns="" id="{11A94B9C-DBE2-4746-B090-8F2E2788152C}"/>
              </a:ext>
            </a:extLst>
          </p:cNvPr>
          <p:cNvGraphicFramePr/>
          <p:nvPr>
            <p:extLst>
              <p:ext uri="{D42A27DB-BD31-4B8C-83A1-F6EECF244321}">
                <p14:modId xmlns:p14="http://schemas.microsoft.com/office/powerpoint/2010/main" val="528540312"/>
              </p:ext>
            </p:extLst>
          </p:nvPr>
        </p:nvGraphicFramePr>
        <p:xfrm>
          <a:off x="6570850" y="3160794"/>
          <a:ext cx="3712187" cy="3188385"/>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xmlns="" id="{6FC2CEFE-B5B0-4C24-AE8C-93CC809CC530}"/>
              </a:ext>
            </a:extLst>
          </p:cNvPr>
          <p:cNvSpPr txBox="1"/>
          <p:nvPr/>
        </p:nvSpPr>
        <p:spPr>
          <a:xfrm>
            <a:off x="7215372" y="2622377"/>
            <a:ext cx="2763129" cy="430883"/>
          </a:xfrm>
          <a:prstGeom prst="rect">
            <a:avLst/>
          </a:prstGeom>
          <a:solidFill>
            <a:schemeClr val="accent5">
              <a:lumMod val="20000"/>
              <a:lumOff val="80000"/>
            </a:schemeClr>
          </a:solidFill>
        </p:spPr>
        <p:txBody>
          <a:bodyPr wrap="square" lIns="91436" tIns="45718" rIns="91436" bIns="45718" rtlCol="0">
            <a:spAutoFit/>
          </a:bodyPr>
          <a:lstStyle/>
          <a:p>
            <a:r>
              <a:rPr lang="en-GB" sz="1100" b="1" dirty="0">
                <a:latin typeface="Arial" panose="020B0604020202020204" pitchFamily="34" charset="0"/>
                <a:cs typeface="Arial" panose="020B0604020202020204" pitchFamily="34" charset="0"/>
              </a:rPr>
              <a:t>Changes to </a:t>
            </a:r>
            <a:r>
              <a:rPr lang="en-GB" sz="1100" b="1" dirty="0">
                <a:solidFill>
                  <a:srgbClr val="64B22D"/>
                </a:solidFill>
                <a:latin typeface="Arial" panose="020B0604020202020204" pitchFamily="34" charset="0"/>
                <a:cs typeface="Arial" panose="020B0604020202020204" pitchFamily="34" charset="0"/>
              </a:rPr>
              <a:t>routine </a:t>
            </a:r>
            <a:r>
              <a:rPr lang="en-GB" sz="1100" b="1" dirty="0">
                <a:latin typeface="Arial" panose="020B0604020202020204" pitchFamily="34" charset="0"/>
                <a:cs typeface="Arial" panose="020B0604020202020204" pitchFamily="34" charset="0"/>
              </a:rPr>
              <a:t>health &amp; care appointments </a:t>
            </a:r>
            <a:r>
              <a:rPr lang="en-GB" sz="900" i="1" dirty="0">
                <a:latin typeface="Arial" panose="020B0604020202020204" pitchFamily="34" charset="0"/>
                <a:cs typeface="Arial" panose="020B0604020202020204" pitchFamily="34" charset="0"/>
              </a:rPr>
              <a:t>(Base = 144 routine care users)</a:t>
            </a:r>
            <a:endParaRPr lang="en-GB" sz="1100" i="1" dirty="0">
              <a:latin typeface="Arial" panose="020B0604020202020204" pitchFamily="34" charset="0"/>
              <a:cs typeface="Arial" panose="020B0604020202020204" pitchFamily="34" charset="0"/>
            </a:endParaRPr>
          </a:p>
        </p:txBody>
      </p:sp>
      <p:pic>
        <p:nvPicPr>
          <p:cNvPr id="5" name="Picture 4" descr="A picture containing drawing&#10;&#10;Description automatically generated">
            <a:extLst>
              <a:ext uri="{FF2B5EF4-FFF2-40B4-BE49-F238E27FC236}">
                <a16:creationId xmlns:a16="http://schemas.microsoft.com/office/drawing/2014/main" xmlns="" id="{AFB9B8DE-94CE-40F1-9C58-67AC90CB7F65}"/>
              </a:ext>
            </a:extLst>
          </p:cNvPr>
          <p:cNvPicPr>
            <a:picLocks noChangeAspect="1"/>
          </p:cNvPicPr>
          <p:nvPr/>
        </p:nvPicPr>
        <p:blipFill>
          <a:blip r:embed="rId4"/>
          <a:stretch>
            <a:fillRect/>
          </a:stretch>
        </p:blipFill>
        <p:spPr>
          <a:xfrm>
            <a:off x="11184056" y="57081"/>
            <a:ext cx="903950" cy="384814"/>
          </a:xfrm>
          <a:prstGeom prst="rect">
            <a:avLst/>
          </a:prstGeom>
        </p:spPr>
      </p:pic>
    </p:spTree>
    <p:extLst>
      <p:ext uri="{BB962C8B-B14F-4D97-AF65-F5344CB8AC3E}">
        <p14:creationId xmlns:p14="http://schemas.microsoft.com/office/powerpoint/2010/main" val="2072778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1">
            <a:extLst>
              <a:ext uri="{FF2B5EF4-FFF2-40B4-BE49-F238E27FC236}">
                <a16:creationId xmlns:a16="http://schemas.microsoft.com/office/drawing/2014/main" xmlns="" id="{326F7136-37B9-4EF3-A36E-1EA8CC940E51}"/>
              </a:ext>
            </a:extLst>
          </p:cNvPr>
          <p:cNvGraphicFramePr>
            <a:graphicFrameLocks/>
          </p:cNvGraphicFramePr>
          <p:nvPr>
            <p:extLst>
              <p:ext uri="{D42A27DB-BD31-4B8C-83A1-F6EECF244321}">
                <p14:modId xmlns:p14="http://schemas.microsoft.com/office/powerpoint/2010/main" val="2876429496"/>
              </p:ext>
            </p:extLst>
          </p:nvPr>
        </p:nvGraphicFramePr>
        <p:xfrm>
          <a:off x="1326863" y="1017064"/>
          <a:ext cx="11366375" cy="5249685"/>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20</a:t>
            </a:fld>
            <a:endParaRPr lang="en-US"/>
          </a:p>
        </p:txBody>
      </p:sp>
      <p:sp>
        <p:nvSpPr>
          <p:cNvPr id="3" name="Text Placeholder 2">
            <a:extLst>
              <a:ext uri="{FF2B5EF4-FFF2-40B4-BE49-F238E27FC236}">
                <a16:creationId xmlns:a16="http://schemas.microsoft.com/office/drawing/2014/main" xmlns="" id="{474FB577-3EED-44DF-AC3B-A8D366B4A060}"/>
              </a:ext>
            </a:extLst>
          </p:cNvPr>
          <p:cNvSpPr>
            <a:spLocks noGrp="1"/>
          </p:cNvSpPr>
          <p:nvPr>
            <p:ph type="body" sz="quarter" idx="13"/>
          </p:nvPr>
        </p:nvSpPr>
        <p:spPr>
          <a:xfrm>
            <a:off x="0" y="267537"/>
            <a:ext cx="11508034" cy="995558"/>
          </a:xfrm>
        </p:spPr>
        <p:txBody>
          <a:bodyPr>
            <a:normAutofit fontScale="85000" lnSpcReduction="10000"/>
          </a:bodyPr>
          <a:lstStyle/>
          <a:p>
            <a:pPr>
              <a:lnSpc>
                <a:spcPct val="120000"/>
              </a:lnSpc>
            </a:pPr>
            <a:r>
              <a:rPr lang="en-GB" dirty="0"/>
              <a:t>Services used to access health care appointments…</a:t>
            </a:r>
          </a:p>
          <a:p>
            <a:pPr>
              <a:lnSpc>
                <a:spcPct val="120000"/>
              </a:lnSpc>
            </a:pPr>
            <a:endParaRPr lang="en-GB" sz="2300" dirty="0"/>
          </a:p>
        </p:txBody>
      </p:sp>
      <p:sp>
        <p:nvSpPr>
          <p:cNvPr id="5" name="Rectangle 4">
            <a:extLst>
              <a:ext uri="{FF2B5EF4-FFF2-40B4-BE49-F238E27FC236}">
                <a16:creationId xmlns:a16="http://schemas.microsoft.com/office/drawing/2014/main" xmlns="" id="{22BAB8D4-BB76-4C59-AD82-ECF2F6397579}"/>
              </a:ext>
            </a:extLst>
          </p:cNvPr>
          <p:cNvSpPr/>
          <p:nvPr/>
        </p:nvSpPr>
        <p:spPr>
          <a:xfrm>
            <a:off x="5473478" y="6186386"/>
            <a:ext cx="3211135" cy="276999"/>
          </a:xfrm>
          <a:prstGeom prst="rect">
            <a:avLst/>
          </a:prstGeom>
        </p:spPr>
        <p:txBody>
          <a:bodyPr wrap="none">
            <a:spAutoFit/>
          </a:bodyPr>
          <a:lstStyle/>
          <a:p>
            <a:r>
              <a:rPr lang="en-GB" sz="1200" i="1" dirty="0">
                <a:solidFill>
                  <a:srgbClr val="669900"/>
                </a:solidFill>
              </a:rPr>
              <a:t>Base: n=160, service users in the last month</a:t>
            </a:r>
            <a:endParaRPr lang="en-GB" sz="1200" dirty="0"/>
          </a:p>
        </p:txBody>
      </p:sp>
      <p:pic>
        <p:nvPicPr>
          <p:cNvPr id="9" name="Picture 8" descr="A picture containing drawing&#10;&#10;Description automatically generated">
            <a:extLst>
              <a:ext uri="{FF2B5EF4-FFF2-40B4-BE49-F238E27FC236}">
                <a16:creationId xmlns:a16="http://schemas.microsoft.com/office/drawing/2014/main" xmlns="" id="{0B1F03B1-152E-4BF7-894C-22C38B6C99A8}"/>
              </a:ext>
            </a:extLst>
          </p:cNvPr>
          <p:cNvPicPr>
            <a:picLocks noChangeAspect="1"/>
          </p:cNvPicPr>
          <p:nvPr/>
        </p:nvPicPr>
        <p:blipFill>
          <a:blip r:embed="rId3"/>
          <a:stretch>
            <a:fillRect/>
          </a:stretch>
        </p:blipFill>
        <p:spPr>
          <a:xfrm>
            <a:off x="11184056" y="57081"/>
            <a:ext cx="903950" cy="384814"/>
          </a:xfrm>
          <a:prstGeom prst="rect">
            <a:avLst/>
          </a:prstGeom>
        </p:spPr>
      </p:pic>
      <p:sp>
        <p:nvSpPr>
          <p:cNvPr id="12" name="Rectangle 11">
            <a:extLst>
              <a:ext uri="{FF2B5EF4-FFF2-40B4-BE49-F238E27FC236}">
                <a16:creationId xmlns:a16="http://schemas.microsoft.com/office/drawing/2014/main" xmlns="" id="{3361C5E8-1551-4E2F-B230-F4DD4F05958E}"/>
              </a:ext>
            </a:extLst>
          </p:cNvPr>
          <p:cNvSpPr/>
          <p:nvPr/>
        </p:nvSpPr>
        <p:spPr>
          <a:xfrm>
            <a:off x="-1" y="0"/>
            <a:ext cx="569058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3a – Survey 2 results – Use of health and care services in the last month</a:t>
            </a:r>
          </a:p>
        </p:txBody>
      </p:sp>
      <p:sp>
        <p:nvSpPr>
          <p:cNvPr id="13" name="TextBox 12">
            <a:extLst>
              <a:ext uri="{FF2B5EF4-FFF2-40B4-BE49-F238E27FC236}">
                <a16:creationId xmlns:a16="http://schemas.microsoft.com/office/drawing/2014/main" xmlns="" id="{67EC46EE-F5B8-446A-8AEA-29BADAE7F3C3}"/>
              </a:ext>
            </a:extLst>
          </p:cNvPr>
          <p:cNvSpPr txBox="1"/>
          <p:nvPr/>
        </p:nvSpPr>
        <p:spPr>
          <a:xfrm>
            <a:off x="6096000" y="3102145"/>
            <a:ext cx="5715092" cy="2031321"/>
          </a:xfrm>
          <a:prstGeom prst="rect">
            <a:avLst/>
          </a:prstGeom>
          <a:solidFill>
            <a:schemeClr val="bg1">
              <a:lumMod val="95000"/>
            </a:schemeClr>
          </a:solidFill>
        </p:spPr>
        <p:txBody>
          <a:bodyPr wrap="square" lIns="91436" tIns="45718" rIns="91436" bIns="45718" rtlCol="0">
            <a:spAutoFit/>
          </a:bodyPr>
          <a:lstStyle/>
          <a:p>
            <a:r>
              <a:rPr lang="en-GB" sz="1100" b="1" i="1" dirty="0">
                <a:latin typeface="+mj-lt"/>
              </a:rPr>
              <a:t>How easy or difficult did you find it when trying to access health and care services at this time? </a:t>
            </a:r>
            <a:r>
              <a:rPr lang="en-GB" sz="1100" b="1" i="1" dirty="0">
                <a:latin typeface="+mj-lt"/>
                <a:cs typeface="Arial" panose="020B0604020202020204" pitchFamily="34" charset="0"/>
              </a:rPr>
              <a:t>…</a:t>
            </a:r>
          </a:p>
          <a:p>
            <a:endParaRPr lang="en-GB" sz="1200" i="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GB" sz="1200" i="1" dirty="0">
                <a:latin typeface="Arial" panose="020B0604020202020204" pitchFamily="34" charset="0"/>
                <a:cs typeface="Arial" panose="020B0604020202020204" pitchFamily="34" charset="0"/>
              </a:rPr>
              <a:t>Only 1 in 10 service users reported that they found it quite difficult to access care at this time. (Text/email users found it trickier than others).</a:t>
            </a:r>
          </a:p>
          <a:p>
            <a:pPr marL="285750" indent="-285750">
              <a:buFont typeface="Wingdings" panose="05000000000000000000" pitchFamily="2" charset="2"/>
              <a:buChar char="v"/>
            </a:pPr>
            <a:endParaRPr lang="en-GB" sz="1200" i="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v"/>
            </a:pPr>
            <a:r>
              <a:rPr lang="en-GB" sz="1200" i="1" dirty="0">
                <a:latin typeface="Arial" panose="020B0604020202020204" pitchFamily="34" charset="0"/>
                <a:cs typeface="Arial" panose="020B0604020202020204" pitchFamily="34" charset="0"/>
              </a:rPr>
              <a:t>Three quarters said it was ‘easy’</a:t>
            </a:r>
          </a:p>
          <a:p>
            <a:pPr marL="628650" lvl="1" indent="-171450">
              <a:buFont typeface="Arial" panose="020B0604020202020204" pitchFamily="34" charset="0"/>
              <a:buChar char="•"/>
            </a:pPr>
            <a:r>
              <a:rPr lang="en-GB" sz="1100" i="1" dirty="0"/>
              <a:t>Directionally, those in B&amp;NES found it the easiest</a:t>
            </a:r>
          </a:p>
          <a:p>
            <a:pPr marL="628650" lvl="1" indent="-171450">
              <a:buFont typeface="Arial" panose="020B0604020202020204" pitchFamily="34" charset="0"/>
              <a:buChar char="•"/>
            </a:pPr>
            <a:r>
              <a:rPr lang="en-GB" sz="1100" i="1" dirty="0"/>
              <a:t>Directionally those with a serious LTC found it much less easy than others</a:t>
            </a:r>
          </a:p>
          <a:p>
            <a:pPr marL="628650" lvl="1" indent="-171450">
              <a:buFont typeface="Arial" panose="020B0604020202020204" pitchFamily="34" charset="0"/>
              <a:buChar char="•"/>
            </a:pPr>
            <a:r>
              <a:rPr lang="en-GB" sz="1100" i="1" dirty="0"/>
              <a:t>Directionally people who are retired found it easier than others</a:t>
            </a:r>
          </a:p>
          <a:p>
            <a:pPr marL="628650" lvl="1" indent="-171450">
              <a:buFont typeface="Arial" panose="020B0604020202020204" pitchFamily="34" charset="0"/>
              <a:buChar char="•"/>
            </a:pPr>
            <a:endParaRPr lang="en-GB" sz="1100" i="1" dirty="0"/>
          </a:p>
        </p:txBody>
      </p:sp>
    </p:spTree>
    <p:extLst>
      <p:ext uri="{BB962C8B-B14F-4D97-AF65-F5344CB8AC3E}">
        <p14:creationId xmlns:p14="http://schemas.microsoft.com/office/powerpoint/2010/main" val="2893162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BD855A30-470B-4BEC-AB83-CA9379E9B4D3}"/>
              </a:ext>
            </a:extLst>
          </p:cNvPr>
          <p:cNvSpPr>
            <a:spLocks noGrp="1"/>
          </p:cNvSpPr>
          <p:nvPr>
            <p:ph type="sldNum" sz="quarter" idx="12"/>
          </p:nvPr>
        </p:nvSpPr>
        <p:spPr/>
        <p:txBody>
          <a:bodyPr/>
          <a:lstStyle/>
          <a:p>
            <a:fld id="{F6E39E37-6BC0-A248-806A-337B0CEF6126}" type="slidenum">
              <a:rPr lang="en-US" smtClean="0"/>
              <a:t>21</a:t>
            </a:fld>
            <a:endParaRPr lang="en-US"/>
          </a:p>
        </p:txBody>
      </p:sp>
      <p:sp>
        <p:nvSpPr>
          <p:cNvPr id="3" name="Text Placeholder 2">
            <a:extLst>
              <a:ext uri="{FF2B5EF4-FFF2-40B4-BE49-F238E27FC236}">
                <a16:creationId xmlns:a16="http://schemas.microsoft.com/office/drawing/2014/main" xmlns="" id="{83A602F3-2EFE-4B0B-A875-DC92AB890464}"/>
              </a:ext>
            </a:extLst>
          </p:cNvPr>
          <p:cNvSpPr>
            <a:spLocks noGrp="1"/>
          </p:cNvSpPr>
          <p:nvPr>
            <p:ph type="body" sz="quarter" idx="13"/>
          </p:nvPr>
        </p:nvSpPr>
        <p:spPr>
          <a:xfrm>
            <a:off x="223932" y="369888"/>
            <a:ext cx="10846522" cy="1030287"/>
          </a:xfrm>
        </p:spPr>
        <p:txBody>
          <a:bodyPr>
            <a:normAutofit fontScale="92500" lnSpcReduction="10000"/>
          </a:bodyPr>
          <a:lstStyle/>
          <a:p>
            <a:r>
              <a:rPr lang="en-GB" sz="2600" dirty="0"/>
              <a:t>In the event that you needed to, how easy or difficult do you perceive that it would be to access health and care services or support at the moment related to each of the following… </a:t>
            </a:r>
          </a:p>
          <a:p>
            <a:endParaRPr lang="en-GB" dirty="0"/>
          </a:p>
        </p:txBody>
      </p:sp>
      <p:graphicFrame>
        <p:nvGraphicFramePr>
          <p:cNvPr id="6" name="Chart 5">
            <a:extLst>
              <a:ext uri="{FF2B5EF4-FFF2-40B4-BE49-F238E27FC236}">
                <a16:creationId xmlns:a16="http://schemas.microsoft.com/office/drawing/2014/main" xmlns="" id="{06A3367B-B504-4EC6-B8CB-CB5E8F721384}"/>
              </a:ext>
            </a:extLst>
          </p:cNvPr>
          <p:cNvGraphicFramePr/>
          <p:nvPr>
            <p:extLst>
              <p:ext uri="{D42A27DB-BD31-4B8C-83A1-F6EECF244321}">
                <p14:modId xmlns:p14="http://schemas.microsoft.com/office/powerpoint/2010/main" val="44907462"/>
              </p:ext>
            </p:extLst>
          </p:nvPr>
        </p:nvGraphicFramePr>
        <p:xfrm>
          <a:off x="1416152" y="2353961"/>
          <a:ext cx="9359696" cy="32385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xmlns="" id="{3F1B3D34-F8DF-48AC-8CDB-03EEE451ECFF}"/>
              </a:ext>
            </a:extLst>
          </p:cNvPr>
          <p:cNvSpPr/>
          <p:nvPr/>
        </p:nvSpPr>
        <p:spPr>
          <a:xfrm>
            <a:off x="-1" y="0"/>
            <a:ext cx="5175683"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3a – Survey 2 results – Health and care services in the last month</a:t>
            </a:r>
          </a:p>
        </p:txBody>
      </p:sp>
      <p:pic>
        <p:nvPicPr>
          <p:cNvPr id="8" name="Picture 7" descr="A picture containing drawing&#10;&#10;Description automatically generated">
            <a:extLst>
              <a:ext uri="{FF2B5EF4-FFF2-40B4-BE49-F238E27FC236}">
                <a16:creationId xmlns:a16="http://schemas.microsoft.com/office/drawing/2014/main" xmlns="" id="{E07E1B6C-0506-4011-BCAC-47CDA8EEAD5A}"/>
              </a:ext>
            </a:extLst>
          </p:cNvPr>
          <p:cNvPicPr>
            <a:picLocks noChangeAspect="1"/>
          </p:cNvPicPr>
          <p:nvPr/>
        </p:nvPicPr>
        <p:blipFill>
          <a:blip r:embed="rId3"/>
          <a:stretch>
            <a:fillRect/>
          </a:stretch>
        </p:blipFill>
        <p:spPr>
          <a:xfrm>
            <a:off x="11184056" y="57081"/>
            <a:ext cx="903950" cy="384814"/>
          </a:xfrm>
          <a:prstGeom prst="rect">
            <a:avLst/>
          </a:prstGeom>
        </p:spPr>
      </p:pic>
      <p:sp>
        <p:nvSpPr>
          <p:cNvPr id="9" name="Rectangle 8">
            <a:extLst>
              <a:ext uri="{FF2B5EF4-FFF2-40B4-BE49-F238E27FC236}">
                <a16:creationId xmlns:a16="http://schemas.microsoft.com/office/drawing/2014/main" xmlns="" id="{8AEE8C2F-F6C0-426C-BCE3-47F94EB73BED}"/>
              </a:ext>
            </a:extLst>
          </p:cNvPr>
          <p:cNvSpPr/>
          <p:nvPr/>
        </p:nvSpPr>
        <p:spPr>
          <a:xfrm>
            <a:off x="5066225" y="5771982"/>
            <a:ext cx="1849481" cy="261606"/>
          </a:xfrm>
          <a:prstGeom prst="rect">
            <a:avLst/>
          </a:prstGeom>
        </p:spPr>
        <p:txBody>
          <a:bodyPr wrap="square" lIns="91432" tIns="45718" rIns="91432" bIns="45718">
            <a:spAutoFit/>
          </a:bodyPr>
          <a:lstStyle/>
          <a:p>
            <a:pPr lvl="0"/>
            <a:r>
              <a:rPr lang="en-GB" sz="1100" i="1" dirty="0">
                <a:solidFill>
                  <a:srgbClr val="669900"/>
                </a:solidFill>
                <a:latin typeface="Arial"/>
              </a:rPr>
              <a:t>Base: n=381, total sample</a:t>
            </a:r>
          </a:p>
        </p:txBody>
      </p:sp>
      <p:sp>
        <p:nvSpPr>
          <p:cNvPr id="10" name="TextBox 9">
            <a:extLst>
              <a:ext uri="{FF2B5EF4-FFF2-40B4-BE49-F238E27FC236}">
                <a16:creationId xmlns:a16="http://schemas.microsoft.com/office/drawing/2014/main" xmlns="" id="{D9CD1A97-D724-43AE-B362-C4A8A31D57D8}"/>
              </a:ext>
            </a:extLst>
          </p:cNvPr>
          <p:cNvSpPr txBox="1"/>
          <p:nvPr/>
        </p:nvSpPr>
        <p:spPr>
          <a:xfrm>
            <a:off x="5335480" y="1556008"/>
            <a:ext cx="6436311" cy="646327"/>
          </a:xfrm>
          <a:prstGeom prst="rect">
            <a:avLst/>
          </a:prstGeom>
          <a:solidFill>
            <a:schemeClr val="bg1">
              <a:lumMod val="95000"/>
            </a:schemeClr>
          </a:solidFill>
        </p:spPr>
        <p:txBody>
          <a:bodyPr wrap="square" lIns="91436" tIns="45718" rIns="91436" bIns="45718" rtlCol="0">
            <a:spAutoFit/>
          </a:bodyPr>
          <a:lstStyle/>
          <a:p>
            <a:pPr marL="285750" indent="-285750">
              <a:buFont typeface="Wingdings" panose="05000000000000000000" pitchFamily="2" charset="2"/>
              <a:buChar char="v"/>
            </a:pPr>
            <a:r>
              <a:rPr lang="en-GB" sz="1200" dirty="0">
                <a:latin typeface="Arial" panose="020B0604020202020204" pitchFamily="34" charset="0"/>
                <a:cs typeface="Arial" panose="020B0604020202020204" pitchFamily="34" charset="0"/>
              </a:rPr>
              <a:t>Those who have used services in the past month report that they perceive these scenarios would be slightly easier, when compared to those who have not used services. Suggesting actual experiences are more positive than might be perceived perhaps.</a:t>
            </a:r>
            <a:endParaRPr lang="en-GB" sz="1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1106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AD81C3CD-B594-4A1B-9000-272B51D54375}"/>
              </a:ext>
            </a:extLst>
          </p:cNvPr>
          <p:cNvSpPr/>
          <p:nvPr/>
        </p:nvSpPr>
        <p:spPr>
          <a:xfrm>
            <a:off x="886430" y="821004"/>
            <a:ext cx="8168583" cy="632086"/>
          </a:xfrm>
          <a:prstGeom prst="rect">
            <a:avLst/>
          </a:prstGeom>
          <a:solidFill>
            <a:schemeClr val="bg1">
              <a:lumMod val="85000"/>
              <a:alpha val="50196"/>
            </a:schemeClr>
          </a:solidFill>
          <a:ln w="381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22</a:t>
            </a:fld>
            <a:endParaRPr lang="en-US"/>
          </a:p>
        </p:txBody>
      </p:sp>
      <p:sp>
        <p:nvSpPr>
          <p:cNvPr id="3" name="Text Placeholder 2">
            <a:extLst>
              <a:ext uri="{FF2B5EF4-FFF2-40B4-BE49-F238E27FC236}">
                <a16:creationId xmlns:a16="http://schemas.microsoft.com/office/drawing/2014/main" xmlns="" id="{474FB577-3EED-44DF-AC3B-A8D366B4A060}"/>
              </a:ext>
            </a:extLst>
          </p:cNvPr>
          <p:cNvSpPr>
            <a:spLocks noGrp="1"/>
          </p:cNvSpPr>
          <p:nvPr>
            <p:ph type="body" sz="quarter" idx="13"/>
          </p:nvPr>
        </p:nvSpPr>
        <p:spPr>
          <a:xfrm>
            <a:off x="-115329" y="236961"/>
            <a:ext cx="12307329" cy="709321"/>
          </a:xfrm>
        </p:spPr>
        <p:txBody>
          <a:bodyPr>
            <a:normAutofit fontScale="47500" lnSpcReduction="20000"/>
          </a:bodyPr>
          <a:lstStyle/>
          <a:p>
            <a:pPr>
              <a:lnSpc>
                <a:spcPct val="120000"/>
              </a:lnSpc>
            </a:pPr>
            <a:r>
              <a:rPr lang="en-GB" dirty="0"/>
              <a:t>The main sources of information about the latest news/guidance on Covid-19 are TV and online news</a:t>
            </a:r>
          </a:p>
        </p:txBody>
      </p:sp>
      <p:sp>
        <p:nvSpPr>
          <p:cNvPr id="7" name="Rectangle 6">
            <a:extLst>
              <a:ext uri="{FF2B5EF4-FFF2-40B4-BE49-F238E27FC236}">
                <a16:creationId xmlns:a16="http://schemas.microsoft.com/office/drawing/2014/main" xmlns="" id="{6FCCE787-E766-4DF4-96DB-A8AF3D718E5E}"/>
              </a:ext>
            </a:extLst>
          </p:cNvPr>
          <p:cNvSpPr/>
          <p:nvPr/>
        </p:nvSpPr>
        <p:spPr>
          <a:xfrm>
            <a:off x="1326782" y="6264851"/>
            <a:ext cx="9836457" cy="261606"/>
          </a:xfrm>
          <a:prstGeom prst="rect">
            <a:avLst/>
          </a:prstGeom>
        </p:spPr>
        <p:txBody>
          <a:bodyPr wrap="square" lIns="91432" tIns="45718" rIns="91432" bIns="45718">
            <a:spAutoFit/>
          </a:bodyPr>
          <a:lstStyle/>
          <a:p>
            <a:pPr lvl="0"/>
            <a:r>
              <a:rPr lang="en-GB" sz="1100" i="1" dirty="0">
                <a:latin typeface="Arial"/>
              </a:rPr>
              <a:t>Q. </a:t>
            </a:r>
            <a:r>
              <a:rPr lang="en-GB" sz="1100" i="1" dirty="0"/>
              <a:t>Which of the following sources of information do you use to stay informed about the latest news and guidance about the Coronavirus? </a:t>
            </a:r>
            <a:r>
              <a:rPr lang="en-GB" sz="1100" i="1" dirty="0">
                <a:solidFill>
                  <a:srgbClr val="669900"/>
                </a:solidFill>
                <a:latin typeface="Arial"/>
              </a:rPr>
              <a:t>Base: n=381</a:t>
            </a:r>
          </a:p>
        </p:txBody>
      </p:sp>
      <p:graphicFrame>
        <p:nvGraphicFramePr>
          <p:cNvPr id="8" name="Content Placeholder 11">
            <a:extLst>
              <a:ext uri="{FF2B5EF4-FFF2-40B4-BE49-F238E27FC236}">
                <a16:creationId xmlns:a16="http://schemas.microsoft.com/office/drawing/2014/main" xmlns="" id="{82F6188F-E929-4FE0-88E9-AEFCC73F5FFC}"/>
              </a:ext>
            </a:extLst>
          </p:cNvPr>
          <p:cNvGraphicFramePr>
            <a:graphicFrameLocks/>
          </p:cNvGraphicFramePr>
          <p:nvPr>
            <p:extLst>
              <p:ext uri="{D42A27DB-BD31-4B8C-83A1-F6EECF244321}">
                <p14:modId xmlns:p14="http://schemas.microsoft.com/office/powerpoint/2010/main" val="352450636"/>
              </p:ext>
            </p:extLst>
          </p:nvPr>
        </p:nvGraphicFramePr>
        <p:xfrm>
          <a:off x="1143230" y="615303"/>
          <a:ext cx="8712968" cy="5544616"/>
        </p:xfrm>
        <a:graphic>
          <a:graphicData uri="http://schemas.openxmlformats.org/drawingml/2006/chart">
            <c:chart xmlns:c="http://schemas.openxmlformats.org/drawingml/2006/chart" xmlns:r="http://schemas.openxmlformats.org/officeDocument/2006/relationships" r:id="rId13"/>
          </a:graphicData>
        </a:graphic>
      </p:graphicFrame>
      <p:sp>
        <p:nvSpPr>
          <p:cNvPr id="11" name="TextBox 10">
            <a:extLst>
              <a:ext uri="{FF2B5EF4-FFF2-40B4-BE49-F238E27FC236}">
                <a16:creationId xmlns:a16="http://schemas.microsoft.com/office/drawing/2014/main" xmlns="" id="{D83657D9-2402-4D19-A5CA-29BADB402D71}"/>
              </a:ext>
            </a:extLst>
          </p:cNvPr>
          <p:cNvSpPr txBox="1"/>
          <p:nvPr/>
        </p:nvSpPr>
        <p:spPr>
          <a:xfrm>
            <a:off x="5199816" y="2505047"/>
            <a:ext cx="1588888" cy="230828"/>
          </a:xfrm>
          <a:prstGeom prst="rect">
            <a:avLst/>
          </a:prstGeom>
          <a:noFill/>
        </p:spPr>
        <p:txBody>
          <a:bodyPr wrap="none" lIns="91436" tIns="45718" rIns="91436" bIns="45718" rtlCol="0">
            <a:spAutoFit/>
          </a:bodyPr>
          <a:lstStyle/>
          <a:p>
            <a:r>
              <a:rPr lang="en-GB" sz="900" i="1" dirty="0">
                <a:latin typeface="Arial" panose="020B0604020202020204" pitchFamily="34" charset="0"/>
                <a:cs typeface="Arial" panose="020B0604020202020204" pitchFamily="34" charset="0"/>
              </a:rPr>
              <a:t>(Notably: 25-44 years </a:t>
            </a:r>
            <a:r>
              <a:rPr lang="en-GB" sz="900" i="1" dirty="0">
                <a:solidFill>
                  <a:srgbClr val="64B22D"/>
                </a:solidFill>
                <a:latin typeface="Arial" panose="020B0604020202020204" pitchFamily="34" charset="0"/>
                <a:cs typeface="Arial" panose="020B0604020202020204" pitchFamily="34" charset="0"/>
              </a:rPr>
              <a:t>40%</a:t>
            </a:r>
            <a:r>
              <a:rPr lang="en-GB" sz="900" i="1" dirty="0">
                <a:latin typeface="Arial" panose="020B0604020202020204" pitchFamily="34" charset="0"/>
                <a:cs typeface="Arial" panose="020B0604020202020204" pitchFamily="34" charset="0"/>
              </a:rPr>
              <a:t>)</a:t>
            </a:r>
          </a:p>
        </p:txBody>
      </p:sp>
      <p:sp>
        <p:nvSpPr>
          <p:cNvPr id="12" name="TextBox 11">
            <a:extLst>
              <a:ext uri="{FF2B5EF4-FFF2-40B4-BE49-F238E27FC236}">
                <a16:creationId xmlns:a16="http://schemas.microsoft.com/office/drawing/2014/main" xmlns="" id="{BE0787D5-6207-41CA-A478-EE92C706053E}"/>
              </a:ext>
            </a:extLst>
          </p:cNvPr>
          <p:cNvSpPr txBox="1"/>
          <p:nvPr/>
        </p:nvSpPr>
        <p:spPr>
          <a:xfrm>
            <a:off x="4507112" y="4148920"/>
            <a:ext cx="1588888" cy="230828"/>
          </a:xfrm>
          <a:prstGeom prst="rect">
            <a:avLst/>
          </a:prstGeom>
          <a:noFill/>
        </p:spPr>
        <p:txBody>
          <a:bodyPr wrap="none" lIns="91436" tIns="45718" rIns="91436" bIns="45718" rtlCol="0">
            <a:spAutoFit/>
          </a:bodyPr>
          <a:lstStyle/>
          <a:p>
            <a:r>
              <a:rPr lang="en-GB" sz="900" i="1" dirty="0">
                <a:latin typeface="Arial" panose="020B0604020202020204" pitchFamily="34" charset="0"/>
                <a:cs typeface="Arial" panose="020B0604020202020204" pitchFamily="34" charset="0"/>
              </a:rPr>
              <a:t>(Notably: 16-24 years </a:t>
            </a:r>
            <a:r>
              <a:rPr lang="en-GB" sz="900" i="1" dirty="0">
                <a:solidFill>
                  <a:srgbClr val="64B22D"/>
                </a:solidFill>
                <a:latin typeface="Arial" panose="020B0604020202020204" pitchFamily="34" charset="0"/>
                <a:cs typeface="Arial" panose="020B0604020202020204" pitchFamily="34" charset="0"/>
              </a:rPr>
              <a:t>35%</a:t>
            </a:r>
            <a:r>
              <a:rPr lang="en-GB" sz="900" i="1" dirty="0">
                <a:latin typeface="Arial" panose="020B0604020202020204" pitchFamily="34" charset="0"/>
                <a:cs typeface="Arial" panose="020B0604020202020204" pitchFamily="34" charset="0"/>
              </a:rPr>
              <a:t>)</a:t>
            </a:r>
          </a:p>
        </p:txBody>
      </p:sp>
      <p:sp>
        <p:nvSpPr>
          <p:cNvPr id="15" name="TextBox 14">
            <a:extLst>
              <a:ext uri="{FF2B5EF4-FFF2-40B4-BE49-F238E27FC236}">
                <a16:creationId xmlns:a16="http://schemas.microsoft.com/office/drawing/2014/main" xmlns="" id="{06EFAC56-3D55-4C25-A654-237BFA9E8464}"/>
              </a:ext>
            </a:extLst>
          </p:cNvPr>
          <p:cNvSpPr txBox="1"/>
          <p:nvPr/>
        </p:nvSpPr>
        <p:spPr>
          <a:xfrm>
            <a:off x="4455065" y="4427351"/>
            <a:ext cx="1489502" cy="230828"/>
          </a:xfrm>
          <a:prstGeom prst="rect">
            <a:avLst/>
          </a:prstGeom>
          <a:noFill/>
        </p:spPr>
        <p:txBody>
          <a:bodyPr wrap="none" lIns="91436" tIns="45718" rIns="91436" bIns="45718" rtlCol="0">
            <a:spAutoFit/>
          </a:bodyPr>
          <a:lstStyle/>
          <a:p>
            <a:r>
              <a:rPr lang="en-GB" sz="900" i="1" dirty="0">
                <a:latin typeface="Arial" panose="020B0604020202020204" pitchFamily="34" charset="0"/>
                <a:cs typeface="Arial" panose="020B0604020202020204" pitchFamily="34" charset="0"/>
              </a:rPr>
              <a:t>(Notably: 65+ years </a:t>
            </a:r>
            <a:r>
              <a:rPr lang="en-GB" sz="900" i="1" dirty="0">
                <a:solidFill>
                  <a:srgbClr val="64B22D"/>
                </a:solidFill>
                <a:latin typeface="Arial" panose="020B0604020202020204" pitchFamily="34" charset="0"/>
                <a:cs typeface="Arial" panose="020B0604020202020204" pitchFamily="34" charset="0"/>
              </a:rPr>
              <a:t>22%</a:t>
            </a:r>
            <a:r>
              <a:rPr lang="en-GB" sz="900" i="1" dirty="0">
                <a:latin typeface="Arial" panose="020B0604020202020204" pitchFamily="34" charset="0"/>
                <a:cs typeface="Arial" panose="020B0604020202020204" pitchFamily="34" charset="0"/>
              </a:rPr>
              <a:t>)</a:t>
            </a:r>
          </a:p>
        </p:txBody>
      </p:sp>
      <p:sp>
        <p:nvSpPr>
          <p:cNvPr id="18" name="Rectangle 17">
            <a:extLst>
              <a:ext uri="{FF2B5EF4-FFF2-40B4-BE49-F238E27FC236}">
                <a16:creationId xmlns:a16="http://schemas.microsoft.com/office/drawing/2014/main" xmlns="" id="{C7E6361B-3857-4333-8B7C-0DF48D546829}"/>
              </a:ext>
            </a:extLst>
          </p:cNvPr>
          <p:cNvSpPr/>
          <p:nvPr/>
        </p:nvSpPr>
        <p:spPr>
          <a:xfrm>
            <a:off x="-1" y="0"/>
            <a:ext cx="5175683"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3a – Survey 2 results – Sources of information during Coronavirus</a:t>
            </a:r>
          </a:p>
        </p:txBody>
      </p:sp>
      <p:sp>
        <p:nvSpPr>
          <p:cNvPr id="19" name="TextBox 18">
            <a:extLst>
              <a:ext uri="{FF2B5EF4-FFF2-40B4-BE49-F238E27FC236}">
                <a16:creationId xmlns:a16="http://schemas.microsoft.com/office/drawing/2014/main" xmlns="" id="{1EC62C97-CE93-4EA2-891E-3572D7D1626F}"/>
              </a:ext>
            </a:extLst>
          </p:cNvPr>
          <p:cNvSpPr txBox="1"/>
          <p:nvPr/>
        </p:nvSpPr>
        <p:spPr>
          <a:xfrm>
            <a:off x="4449447" y="4786628"/>
            <a:ext cx="1588888" cy="230828"/>
          </a:xfrm>
          <a:prstGeom prst="rect">
            <a:avLst/>
          </a:prstGeom>
          <a:noFill/>
        </p:spPr>
        <p:txBody>
          <a:bodyPr wrap="none" lIns="91436" tIns="45718" rIns="91436" bIns="45718" rtlCol="0">
            <a:spAutoFit/>
          </a:bodyPr>
          <a:lstStyle/>
          <a:p>
            <a:r>
              <a:rPr lang="en-GB" sz="900" i="1" dirty="0">
                <a:latin typeface="Arial" panose="020B0604020202020204" pitchFamily="34" charset="0"/>
                <a:cs typeface="Arial" panose="020B0604020202020204" pitchFamily="34" charset="0"/>
              </a:rPr>
              <a:t>(Notably: 16-24 years </a:t>
            </a:r>
            <a:r>
              <a:rPr lang="en-GB" sz="900" i="1" dirty="0">
                <a:solidFill>
                  <a:srgbClr val="64B22D"/>
                </a:solidFill>
                <a:latin typeface="Arial" panose="020B0604020202020204" pitchFamily="34" charset="0"/>
                <a:cs typeface="Arial" panose="020B0604020202020204" pitchFamily="34" charset="0"/>
              </a:rPr>
              <a:t>35%</a:t>
            </a:r>
            <a:r>
              <a:rPr lang="en-GB" sz="900" i="1" dirty="0">
                <a:latin typeface="Arial" panose="020B0604020202020204" pitchFamily="34" charset="0"/>
                <a:cs typeface="Arial" panose="020B0604020202020204" pitchFamily="34" charset="0"/>
              </a:rPr>
              <a:t>)</a:t>
            </a:r>
          </a:p>
        </p:txBody>
      </p:sp>
      <p:sp>
        <p:nvSpPr>
          <p:cNvPr id="20" name="TextBox 19">
            <a:extLst>
              <a:ext uri="{FF2B5EF4-FFF2-40B4-BE49-F238E27FC236}">
                <a16:creationId xmlns:a16="http://schemas.microsoft.com/office/drawing/2014/main" xmlns="" id="{4F2AB638-7804-429B-B119-412172A55DFC}"/>
              </a:ext>
            </a:extLst>
          </p:cNvPr>
          <p:cNvSpPr txBox="1"/>
          <p:nvPr/>
        </p:nvSpPr>
        <p:spPr>
          <a:xfrm>
            <a:off x="4367768" y="5122388"/>
            <a:ext cx="1489502" cy="230828"/>
          </a:xfrm>
          <a:prstGeom prst="rect">
            <a:avLst/>
          </a:prstGeom>
          <a:noFill/>
        </p:spPr>
        <p:txBody>
          <a:bodyPr wrap="none" lIns="91436" tIns="45718" rIns="91436" bIns="45718" rtlCol="0">
            <a:spAutoFit/>
          </a:bodyPr>
          <a:lstStyle/>
          <a:p>
            <a:r>
              <a:rPr lang="en-GB" sz="900" i="1" dirty="0">
                <a:latin typeface="Arial" panose="020B0604020202020204" pitchFamily="34" charset="0"/>
                <a:cs typeface="Arial" panose="020B0604020202020204" pitchFamily="34" charset="0"/>
              </a:rPr>
              <a:t>(Notably: 75+ years </a:t>
            </a:r>
            <a:r>
              <a:rPr lang="en-GB" sz="900" i="1" dirty="0">
                <a:solidFill>
                  <a:srgbClr val="64B22D"/>
                </a:solidFill>
                <a:latin typeface="Arial" panose="020B0604020202020204" pitchFamily="34" charset="0"/>
                <a:cs typeface="Arial" panose="020B0604020202020204" pitchFamily="34" charset="0"/>
              </a:rPr>
              <a:t>16%</a:t>
            </a:r>
            <a:r>
              <a:rPr lang="en-GB" sz="900" i="1" dirty="0">
                <a:latin typeface="Arial" panose="020B0604020202020204" pitchFamily="34" charset="0"/>
                <a:cs typeface="Arial" panose="020B0604020202020204" pitchFamily="34" charset="0"/>
              </a:rPr>
              <a:t>)</a:t>
            </a:r>
          </a:p>
        </p:txBody>
      </p:sp>
      <p:sp>
        <p:nvSpPr>
          <p:cNvPr id="21" name="TextBox 20">
            <a:extLst>
              <a:ext uri="{FF2B5EF4-FFF2-40B4-BE49-F238E27FC236}">
                <a16:creationId xmlns:a16="http://schemas.microsoft.com/office/drawing/2014/main" xmlns="" id="{BC50811C-646D-47F6-927E-6DDCA421532E}"/>
              </a:ext>
            </a:extLst>
          </p:cNvPr>
          <p:cNvSpPr txBox="1"/>
          <p:nvPr/>
        </p:nvSpPr>
        <p:spPr>
          <a:xfrm>
            <a:off x="6599709" y="1160082"/>
            <a:ext cx="1588888" cy="230828"/>
          </a:xfrm>
          <a:prstGeom prst="rect">
            <a:avLst/>
          </a:prstGeom>
          <a:noFill/>
        </p:spPr>
        <p:txBody>
          <a:bodyPr wrap="none" lIns="91436" tIns="45718" rIns="91436" bIns="45718" rtlCol="0">
            <a:spAutoFit/>
          </a:bodyPr>
          <a:lstStyle/>
          <a:p>
            <a:r>
              <a:rPr lang="en-GB" sz="900" i="1" dirty="0">
                <a:latin typeface="Arial" panose="020B0604020202020204" pitchFamily="34" charset="0"/>
                <a:cs typeface="Arial" panose="020B0604020202020204" pitchFamily="34" charset="0"/>
              </a:rPr>
              <a:t>(Notably: 16-24 years </a:t>
            </a:r>
            <a:r>
              <a:rPr lang="en-GB" sz="900" i="1" dirty="0">
                <a:solidFill>
                  <a:srgbClr val="64B22D"/>
                </a:solidFill>
                <a:latin typeface="Arial" panose="020B0604020202020204" pitchFamily="34" charset="0"/>
                <a:cs typeface="Arial" panose="020B0604020202020204" pitchFamily="34" charset="0"/>
              </a:rPr>
              <a:t>83%</a:t>
            </a:r>
            <a:r>
              <a:rPr lang="en-GB" sz="900" i="1" dirty="0">
                <a:latin typeface="Arial" panose="020B0604020202020204" pitchFamily="34" charset="0"/>
                <a:cs typeface="Arial" panose="020B0604020202020204" pitchFamily="34" charset="0"/>
              </a:rPr>
              <a:t>)</a:t>
            </a:r>
          </a:p>
        </p:txBody>
      </p:sp>
      <p:sp>
        <p:nvSpPr>
          <p:cNvPr id="22" name="TextBox 21">
            <a:extLst>
              <a:ext uri="{FF2B5EF4-FFF2-40B4-BE49-F238E27FC236}">
                <a16:creationId xmlns:a16="http://schemas.microsoft.com/office/drawing/2014/main" xmlns="" id="{1DEC7876-CF34-40D4-B234-97B33C4BD249}"/>
              </a:ext>
            </a:extLst>
          </p:cNvPr>
          <p:cNvSpPr txBox="1"/>
          <p:nvPr/>
        </p:nvSpPr>
        <p:spPr>
          <a:xfrm>
            <a:off x="5110207" y="3144207"/>
            <a:ext cx="1489502" cy="230828"/>
          </a:xfrm>
          <a:prstGeom prst="rect">
            <a:avLst/>
          </a:prstGeom>
          <a:noFill/>
        </p:spPr>
        <p:txBody>
          <a:bodyPr wrap="none" lIns="91436" tIns="45718" rIns="91436" bIns="45718" rtlCol="0">
            <a:spAutoFit/>
          </a:bodyPr>
          <a:lstStyle/>
          <a:p>
            <a:r>
              <a:rPr lang="en-GB" sz="900" i="1" dirty="0">
                <a:latin typeface="Arial" panose="020B0604020202020204" pitchFamily="34" charset="0"/>
                <a:cs typeface="Arial" panose="020B0604020202020204" pitchFamily="34" charset="0"/>
              </a:rPr>
              <a:t>(Notably: 75+ years </a:t>
            </a:r>
            <a:r>
              <a:rPr lang="en-GB" sz="900" i="1" dirty="0">
                <a:solidFill>
                  <a:srgbClr val="64B22D"/>
                </a:solidFill>
                <a:latin typeface="Arial" panose="020B0604020202020204" pitchFamily="34" charset="0"/>
                <a:cs typeface="Arial" panose="020B0604020202020204" pitchFamily="34" charset="0"/>
              </a:rPr>
              <a:t>69%</a:t>
            </a:r>
            <a:r>
              <a:rPr lang="en-GB" sz="900" i="1" dirty="0">
                <a:latin typeface="Arial" panose="020B0604020202020204" pitchFamily="34" charset="0"/>
                <a:cs typeface="Arial" panose="020B0604020202020204" pitchFamily="34" charset="0"/>
              </a:rPr>
              <a:t>)</a:t>
            </a:r>
          </a:p>
        </p:txBody>
      </p:sp>
      <p:grpSp>
        <p:nvGrpSpPr>
          <p:cNvPr id="23" name="Television">
            <a:extLst>
              <a:ext uri="{FF2B5EF4-FFF2-40B4-BE49-F238E27FC236}">
                <a16:creationId xmlns:a16="http://schemas.microsoft.com/office/drawing/2014/main" xmlns="" id="{B28689F9-366F-46DA-B05C-886D113CC5DD}"/>
              </a:ext>
            </a:extLst>
          </p:cNvPr>
          <p:cNvGrpSpPr>
            <a:grpSpLocks noChangeAspect="1"/>
          </p:cNvGrpSpPr>
          <p:nvPr>
            <p:custDataLst>
              <p:tags r:id="rId1"/>
            </p:custDataLst>
          </p:nvPr>
        </p:nvGrpSpPr>
        <p:grpSpPr bwMode="auto">
          <a:xfrm>
            <a:off x="9447998" y="636634"/>
            <a:ext cx="774916" cy="848091"/>
            <a:chOff x="36" y="13"/>
            <a:chExt cx="413" cy="452"/>
          </a:xfrm>
          <a:solidFill>
            <a:schemeClr val="accent5"/>
          </a:solidFill>
        </p:grpSpPr>
        <p:sp>
          <p:nvSpPr>
            <p:cNvPr id="24" name="Television">
              <a:extLst>
                <a:ext uri="{FF2B5EF4-FFF2-40B4-BE49-F238E27FC236}">
                  <a16:creationId xmlns:a16="http://schemas.microsoft.com/office/drawing/2014/main" xmlns="" id="{2C1C3537-B4D3-4D88-8356-A972D4ECEF53}"/>
                </a:ext>
              </a:extLst>
            </p:cNvPr>
            <p:cNvSpPr>
              <a:spLocks noEditPoints="1"/>
            </p:cNvSpPr>
            <p:nvPr>
              <p:custDataLst>
                <p:tags r:id="rId3"/>
              </p:custDataLst>
            </p:nvPr>
          </p:nvSpPr>
          <p:spPr bwMode="auto">
            <a:xfrm>
              <a:off x="36" y="187"/>
              <a:ext cx="413" cy="278"/>
            </a:xfrm>
            <a:custGeom>
              <a:avLst/>
              <a:gdLst>
                <a:gd name="T0" fmla="*/ 1054 w 1100"/>
                <a:gd name="T1" fmla="*/ 0 h 738"/>
                <a:gd name="T2" fmla="*/ 46 w 1100"/>
                <a:gd name="T3" fmla="*/ 0 h 738"/>
                <a:gd name="T4" fmla="*/ 0 w 1100"/>
                <a:gd name="T5" fmla="*/ 46 h 738"/>
                <a:gd name="T6" fmla="*/ 0 w 1100"/>
                <a:gd name="T7" fmla="*/ 692 h 738"/>
                <a:gd name="T8" fmla="*/ 46 w 1100"/>
                <a:gd name="T9" fmla="*/ 738 h 738"/>
                <a:gd name="T10" fmla="*/ 1054 w 1100"/>
                <a:gd name="T11" fmla="*/ 738 h 738"/>
                <a:gd name="T12" fmla="*/ 1100 w 1100"/>
                <a:gd name="T13" fmla="*/ 692 h 738"/>
                <a:gd name="T14" fmla="*/ 1100 w 1100"/>
                <a:gd name="T15" fmla="*/ 46 h 738"/>
                <a:gd name="T16" fmla="*/ 1054 w 1100"/>
                <a:gd name="T17" fmla="*/ 0 h 738"/>
                <a:gd name="T18" fmla="*/ 802 w 1100"/>
                <a:gd name="T19" fmla="*/ 622 h 738"/>
                <a:gd name="T20" fmla="*/ 483 w 1100"/>
                <a:gd name="T21" fmla="*/ 638 h 738"/>
                <a:gd name="T22" fmla="*/ 119 w 1100"/>
                <a:gd name="T23" fmla="*/ 622 h 738"/>
                <a:gd name="T24" fmla="*/ 91 w 1100"/>
                <a:gd name="T25" fmla="*/ 371 h 738"/>
                <a:gd name="T26" fmla="*/ 119 w 1100"/>
                <a:gd name="T27" fmla="*/ 116 h 738"/>
                <a:gd name="T28" fmla="*/ 486 w 1100"/>
                <a:gd name="T29" fmla="*/ 93 h 738"/>
                <a:gd name="T30" fmla="*/ 802 w 1100"/>
                <a:gd name="T31" fmla="*/ 116 h 738"/>
                <a:gd name="T32" fmla="*/ 828 w 1100"/>
                <a:gd name="T33" fmla="*/ 363 h 738"/>
                <a:gd name="T34" fmla="*/ 802 w 1100"/>
                <a:gd name="T35" fmla="*/ 622 h 738"/>
                <a:gd name="T36" fmla="*/ 1025 w 1100"/>
                <a:gd name="T37" fmla="*/ 605 h 738"/>
                <a:gd name="T38" fmla="*/ 1012 w 1100"/>
                <a:gd name="T39" fmla="*/ 625 h 738"/>
                <a:gd name="T40" fmla="*/ 934 w 1100"/>
                <a:gd name="T41" fmla="*/ 625 h 738"/>
                <a:gd name="T42" fmla="*/ 913 w 1100"/>
                <a:gd name="T43" fmla="*/ 605 h 738"/>
                <a:gd name="T44" fmla="*/ 913 w 1100"/>
                <a:gd name="T45" fmla="*/ 133 h 738"/>
                <a:gd name="T46" fmla="*/ 934 w 1100"/>
                <a:gd name="T47" fmla="*/ 113 h 738"/>
                <a:gd name="T48" fmla="*/ 1012 w 1100"/>
                <a:gd name="T49" fmla="*/ 113 h 738"/>
                <a:gd name="T50" fmla="*/ 1025 w 1100"/>
                <a:gd name="T51" fmla="*/ 133 h 738"/>
                <a:gd name="T52" fmla="*/ 1025 w 1100"/>
                <a:gd name="T53" fmla="*/ 605 h 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00" h="738">
                  <a:moveTo>
                    <a:pt x="1054" y="0"/>
                  </a:moveTo>
                  <a:lnTo>
                    <a:pt x="46" y="0"/>
                  </a:lnTo>
                  <a:cubicBezTo>
                    <a:pt x="21" y="0"/>
                    <a:pt x="0" y="21"/>
                    <a:pt x="0" y="46"/>
                  </a:cubicBezTo>
                  <a:lnTo>
                    <a:pt x="0" y="692"/>
                  </a:lnTo>
                  <a:cubicBezTo>
                    <a:pt x="0" y="717"/>
                    <a:pt x="21" y="738"/>
                    <a:pt x="46" y="738"/>
                  </a:cubicBezTo>
                  <a:lnTo>
                    <a:pt x="1054" y="738"/>
                  </a:lnTo>
                  <a:cubicBezTo>
                    <a:pt x="1079" y="738"/>
                    <a:pt x="1100" y="717"/>
                    <a:pt x="1100" y="692"/>
                  </a:cubicBezTo>
                  <a:lnTo>
                    <a:pt x="1100" y="46"/>
                  </a:lnTo>
                  <a:cubicBezTo>
                    <a:pt x="1100" y="21"/>
                    <a:pt x="1079" y="0"/>
                    <a:pt x="1054" y="0"/>
                  </a:cubicBezTo>
                  <a:close/>
                  <a:moveTo>
                    <a:pt x="802" y="622"/>
                  </a:moveTo>
                  <a:cubicBezTo>
                    <a:pt x="788" y="636"/>
                    <a:pt x="646" y="638"/>
                    <a:pt x="483" y="638"/>
                  </a:cubicBezTo>
                  <a:cubicBezTo>
                    <a:pt x="305" y="638"/>
                    <a:pt x="132" y="635"/>
                    <a:pt x="119" y="622"/>
                  </a:cubicBezTo>
                  <a:cubicBezTo>
                    <a:pt x="105" y="608"/>
                    <a:pt x="91" y="496"/>
                    <a:pt x="91" y="371"/>
                  </a:cubicBezTo>
                  <a:cubicBezTo>
                    <a:pt x="91" y="243"/>
                    <a:pt x="103" y="131"/>
                    <a:pt x="119" y="116"/>
                  </a:cubicBezTo>
                  <a:cubicBezTo>
                    <a:pt x="134" y="100"/>
                    <a:pt x="316" y="93"/>
                    <a:pt x="486" y="93"/>
                  </a:cubicBezTo>
                  <a:cubicBezTo>
                    <a:pt x="658" y="93"/>
                    <a:pt x="790" y="103"/>
                    <a:pt x="802" y="116"/>
                  </a:cubicBezTo>
                  <a:cubicBezTo>
                    <a:pt x="815" y="128"/>
                    <a:pt x="828" y="238"/>
                    <a:pt x="828" y="363"/>
                  </a:cubicBezTo>
                  <a:cubicBezTo>
                    <a:pt x="828" y="491"/>
                    <a:pt x="816" y="608"/>
                    <a:pt x="802" y="622"/>
                  </a:cubicBezTo>
                  <a:close/>
                  <a:moveTo>
                    <a:pt x="1025" y="605"/>
                  </a:moveTo>
                  <a:cubicBezTo>
                    <a:pt x="1025" y="613"/>
                    <a:pt x="1020" y="625"/>
                    <a:pt x="1012" y="625"/>
                  </a:cubicBezTo>
                  <a:lnTo>
                    <a:pt x="934" y="625"/>
                  </a:lnTo>
                  <a:cubicBezTo>
                    <a:pt x="925" y="625"/>
                    <a:pt x="913" y="613"/>
                    <a:pt x="913" y="605"/>
                  </a:cubicBezTo>
                  <a:lnTo>
                    <a:pt x="913" y="133"/>
                  </a:lnTo>
                  <a:cubicBezTo>
                    <a:pt x="913" y="125"/>
                    <a:pt x="925" y="113"/>
                    <a:pt x="934" y="113"/>
                  </a:cubicBezTo>
                  <a:lnTo>
                    <a:pt x="1012" y="113"/>
                  </a:lnTo>
                  <a:cubicBezTo>
                    <a:pt x="1020" y="113"/>
                    <a:pt x="1025" y="125"/>
                    <a:pt x="1025" y="133"/>
                  </a:cubicBezTo>
                  <a:lnTo>
                    <a:pt x="1025" y="60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5" name="Television">
              <a:extLst>
                <a:ext uri="{FF2B5EF4-FFF2-40B4-BE49-F238E27FC236}">
                  <a16:creationId xmlns:a16="http://schemas.microsoft.com/office/drawing/2014/main" xmlns="" id="{A77AA0DE-99B1-48DC-87F2-DB52DC6F6F1A}"/>
                </a:ext>
              </a:extLst>
            </p:cNvPr>
            <p:cNvSpPr>
              <a:spLocks noChangeArrowheads="1"/>
            </p:cNvSpPr>
            <p:nvPr>
              <p:custDataLst>
                <p:tags r:id="rId4"/>
              </p:custDataLst>
            </p:nvPr>
          </p:nvSpPr>
          <p:spPr bwMode="auto">
            <a:xfrm>
              <a:off x="393" y="241"/>
              <a:ext cx="17" cy="17"/>
            </a:xfrm>
            <a:prstGeom prst="ellips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Television">
              <a:extLst>
                <a:ext uri="{FF2B5EF4-FFF2-40B4-BE49-F238E27FC236}">
                  <a16:creationId xmlns:a16="http://schemas.microsoft.com/office/drawing/2014/main" xmlns="" id="{43C2C49F-11C3-485E-9C23-1ACF04D6D203}"/>
                </a:ext>
              </a:extLst>
            </p:cNvPr>
            <p:cNvSpPr>
              <a:spLocks noChangeArrowheads="1"/>
            </p:cNvSpPr>
            <p:nvPr>
              <p:custDataLst>
                <p:tags r:id="rId5"/>
              </p:custDataLst>
            </p:nvPr>
          </p:nvSpPr>
          <p:spPr bwMode="auto">
            <a:xfrm>
              <a:off x="393" y="265"/>
              <a:ext cx="17" cy="17"/>
            </a:xfrm>
            <a:prstGeom prst="ellips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Television">
              <a:extLst>
                <a:ext uri="{FF2B5EF4-FFF2-40B4-BE49-F238E27FC236}">
                  <a16:creationId xmlns:a16="http://schemas.microsoft.com/office/drawing/2014/main" xmlns="" id="{49438C8A-81F8-4801-ADF3-D1DC965C2E06}"/>
                </a:ext>
              </a:extLst>
            </p:cNvPr>
            <p:cNvSpPr>
              <a:spLocks noChangeArrowheads="1"/>
            </p:cNvSpPr>
            <p:nvPr>
              <p:custDataLst>
                <p:tags r:id="rId6"/>
              </p:custDataLst>
            </p:nvPr>
          </p:nvSpPr>
          <p:spPr bwMode="auto">
            <a:xfrm>
              <a:off x="393" y="289"/>
              <a:ext cx="17" cy="17"/>
            </a:xfrm>
            <a:prstGeom prst="ellips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Television">
              <a:extLst>
                <a:ext uri="{FF2B5EF4-FFF2-40B4-BE49-F238E27FC236}">
                  <a16:creationId xmlns:a16="http://schemas.microsoft.com/office/drawing/2014/main" xmlns="" id="{FC8B1A32-A49E-4E10-BDE1-F7640C263618}"/>
                </a:ext>
              </a:extLst>
            </p:cNvPr>
            <p:cNvSpPr>
              <a:spLocks noChangeArrowheads="1"/>
            </p:cNvSpPr>
            <p:nvPr>
              <p:custDataLst>
                <p:tags r:id="rId7"/>
              </p:custDataLst>
            </p:nvPr>
          </p:nvSpPr>
          <p:spPr bwMode="auto">
            <a:xfrm>
              <a:off x="386" y="329"/>
              <a:ext cx="31" cy="30"/>
            </a:xfrm>
            <a:prstGeom prst="ellips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Television">
              <a:extLst>
                <a:ext uri="{FF2B5EF4-FFF2-40B4-BE49-F238E27FC236}">
                  <a16:creationId xmlns:a16="http://schemas.microsoft.com/office/drawing/2014/main" xmlns="" id="{8DD5C096-870F-46B7-90DA-3456859EEAA9}"/>
                </a:ext>
              </a:extLst>
            </p:cNvPr>
            <p:cNvSpPr>
              <a:spLocks noChangeArrowheads="1"/>
            </p:cNvSpPr>
            <p:nvPr>
              <p:custDataLst>
                <p:tags r:id="rId8"/>
              </p:custDataLst>
            </p:nvPr>
          </p:nvSpPr>
          <p:spPr bwMode="auto">
            <a:xfrm>
              <a:off x="386" y="380"/>
              <a:ext cx="31" cy="30"/>
            </a:xfrm>
            <a:prstGeom prst="ellipse">
              <a:avLst/>
            </a:pr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0" name="Television">
              <a:extLst>
                <a:ext uri="{FF2B5EF4-FFF2-40B4-BE49-F238E27FC236}">
                  <a16:creationId xmlns:a16="http://schemas.microsoft.com/office/drawing/2014/main" xmlns="" id="{A5C92197-6F15-4711-9982-09BFB1C0AA20}"/>
                </a:ext>
              </a:extLst>
            </p:cNvPr>
            <p:cNvSpPr>
              <a:spLocks/>
            </p:cNvSpPr>
            <p:nvPr>
              <p:custDataLst>
                <p:tags r:id="rId9"/>
              </p:custDataLst>
            </p:nvPr>
          </p:nvSpPr>
          <p:spPr bwMode="auto">
            <a:xfrm>
              <a:off x="169" y="150"/>
              <a:ext cx="135" cy="32"/>
            </a:xfrm>
            <a:custGeom>
              <a:avLst/>
              <a:gdLst>
                <a:gd name="T0" fmla="*/ 227 w 358"/>
                <a:gd name="T1" fmla="*/ 6 h 85"/>
                <a:gd name="T2" fmla="*/ 216 w 358"/>
                <a:gd name="T3" fmla="*/ 4 h 85"/>
                <a:gd name="T4" fmla="*/ 179 w 358"/>
                <a:gd name="T5" fmla="*/ 0 h 85"/>
                <a:gd name="T6" fmla="*/ 135 w 358"/>
                <a:gd name="T7" fmla="*/ 5 h 85"/>
                <a:gd name="T8" fmla="*/ 124 w 358"/>
                <a:gd name="T9" fmla="*/ 8 h 85"/>
                <a:gd name="T10" fmla="*/ 0 w 358"/>
                <a:gd name="T11" fmla="*/ 85 h 85"/>
                <a:gd name="T12" fmla="*/ 358 w 358"/>
                <a:gd name="T13" fmla="*/ 85 h 85"/>
                <a:gd name="T14" fmla="*/ 227 w 358"/>
                <a:gd name="T15" fmla="*/ 6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8" h="85">
                  <a:moveTo>
                    <a:pt x="227" y="6"/>
                  </a:moveTo>
                  <a:cubicBezTo>
                    <a:pt x="223" y="5"/>
                    <a:pt x="220" y="5"/>
                    <a:pt x="216" y="4"/>
                  </a:cubicBezTo>
                  <a:cubicBezTo>
                    <a:pt x="204" y="2"/>
                    <a:pt x="191" y="0"/>
                    <a:pt x="179" y="0"/>
                  </a:cubicBezTo>
                  <a:cubicBezTo>
                    <a:pt x="164" y="0"/>
                    <a:pt x="149" y="2"/>
                    <a:pt x="135" y="5"/>
                  </a:cubicBezTo>
                  <a:cubicBezTo>
                    <a:pt x="131" y="6"/>
                    <a:pt x="127" y="7"/>
                    <a:pt x="124" y="8"/>
                  </a:cubicBezTo>
                  <a:cubicBezTo>
                    <a:pt x="69" y="24"/>
                    <a:pt x="24" y="35"/>
                    <a:pt x="0" y="85"/>
                  </a:cubicBezTo>
                  <a:lnTo>
                    <a:pt x="358" y="85"/>
                  </a:lnTo>
                  <a:cubicBezTo>
                    <a:pt x="332" y="33"/>
                    <a:pt x="284" y="21"/>
                    <a:pt x="227"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Television">
              <a:extLst>
                <a:ext uri="{FF2B5EF4-FFF2-40B4-BE49-F238E27FC236}">
                  <a16:creationId xmlns:a16="http://schemas.microsoft.com/office/drawing/2014/main" xmlns="" id="{A325E61D-64BB-4E37-8B80-F4B11CBC3F98}"/>
                </a:ext>
              </a:extLst>
            </p:cNvPr>
            <p:cNvSpPr>
              <a:spLocks/>
            </p:cNvSpPr>
            <p:nvPr>
              <p:custDataLst>
                <p:tags r:id="rId10"/>
              </p:custDataLst>
            </p:nvPr>
          </p:nvSpPr>
          <p:spPr bwMode="auto">
            <a:xfrm>
              <a:off x="130" y="13"/>
              <a:ext cx="90" cy="137"/>
            </a:xfrm>
            <a:custGeom>
              <a:avLst/>
              <a:gdLst>
                <a:gd name="T0" fmla="*/ 11 w 238"/>
                <a:gd name="T1" fmla="*/ 3 h 363"/>
                <a:gd name="T2" fmla="*/ 3 w 238"/>
                <a:gd name="T3" fmla="*/ 2 h 363"/>
                <a:gd name="T4" fmla="*/ 2 w 238"/>
                <a:gd name="T5" fmla="*/ 9 h 363"/>
                <a:gd name="T6" fmla="*/ 227 w 238"/>
                <a:gd name="T7" fmla="*/ 363 h 363"/>
                <a:gd name="T8" fmla="*/ 238 w 238"/>
                <a:gd name="T9" fmla="*/ 360 h 363"/>
                <a:gd name="T10" fmla="*/ 11 w 238"/>
                <a:gd name="T11" fmla="*/ 3 h 363"/>
              </a:gdLst>
              <a:ahLst/>
              <a:cxnLst>
                <a:cxn ang="0">
                  <a:pos x="T0" y="T1"/>
                </a:cxn>
                <a:cxn ang="0">
                  <a:pos x="T2" y="T3"/>
                </a:cxn>
                <a:cxn ang="0">
                  <a:pos x="T4" y="T5"/>
                </a:cxn>
                <a:cxn ang="0">
                  <a:pos x="T6" y="T7"/>
                </a:cxn>
                <a:cxn ang="0">
                  <a:pos x="T8" y="T9"/>
                </a:cxn>
                <a:cxn ang="0">
                  <a:pos x="T10" y="T11"/>
                </a:cxn>
              </a:cxnLst>
              <a:rect l="0" t="0" r="r" b="b"/>
              <a:pathLst>
                <a:path w="238" h="363">
                  <a:moveTo>
                    <a:pt x="11" y="3"/>
                  </a:moveTo>
                  <a:cubicBezTo>
                    <a:pt x="9" y="1"/>
                    <a:pt x="6" y="0"/>
                    <a:pt x="3" y="2"/>
                  </a:cubicBezTo>
                  <a:cubicBezTo>
                    <a:pt x="1" y="3"/>
                    <a:pt x="0" y="7"/>
                    <a:pt x="2" y="9"/>
                  </a:cubicBezTo>
                  <a:lnTo>
                    <a:pt x="227" y="363"/>
                  </a:lnTo>
                  <a:cubicBezTo>
                    <a:pt x="230" y="362"/>
                    <a:pt x="234" y="361"/>
                    <a:pt x="238" y="360"/>
                  </a:cubicBezTo>
                  <a:lnTo>
                    <a:pt x="1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2" name="Television">
              <a:extLst>
                <a:ext uri="{FF2B5EF4-FFF2-40B4-BE49-F238E27FC236}">
                  <a16:creationId xmlns:a16="http://schemas.microsoft.com/office/drawing/2014/main" xmlns="" id="{B4FE2FD8-8A45-4EBA-B3BA-69F26B9199C1}"/>
                </a:ext>
              </a:extLst>
            </p:cNvPr>
            <p:cNvSpPr>
              <a:spLocks/>
            </p:cNvSpPr>
            <p:nvPr>
              <p:custDataLst>
                <p:tags r:id="rId11"/>
              </p:custDataLst>
            </p:nvPr>
          </p:nvSpPr>
          <p:spPr bwMode="auto">
            <a:xfrm>
              <a:off x="250" y="13"/>
              <a:ext cx="91" cy="136"/>
            </a:xfrm>
            <a:custGeom>
              <a:avLst/>
              <a:gdLst>
                <a:gd name="T0" fmla="*/ 239 w 242"/>
                <a:gd name="T1" fmla="*/ 2 h 362"/>
                <a:gd name="T2" fmla="*/ 232 w 242"/>
                <a:gd name="T3" fmla="*/ 4 h 362"/>
                <a:gd name="T4" fmla="*/ 0 w 242"/>
                <a:gd name="T5" fmla="*/ 360 h 362"/>
                <a:gd name="T6" fmla="*/ 11 w 242"/>
                <a:gd name="T7" fmla="*/ 362 h 362"/>
                <a:gd name="T8" fmla="*/ 241 w 242"/>
                <a:gd name="T9" fmla="*/ 9 h 362"/>
                <a:gd name="T10" fmla="*/ 239 w 242"/>
                <a:gd name="T11" fmla="*/ 2 h 362"/>
              </a:gdLst>
              <a:ahLst/>
              <a:cxnLst>
                <a:cxn ang="0">
                  <a:pos x="T0" y="T1"/>
                </a:cxn>
                <a:cxn ang="0">
                  <a:pos x="T2" y="T3"/>
                </a:cxn>
                <a:cxn ang="0">
                  <a:pos x="T4" y="T5"/>
                </a:cxn>
                <a:cxn ang="0">
                  <a:pos x="T6" y="T7"/>
                </a:cxn>
                <a:cxn ang="0">
                  <a:pos x="T8" y="T9"/>
                </a:cxn>
                <a:cxn ang="0">
                  <a:pos x="T10" y="T11"/>
                </a:cxn>
              </a:cxnLst>
              <a:rect l="0" t="0" r="r" b="b"/>
              <a:pathLst>
                <a:path w="242" h="362">
                  <a:moveTo>
                    <a:pt x="239" y="2"/>
                  </a:moveTo>
                  <a:cubicBezTo>
                    <a:pt x="236" y="0"/>
                    <a:pt x="233" y="1"/>
                    <a:pt x="232" y="4"/>
                  </a:cubicBezTo>
                  <a:lnTo>
                    <a:pt x="0" y="360"/>
                  </a:lnTo>
                  <a:cubicBezTo>
                    <a:pt x="4" y="360"/>
                    <a:pt x="7" y="361"/>
                    <a:pt x="11" y="362"/>
                  </a:cubicBezTo>
                  <a:lnTo>
                    <a:pt x="241" y="9"/>
                  </a:lnTo>
                  <a:cubicBezTo>
                    <a:pt x="242" y="6"/>
                    <a:pt x="242" y="3"/>
                    <a:pt x="23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grpSp>
        <p:nvGrpSpPr>
          <p:cNvPr id="33" name="Newspaper4">
            <a:extLst>
              <a:ext uri="{FF2B5EF4-FFF2-40B4-BE49-F238E27FC236}">
                <a16:creationId xmlns:a16="http://schemas.microsoft.com/office/drawing/2014/main" xmlns="" id="{52F0C49B-D549-47AA-84D0-F4AE77894EF1}"/>
              </a:ext>
            </a:extLst>
          </p:cNvPr>
          <p:cNvGrpSpPr>
            <a:grpSpLocks noChangeAspect="1"/>
          </p:cNvGrpSpPr>
          <p:nvPr>
            <p:custDataLst>
              <p:tags r:id="rId2"/>
            </p:custDataLst>
          </p:nvPr>
        </p:nvGrpSpPr>
        <p:grpSpPr bwMode="auto">
          <a:xfrm>
            <a:off x="10594497" y="952047"/>
            <a:ext cx="541901" cy="542925"/>
            <a:chOff x="2478" y="795"/>
            <a:chExt cx="2648" cy="2653"/>
          </a:xfrm>
          <a:solidFill>
            <a:schemeClr val="accent5"/>
          </a:solidFill>
        </p:grpSpPr>
        <p:sp>
          <p:nvSpPr>
            <p:cNvPr id="34" name="Oval 408">
              <a:extLst>
                <a:ext uri="{FF2B5EF4-FFF2-40B4-BE49-F238E27FC236}">
                  <a16:creationId xmlns:a16="http://schemas.microsoft.com/office/drawing/2014/main" xmlns="" id="{6536EA4E-C0C5-4130-89C1-250D969684D0}"/>
                </a:ext>
              </a:extLst>
            </p:cNvPr>
            <p:cNvSpPr>
              <a:spLocks noChangeArrowheads="1"/>
            </p:cNvSpPr>
            <p:nvPr/>
          </p:nvSpPr>
          <p:spPr bwMode="auto">
            <a:xfrm>
              <a:off x="3141" y="1722"/>
              <a:ext cx="262" cy="267"/>
            </a:xfrm>
            <a:prstGeom prst="ellipse">
              <a:avLst/>
            </a:pr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5" name="Freeform 409">
              <a:extLst>
                <a:ext uri="{FF2B5EF4-FFF2-40B4-BE49-F238E27FC236}">
                  <a16:creationId xmlns:a16="http://schemas.microsoft.com/office/drawing/2014/main" xmlns="" id="{A0E5534C-644B-47E6-A273-C96592997191}"/>
                </a:ext>
              </a:extLst>
            </p:cNvPr>
            <p:cNvSpPr>
              <a:spLocks/>
            </p:cNvSpPr>
            <p:nvPr/>
          </p:nvSpPr>
          <p:spPr bwMode="auto">
            <a:xfrm>
              <a:off x="2807" y="1973"/>
              <a:ext cx="663" cy="346"/>
            </a:xfrm>
            <a:custGeom>
              <a:avLst/>
              <a:gdLst>
                <a:gd name="T0" fmla="*/ 167 w 167"/>
                <a:gd name="T1" fmla="*/ 47 h 87"/>
                <a:gd name="T2" fmla="*/ 154 w 167"/>
                <a:gd name="T3" fmla="*/ 34 h 87"/>
                <a:gd name="T4" fmla="*/ 125 w 167"/>
                <a:gd name="T5" fmla="*/ 34 h 87"/>
                <a:gd name="T6" fmla="*/ 110 w 167"/>
                <a:gd name="T7" fmla="*/ 48 h 87"/>
                <a:gd name="T8" fmla="*/ 78 w 167"/>
                <a:gd name="T9" fmla="*/ 16 h 87"/>
                <a:gd name="T10" fmla="*/ 19 w 167"/>
                <a:gd name="T11" fmla="*/ 16 h 87"/>
                <a:gd name="T12" fmla="*/ 0 w 167"/>
                <a:gd name="T13" fmla="*/ 35 h 87"/>
                <a:gd name="T14" fmla="*/ 0 w 167"/>
                <a:gd name="T15" fmla="*/ 87 h 87"/>
                <a:gd name="T16" fmla="*/ 167 w 167"/>
                <a:gd name="T17" fmla="*/ 87 h 87"/>
                <a:gd name="T18" fmla="*/ 167 w 167"/>
                <a:gd name="T19" fmla="*/ 4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7" h="87">
                  <a:moveTo>
                    <a:pt x="167" y="47"/>
                  </a:moveTo>
                  <a:lnTo>
                    <a:pt x="154" y="34"/>
                  </a:lnTo>
                  <a:cubicBezTo>
                    <a:pt x="146" y="26"/>
                    <a:pt x="133" y="26"/>
                    <a:pt x="125" y="34"/>
                  </a:cubicBezTo>
                  <a:lnTo>
                    <a:pt x="110" y="48"/>
                  </a:lnTo>
                  <a:lnTo>
                    <a:pt x="78" y="16"/>
                  </a:lnTo>
                  <a:cubicBezTo>
                    <a:pt x="62" y="0"/>
                    <a:pt x="36" y="0"/>
                    <a:pt x="19" y="16"/>
                  </a:cubicBezTo>
                  <a:lnTo>
                    <a:pt x="0" y="35"/>
                  </a:lnTo>
                  <a:lnTo>
                    <a:pt x="0" y="87"/>
                  </a:lnTo>
                  <a:lnTo>
                    <a:pt x="167" y="87"/>
                  </a:lnTo>
                  <a:lnTo>
                    <a:pt x="167" y="4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6" name="Freeform 410">
              <a:extLst>
                <a:ext uri="{FF2B5EF4-FFF2-40B4-BE49-F238E27FC236}">
                  <a16:creationId xmlns:a16="http://schemas.microsoft.com/office/drawing/2014/main" xmlns="" id="{DF8D136A-C8D1-4699-84DF-380EC877BDD4}"/>
                </a:ext>
              </a:extLst>
            </p:cNvPr>
            <p:cNvSpPr>
              <a:spLocks noEditPoints="1"/>
            </p:cNvSpPr>
            <p:nvPr/>
          </p:nvSpPr>
          <p:spPr bwMode="auto">
            <a:xfrm>
              <a:off x="2478" y="795"/>
              <a:ext cx="2648" cy="2653"/>
            </a:xfrm>
            <a:custGeom>
              <a:avLst/>
              <a:gdLst>
                <a:gd name="T0" fmla="*/ 67 w 667"/>
                <a:gd name="T1" fmla="*/ 133 h 667"/>
                <a:gd name="T2" fmla="*/ 600 w 667"/>
                <a:gd name="T3" fmla="*/ 67 h 667"/>
                <a:gd name="T4" fmla="*/ 600 w 667"/>
                <a:gd name="T5" fmla="*/ 233 h 667"/>
                <a:gd name="T6" fmla="*/ 400 w 667"/>
                <a:gd name="T7" fmla="*/ 217 h 667"/>
                <a:gd name="T8" fmla="*/ 600 w 667"/>
                <a:gd name="T9" fmla="*/ 233 h 667"/>
                <a:gd name="T10" fmla="*/ 400 w 667"/>
                <a:gd name="T11" fmla="*/ 267 h 667"/>
                <a:gd name="T12" fmla="*/ 600 w 667"/>
                <a:gd name="T13" fmla="*/ 250 h 667"/>
                <a:gd name="T14" fmla="*/ 333 w 667"/>
                <a:gd name="T15" fmla="*/ 267 h 667"/>
                <a:gd name="T16" fmla="*/ 383 w 667"/>
                <a:gd name="T17" fmla="*/ 200 h 667"/>
                <a:gd name="T18" fmla="*/ 333 w 667"/>
                <a:gd name="T19" fmla="*/ 267 h 667"/>
                <a:gd name="T20" fmla="*/ 333 w 667"/>
                <a:gd name="T21" fmla="*/ 317 h 667"/>
                <a:gd name="T22" fmla="*/ 600 w 667"/>
                <a:gd name="T23" fmla="*/ 300 h 667"/>
                <a:gd name="T24" fmla="*/ 600 w 667"/>
                <a:gd name="T25" fmla="*/ 350 h 667"/>
                <a:gd name="T26" fmla="*/ 333 w 667"/>
                <a:gd name="T27" fmla="*/ 333 h 667"/>
                <a:gd name="T28" fmla="*/ 600 w 667"/>
                <a:gd name="T29" fmla="*/ 350 h 667"/>
                <a:gd name="T30" fmla="*/ 333 w 667"/>
                <a:gd name="T31" fmla="*/ 383 h 667"/>
                <a:gd name="T32" fmla="*/ 600 w 667"/>
                <a:gd name="T33" fmla="*/ 367 h 667"/>
                <a:gd name="T34" fmla="*/ 600 w 667"/>
                <a:gd name="T35" fmla="*/ 417 h 667"/>
                <a:gd name="T36" fmla="*/ 333 w 667"/>
                <a:gd name="T37" fmla="*/ 400 h 667"/>
                <a:gd name="T38" fmla="*/ 600 w 667"/>
                <a:gd name="T39" fmla="*/ 417 h 667"/>
                <a:gd name="T40" fmla="*/ 398 w 667"/>
                <a:gd name="T41" fmla="*/ 467 h 667"/>
                <a:gd name="T42" fmla="*/ 600 w 667"/>
                <a:gd name="T43" fmla="*/ 450 h 667"/>
                <a:gd name="T44" fmla="*/ 600 w 667"/>
                <a:gd name="T45" fmla="*/ 500 h 667"/>
                <a:gd name="T46" fmla="*/ 333 w 667"/>
                <a:gd name="T47" fmla="*/ 483 h 667"/>
                <a:gd name="T48" fmla="*/ 600 w 667"/>
                <a:gd name="T49" fmla="*/ 500 h 667"/>
                <a:gd name="T50" fmla="*/ 333 w 667"/>
                <a:gd name="T51" fmla="*/ 533 h 667"/>
                <a:gd name="T52" fmla="*/ 600 w 667"/>
                <a:gd name="T53" fmla="*/ 517 h 667"/>
                <a:gd name="T54" fmla="*/ 600 w 667"/>
                <a:gd name="T55" fmla="*/ 567 h 667"/>
                <a:gd name="T56" fmla="*/ 333 w 667"/>
                <a:gd name="T57" fmla="*/ 550 h 667"/>
                <a:gd name="T58" fmla="*/ 600 w 667"/>
                <a:gd name="T59" fmla="*/ 567 h 667"/>
                <a:gd name="T60" fmla="*/ 67 w 667"/>
                <a:gd name="T61" fmla="*/ 400 h 667"/>
                <a:gd name="T62" fmla="*/ 267 w 667"/>
                <a:gd name="T63" fmla="*/ 200 h 667"/>
                <a:gd name="T64" fmla="*/ 267 w 667"/>
                <a:gd name="T65" fmla="*/ 467 h 667"/>
                <a:gd name="T66" fmla="*/ 67 w 667"/>
                <a:gd name="T67" fmla="*/ 450 h 667"/>
                <a:gd name="T68" fmla="*/ 267 w 667"/>
                <a:gd name="T69" fmla="*/ 467 h 667"/>
                <a:gd name="T70" fmla="*/ 67 w 667"/>
                <a:gd name="T71" fmla="*/ 500 h 667"/>
                <a:gd name="T72" fmla="*/ 267 w 667"/>
                <a:gd name="T73" fmla="*/ 483 h 667"/>
                <a:gd name="T74" fmla="*/ 267 w 667"/>
                <a:gd name="T75" fmla="*/ 533 h 667"/>
                <a:gd name="T76" fmla="*/ 67 w 667"/>
                <a:gd name="T77" fmla="*/ 517 h 667"/>
                <a:gd name="T78" fmla="*/ 267 w 667"/>
                <a:gd name="T79" fmla="*/ 533 h 667"/>
                <a:gd name="T80" fmla="*/ 67 w 667"/>
                <a:gd name="T81" fmla="*/ 567 h 667"/>
                <a:gd name="T82" fmla="*/ 267 w 667"/>
                <a:gd name="T83" fmla="*/ 550 h 667"/>
                <a:gd name="T84" fmla="*/ 600 w 667"/>
                <a:gd name="T85" fmla="*/ 0 h 667"/>
                <a:gd name="T86" fmla="*/ 0 w 667"/>
                <a:gd name="T87" fmla="*/ 67 h 667"/>
                <a:gd name="T88" fmla="*/ 0 w 667"/>
                <a:gd name="T89" fmla="*/ 533 h 667"/>
                <a:gd name="T90" fmla="*/ 67 w 667"/>
                <a:gd name="T91" fmla="*/ 667 h 667"/>
                <a:gd name="T92" fmla="*/ 667 w 667"/>
                <a:gd name="T93" fmla="*/ 600 h 667"/>
                <a:gd name="T94" fmla="*/ 667 w 667"/>
                <a:gd name="T95" fmla="*/ 133 h 667"/>
                <a:gd name="T96" fmla="*/ 600 w 667"/>
                <a:gd name="T97" fmla="*/ 0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67" h="667">
                  <a:moveTo>
                    <a:pt x="600" y="133"/>
                  </a:moveTo>
                  <a:lnTo>
                    <a:pt x="67" y="133"/>
                  </a:lnTo>
                  <a:lnTo>
                    <a:pt x="67" y="67"/>
                  </a:lnTo>
                  <a:lnTo>
                    <a:pt x="600" y="67"/>
                  </a:lnTo>
                  <a:lnTo>
                    <a:pt x="600" y="133"/>
                  </a:lnTo>
                  <a:close/>
                  <a:moveTo>
                    <a:pt x="600" y="233"/>
                  </a:moveTo>
                  <a:lnTo>
                    <a:pt x="400" y="233"/>
                  </a:lnTo>
                  <a:lnTo>
                    <a:pt x="400" y="217"/>
                  </a:lnTo>
                  <a:lnTo>
                    <a:pt x="600" y="217"/>
                  </a:lnTo>
                  <a:lnTo>
                    <a:pt x="600" y="233"/>
                  </a:lnTo>
                  <a:close/>
                  <a:moveTo>
                    <a:pt x="600" y="267"/>
                  </a:moveTo>
                  <a:lnTo>
                    <a:pt x="400" y="267"/>
                  </a:lnTo>
                  <a:lnTo>
                    <a:pt x="400" y="250"/>
                  </a:lnTo>
                  <a:lnTo>
                    <a:pt x="600" y="250"/>
                  </a:lnTo>
                  <a:lnTo>
                    <a:pt x="600" y="267"/>
                  </a:lnTo>
                  <a:close/>
                  <a:moveTo>
                    <a:pt x="333" y="267"/>
                  </a:moveTo>
                  <a:lnTo>
                    <a:pt x="333" y="200"/>
                  </a:lnTo>
                  <a:lnTo>
                    <a:pt x="383" y="200"/>
                  </a:lnTo>
                  <a:lnTo>
                    <a:pt x="383" y="267"/>
                  </a:lnTo>
                  <a:lnTo>
                    <a:pt x="333" y="267"/>
                  </a:lnTo>
                  <a:close/>
                  <a:moveTo>
                    <a:pt x="600" y="317"/>
                  </a:moveTo>
                  <a:lnTo>
                    <a:pt x="333" y="317"/>
                  </a:lnTo>
                  <a:lnTo>
                    <a:pt x="333" y="300"/>
                  </a:lnTo>
                  <a:lnTo>
                    <a:pt x="600" y="300"/>
                  </a:lnTo>
                  <a:lnTo>
                    <a:pt x="600" y="317"/>
                  </a:lnTo>
                  <a:close/>
                  <a:moveTo>
                    <a:pt x="600" y="350"/>
                  </a:moveTo>
                  <a:lnTo>
                    <a:pt x="333" y="350"/>
                  </a:lnTo>
                  <a:lnTo>
                    <a:pt x="333" y="333"/>
                  </a:lnTo>
                  <a:lnTo>
                    <a:pt x="600" y="333"/>
                  </a:lnTo>
                  <a:lnTo>
                    <a:pt x="600" y="350"/>
                  </a:lnTo>
                  <a:close/>
                  <a:moveTo>
                    <a:pt x="600" y="383"/>
                  </a:moveTo>
                  <a:lnTo>
                    <a:pt x="333" y="383"/>
                  </a:lnTo>
                  <a:lnTo>
                    <a:pt x="333" y="367"/>
                  </a:lnTo>
                  <a:lnTo>
                    <a:pt x="600" y="367"/>
                  </a:lnTo>
                  <a:lnTo>
                    <a:pt x="600" y="383"/>
                  </a:lnTo>
                  <a:close/>
                  <a:moveTo>
                    <a:pt x="600" y="417"/>
                  </a:moveTo>
                  <a:lnTo>
                    <a:pt x="333" y="417"/>
                  </a:lnTo>
                  <a:lnTo>
                    <a:pt x="333" y="400"/>
                  </a:lnTo>
                  <a:lnTo>
                    <a:pt x="600" y="400"/>
                  </a:lnTo>
                  <a:lnTo>
                    <a:pt x="600" y="417"/>
                  </a:lnTo>
                  <a:close/>
                  <a:moveTo>
                    <a:pt x="600" y="467"/>
                  </a:moveTo>
                  <a:lnTo>
                    <a:pt x="398" y="467"/>
                  </a:lnTo>
                  <a:lnTo>
                    <a:pt x="398" y="450"/>
                  </a:lnTo>
                  <a:lnTo>
                    <a:pt x="600" y="450"/>
                  </a:lnTo>
                  <a:lnTo>
                    <a:pt x="600" y="467"/>
                  </a:lnTo>
                  <a:close/>
                  <a:moveTo>
                    <a:pt x="600" y="500"/>
                  </a:moveTo>
                  <a:lnTo>
                    <a:pt x="333" y="500"/>
                  </a:lnTo>
                  <a:lnTo>
                    <a:pt x="333" y="483"/>
                  </a:lnTo>
                  <a:lnTo>
                    <a:pt x="600" y="483"/>
                  </a:lnTo>
                  <a:lnTo>
                    <a:pt x="600" y="500"/>
                  </a:lnTo>
                  <a:close/>
                  <a:moveTo>
                    <a:pt x="600" y="533"/>
                  </a:moveTo>
                  <a:lnTo>
                    <a:pt x="333" y="533"/>
                  </a:lnTo>
                  <a:lnTo>
                    <a:pt x="333" y="517"/>
                  </a:lnTo>
                  <a:lnTo>
                    <a:pt x="600" y="517"/>
                  </a:lnTo>
                  <a:lnTo>
                    <a:pt x="600" y="533"/>
                  </a:lnTo>
                  <a:close/>
                  <a:moveTo>
                    <a:pt x="600" y="567"/>
                  </a:moveTo>
                  <a:lnTo>
                    <a:pt x="333" y="567"/>
                  </a:lnTo>
                  <a:lnTo>
                    <a:pt x="333" y="550"/>
                  </a:lnTo>
                  <a:lnTo>
                    <a:pt x="600" y="550"/>
                  </a:lnTo>
                  <a:lnTo>
                    <a:pt x="600" y="567"/>
                  </a:lnTo>
                  <a:close/>
                  <a:moveTo>
                    <a:pt x="267" y="400"/>
                  </a:moveTo>
                  <a:lnTo>
                    <a:pt x="67" y="400"/>
                  </a:lnTo>
                  <a:lnTo>
                    <a:pt x="67" y="200"/>
                  </a:lnTo>
                  <a:lnTo>
                    <a:pt x="267" y="200"/>
                  </a:lnTo>
                  <a:lnTo>
                    <a:pt x="267" y="400"/>
                  </a:lnTo>
                  <a:close/>
                  <a:moveTo>
                    <a:pt x="267" y="467"/>
                  </a:moveTo>
                  <a:lnTo>
                    <a:pt x="67" y="467"/>
                  </a:lnTo>
                  <a:lnTo>
                    <a:pt x="67" y="450"/>
                  </a:lnTo>
                  <a:lnTo>
                    <a:pt x="267" y="450"/>
                  </a:lnTo>
                  <a:lnTo>
                    <a:pt x="267" y="467"/>
                  </a:lnTo>
                  <a:close/>
                  <a:moveTo>
                    <a:pt x="267" y="500"/>
                  </a:moveTo>
                  <a:lnTo>
                    <a:pt x="67" y="500"/>
                  </a:lnTo>
                  <a:lnTo>
                    <a:pt x="67" y="483"/>
                  </a:lnTo>
                  <a:lnTo>
                    <a:pt x="267" y="483"/>
                  </a:lnTo>
                  <a:lnTo>
                    <a:pt x="267" y="500"/>
                  </a:lnTo>
                  <a:close/>
                  <a:moveTo>
                    <a:pt x="267" y="533"/>
                  </a:moveTo>
                  <a:lnTo>
                    <a:pt x="67" y="533"/>
                  </a:lnTo>
                  <a:lnTo>
                    <a:pt x="67" y="517"/>
                  </a:lnTo>
                  <a:lnTo>
                    <a:pt x="267" y="517"/>
                  </a:lnTo>
                  <a:lnTo>
                    <a:pt x="267" y="533"/>
                  </a:lnTo>
                  <a:close/>
                  <a:moveTo>
                    <a:pt x="267" y="567"/>
                  </a:moveTo>
                  <a:lnTo>
                    <a:pt x="67" y="567"/>
                  </a:lnTo>
                  <a:lnTo>
                    <a:pt x="67" y="550"/>
                  </a:lnTo>
                  <a:lnTo>
                    <a:pt x="267" y="550"/>
                  </a:lnTo>
                  <a:lnTo>
                    <a:pt x="267" y="567"/>
                  </a:lnTo>
                  <a:close/>
                  <a:moveTo>
                    <a:pt x="600" y="0"/>
                  </a:moveTo>
                  <a:lnTo>
                    <a:pt x="67" y="0"/>
                  </a:lnTo>
                  <a:cubicBezTo>
                    <a:pt x="30" y="0"/>
                    <a:pt x="0" y="30"/>
                    <a:pt x="0" y="67"/>
                  </a:cubicBezTo>
                  <a:lnTo>
                    <a:pt x="0" y="133"/>
                  </a:lnTo>
                  <a:lnTo>
                    <a:pt x="0" y="533"/>
                  </a:lnTo>
                  <a:lnTo>
                    <a:pt x="0" y="600"/>
                  </a:lnTo>
                  <a:cubicBezTo>
                    <a:pt x="0" y="637"/>
                    <a:pt x="30" y="667"/>
                    <a:pt x="67" y="667"/>
                  </a:cubicBezTo>
                  <a:lnTo>
                    <a:pt x="600" y="667"/>
                  </a:lnTo>
                  <a:cubicBezTo>
                    <a:pt x="637" y="667"/>
                    <a:pt x="667" y="637"/>
                    <a:pt x="667" y="600"/>
                  </a:cubicBezTo>
                  <a:lnTo>
                    <a:pt x="667" y="533"/>
                  </a:lnTo>
                  <a:lnTo>
                    <a:pt x="667" y="133"/>
                  </a:lnTo>
                  <a:lnTo>
                    <a:pt x="667" y="67"/>
                  </a:lnTo>
                  <a:cubicBezTo>
                    <a:pt x="667" y="30"/>
                    <a:pt x="637" y="0"/>
                    <a:pt x="600"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3620018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AD81C3CD-B594-4A1B-9000-272B51D54375}"/>
              </a:ext>
            </a:extLst>
          </p:cNvPr>
          <p:cNvSpPr/>
          <p:nvPr/>
        </p:nvSpPr>
        <p:spPr>
          <a:xfrm>
            <a:off x="2030853" y="962789"/>
            <a:ext cx="7484942" cy="1087695"/>
          </a:xfrm>
          <a:prstGeom prst="rect">
            <a:avLst/>
          </a:prstGeom>
          <a:solidFill>
            <a:schemeClr val="bg1">
              <a:lumMod val="85000"/>
              <a:alpha val="50196"/>
            </a:schemeClr>
          </a:solidFill>
          <a:ln w="381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 name="Content Placeholder 11">
            <a:extLst>
              <a:ext uri="{FF2B5EF4-FFF2-40B4-BE49-F238E27FC236}">
                <a16:creationId xmlns:a16="http://schemas.microsoft.com/office/drawing/2014/main" xmlns="" id="{82F6188F-E929-4FE0-88E9-AEFCC73F5FFC}"/>
              </a:ext>
            </a:extLst>
          </p:cNvPr>
          <p:cNvGraphicFramePr>
            <a:graphicFrameLocks/>
          </p:cNvGraphicFramePr>
          <p:nvPr>
            <p:extLst>
              <p:ext uri="{D42A27DB-BD31-4B8C-83A1-F6EECF244321}">
                <p14:modId xmlns:p14="http://schemas.microsoft.com/office/powerpoint/2010/main" val="816870514"/>
              </p:ext>
            </p:extLst>
          </p:nvPr>
        </p:nvGraphicFramePr>
        <p:xfrm>
          <a:off x="2114087" y="821003"/>
          <a:ext cx="8712968" cy="5544616"/>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23</a:t>
            </a:fld>
            <a:endParaRPr lang="en-US"/>
          </a:p>
        </p:txBody>
      </p:sp>
      <p:sp>
        <p:nvSpPr>
          <p:cNvPr id="3" name="Text Placeholder 2">
            <a:extLst>
              <a:ext uri="{FF2B5EF4-FFF2-40B4-BE49-F238E27FC236}">
                <a16:creationId xmlns:a16="http://schemas.microsoft.com/office/drawing/2014/main" xmlns="" id="{474FB577-3EED-44DF-AC3B-A8D366B4A060}"/>
              </a:ext>
            </a:extLst>
          </p:cNvPr>
          <p:cNvSpPr>
            <a:spLocks noGrp="1"/>
          </p:cNvSpPr>
          <p:nvPr>
            <p:ph type="body" sz="quarter" idx="13"/>
          </p:nvPr>
        </p:nvSpPr>
        <p:spPr>
          <a:xfrm>
            <a:off x="-115328" y="236961"/>
            <a:ext cx="10564346" cy="709321"/>
          </a:xfrm>
        </p:spPr>
        <p:txBody>
          <a:bodyPr>
            <a:normAutofit fontScale="47500" lnSpcReduction="20000"/>
          </a:bodyPr>
          <a:lstStyle/>
          <a:p>
            <a:pPr>
              <a:lnSpc>
                <a:spcPct val="120000"/>
              </a:lnSpc>
            </a:pPr>
            <a:r>
              <a:rPr lang="en-GB" dirty="0"/>
              <a:t>More than 9 in 10 BSW residents could recall seeing the ‘Stay home’, ‘Keep 2m apart’ and ‘Wash your hands for 20 seconds’ campaign messages in the previous 2 weeks</a:t>
            </a:r>
          </a:p>
        </p:txBody>
      </p:sp>
      <p:sp>
        <p:nvSpPr>
          <p:cNvPr id="7" name="Rectangle 6">
            <a:extLst>
              <a:ext uri="{FF2B5EF4-FFF2-40B4-BE49-F238E27FC236}">
                <a16:creationId xmlns:a16="http://schemas.microsoft.com/office/drawing/2014/main" xmlns="" id="{6FCCE787-E766-4DF4-96DB-A8AF3D718E5E}"/>
              </a:ext>
            </a:extLst>
          </p:cNvPr>
          <p:cNvSpPr/>
          <p:nvPr/>
        </p:nvSpPr>
        <p:spPr>
          <a:xfrm>
            <a:off x="1027593" y="6264466"/>
            <a:ext cx="9890507" cy="246217"/>
          </a:xfrm>
          <a:prstGeom prst="rect">
            <a:avLst/>
          </a:prstGeom>
        </p:spPr>
        <p:txBody>
          <a:bodyPr wrap="square" lIns="91432" tIns="45718" rIns="91432" bIns="45718">
            <a:spAutoFit/>
          </a:bodyPr>
          <a:lstStyle/>
          <a:p>
            <a:pPr lvl="0"/>
            <a:r>
              <a:rPr lang="en-GB" sz="1000" i="1" dirty="0">
                <a:latin typeface="Arial"/>
              </a:rPr>
              <a:t>Q. </a:t>
            </a:r>
            <a:r>
              <a:rPr lang="en-GB" sz="1000" i="1" dirty="0"/>
              <a:t>Please review the following messages from some recent campaigns related to Coronavirus. Please indicate which, if any, of these you have seen in the past two weeks? </a:t>
            </a:r>
            <a:endParaRPr lang="en-GB" sz="1000" i="1" dirty="0">
              <a:solidFill>
                <a:srgbClr val="669900"/>
              </a:solidFill>
              <a:latin typeface="Arial"/>
            </a:endParaRPr>
          </a:p>
        </p:txBody>
      </p:sp>
      <p:sp>
        <p:nvSpPr>
          <p:cNvPr id="18" name="Rectangle 17">
            <a:extLst>
              <a:ext uri="{FF2B5EF4-FFF2-40B4-BE49-F238E27FC236}">
                <a16:creationId xmlns:a16="http://schemas.microsoft.com/office/drawing/2014/main" xmlns="" id="{C7E6361B-3857-4333-8B7C-0DF48D546829}"/>
              </a:ext>
            </a:extLst>
          </p:cNvPr>
          <p:cNvSpPr/>
          <p:nvPr/>
        </p:nvSpPr>
        <p:spPr>
          <a:xfrm>
            <a:off x="-1" y="0"/>
            <a:ext cx="5113539"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3a – Survey 2 results – Coronavirus campaign messaging recall</a:t>
            </a:r>
          </a:p>
        </p:txBody>
      </p:sp>
      <p:pic>
        <p:nvPicPr>
          <p:cNvPr id="37" name="Picture 36">
            <a:extLst>
              <a:ext uri="{FF2B5EF4-FFF2-40B4-BE49-F238E27FC236}">
                <a16:creationId xmlns:a16="http://schemas.microsoft.com/office/drawing/2014/main" xmlns="" id="{50F28791-3056-442A-8B9B-A0A2F435BC7C}"/>
              </a:ext>
            </a:extLst>
          </p:cNvPr>
          <p:cNvPicPr>
            <a:picLocks noChangeAspect="1"/>
          </p:cNvPicPr>
          <p:nvPr/>
        </p:nvPicPr>
        <p:blipFill>
          <a:blip r:embed="rId3"/>
          <a:stretch>
            <a:fillRect/>
          </a:stretch>
        </p:blipFill>
        <p:spPr>
          <a:xfrm>
            <a:off x="10284797" y="168059"/>
            <a:ext cx="1727199" cy="950528"/>
          </a:xfrm>
          <a:prstGeom prst="rect">
            <a:avLst/>
          </a:prstGeom>
        </p:spPr>
      </p:pic>
      <p:sp>
        <p:nvSpPr>
          <p:cNvPr id="38" name="Rectangle 37">
            <a:extLst>
              <a:ext uri="{FF2B5EF4-FFF2-40B4-BE49-F238E27FC236}">
                <a16:creationId xmlns:a16="http://schemas.microsoft.com/office/drawing/2014/main" xmlns="" id="{EEC18B42-57CC-4621-AF80-39FA859870F7}"/>
              </a:ext>
            </a:extLst>
          </p:cNvPr>
          <p:cNvSpPr/>
          <p:nvPr/>
        </p:nvSpPr>
        <p:spPr>
          <a:xfrm>
            <a:off x="4287179" y="6141357"/>
            <a:ext cx="924014" cy="246217"/>
          </a:xfrm>
          <a:prstGeom prst="rect">
            <a:avLst/>
          </a:prstGeom>
        </p:spPr>
        <p:txBody>
          <a:bodyPr wrap="square" lIns="91432" tIns="45718" rIns="91432" bIns="45718">
            <a:spAutoFit/>
          </a:bodyPr>
          <a:lstStyle/>
          <a:p>
            <a:pPr lvl="0"/>
            <a:r>
              <a:rPr lang="en-GB" sz="1000" i="1" dirty="0">
                <a:solidFill>
                  <a:srgbClr val="669900"/>
                </a:solidFill>
                <a:latin typeface="Arial"/>
              </a:rPr>
              <a:t>Base: n=381</a:t>
            </a:r>
          </a:p>
        </p:txBody>
      </p:sp>
    </p:spTree>
    <p:extLst>
      <p:ext uri="{BB962C8B-B14F-4D97-AF65-F5344CB8AC3E}">
        <p14:creationId xmlns:p14="http://schemas.microsoft.com/office/powerpoint/2010/main" val="19424532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448800" y="6482130"/>
            <a:ext cx="2743200" cy="365125"/>
          </a:xfrm>
        </p:spPr>
        <p:txBody>
          <a:bodyPr/>
          <a:lstStyle/>
          <a:p>
            <a:fld id="{F6E39E37-6BC0-A248-806A-337B0CEF6126}" type="slidenum">
              <a:rPr lang="en-US" smtClean="0"/>
              <a:t>24</a:t>
            </a:fld>
            <a:endParaRPr lang="en-US"/>
          </a:p>
        </p:txBody>
      </p:sp>
      <p:sp>
        <p:nvSpPr>
          <p:cNvPr id="8" name="Text Placeholder 7"/>
          <p:cNvSpPr>
            <a:spLocks noGrp="1"/>
          </p:cNvSpPr>
          <p:nvPr>
            <p:ph type="body" sz="quarter" idx="17"/>
          </p:nvPr>
        </p:nvSpPr>
        <p:spPr>
          <a:xfrm>
            <a:off x="467646" y="2471987"/>
            <a:ext cx="5897850" cy="733028"/>
          </a:xfrm>
        </p:spPr>
        <p:txBody>
          <a:bodyPr/>
          <a:lstStyle/>
          <a:p>
            <a:r>
              <a:rPr lang="en-GB" sz="2000" dirty="0"/>
              <a:t>Section 3b</a:t>
            </a:r>
          </a:p>
        </p:txBody>
      </p:sp>
      <p:sp>
        <p:nvSpPr>
          <p:cNvPr id="9" name="Text Placeholder 8"/>
          <p:cNvSpPr>
            <a:spLocks noGrp="1"/>
          </p:cNvSpPr>
          <p:nvPr>
            <p:ph type="body" sz="quarter" idx="18"/>
          </p:nvPr>
        </p:nvSpPr>
        <p:spPr>
          <a:xfrm>
            <a:off x="396624" y="2949427"/>
            <a:ext cx="5898473" cy="511175"/>
          </a:xfrm>
        </p:spPr>
        <p:txBody>
          <a:bodyPr>
            <a:noAutofit/>
          </a:bodyPr>
          <a:lstStyle/>
          <a:p>
            <a:r>
              <a:rPr lang="en-GB" sz="4000" dirty="0"/>
              <a:t>Survey 2 results – </a:t>
            </a:r>
          </a:p>
          <a:p>
            <a:r>
              <a:rPr lang="en-GB" sz="4000" dirty="0"/>
              <a:t>Digital technology and video consultations </a:t>
            </a:r>
          </a:p>
        </p:txBody>
      </p:sp>
      <p:pic>
        <p:nvPicPr>
          <p:cNvPr id="6" name="Picture 2" descr="C:\downloads\Ben.Carlson-Davies\Downloads\iconfinder_mobile_call_phone_5964548.png">
            <a:extLst>
              <a:ext uri="{FF2B5EF4-FFF2-40B4-BE49-F238E27FC236}">
                <a16:creationId xmlns:a16="http://schemas.microsoft.com/office/drawing/2014/main" xmlns="" id="{1E49C7DB-C859-445E-8201-2F55DBADEC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1426" y="1845120"/>
            <a:ext cx="3113142" cy="31131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89323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xmlns="" id="{D14E2FEF-0821-4D47-9CFC-544FDF6949BE}"/>
              </a:ext>
            </a:extLst>
          </p:cNvPr>
          <p:cNvSpPr/>
          <p:nvPr/>
        </p:nvSpPr>
        <p:spPr>
          <a:xfrm>
            <a:off x="8096189" y="1500459"/>
            <a:ext cx="3498048" cy="400104"/>
          </a:xfrm>
          <a:prstGeom prst="rect">
            <a:avLst/>
          </a:prstGeom>
          <a:solidFill>
            <a:schemeClr val="bg1">
              <a:lumMod val="85000"/>
              <a:alpha val="50196"/>
            </a:schemeClr>
          </a:solidFill>
          <a:ln w="381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a:extLst>
              <a:ext uri="{FF2B5EF4-FFF2-40B4-BE49-F238E27FC236}">
                <a16:creationId xmlns:a16="http://schemas.microsoft.com/office/drawing/2014/main" xmlns="" id="{5937AD3A-9EFD-4D14-9DB6-87BECDE6847B}"/>
              </a:ext>
            </a:extLst>
          </p:cNvPr>
          <p:cNvSpPr>
            <a:spLocks noGrp="1"/>
          </p:cNvSpPr>
          <p:nvPr>
            <p:ph type="sldNum" sz="quarter" idx="12"/>
          </p:nvPr>
        </p:nvSpPr>
        <p:spPr/>
        <p:txBody>
          <a:bodyPr/>
          <a:lstStyle/>
          <a:p>
            <a:fld id="{F6E39E37-6BC0-A248-806A-337B0CEF6126}" type="slidenum">
              <a:rPr lang="en-US" smtClean="0"/>
              <a:t>25</a:t>
            </a:fld>
            <a:endParaRPr lang="en-US"/>
          </a:p>
        </p:txBody>
      </p:sp>
      <p:sp>
        <p:nvSpPr>
          <p:cNvPr id="5" name="Rectangle 4">
            <a:extLst>
              <a:ext uri="{FF2B5EF4-FFF2-40B4-BE49-F238E27FC236}">
                <a16:creationId xmlns:a16="http://schemas.microsoft.com/office/drawing/2014/main" xmlns="" id="{B32263FC-926B-49EC-A191-97A47C451E67}"/>
              </a:ext>
            </a:extLst>
          </p:cNvPr>
          <p:cNvSpPr/>
          <p:nvPr/>
        </p:nvSpPr>
        <p:spPr>
          <a:xfrm>
            <a:off x="0" y="0"/>
            <a:ext cx="5228948"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2 results – Digital technology and video consultations</a:t>
            </a:r>
          </a:p>
        </p:txBody>
      </p:sp>
      <p:sp>
        <p:nvSpPr>
          <p:cNvPr id="6" name="Rectangle 5">
            <a:extLst>
              <a:ext uri="{FF2B5EF4-FFF2-40B4-BE49-F238E27FC236}">
                <a16:creationId xmlns:a16="http://schemas.microsoft.com/office/drawing/2014/main" xmlns="" id="{94C6F652-47B9-4C14-96F2-ACB5F208717A}"/>
              </a:ext>
            </a:extLst>
          </p:cNvPr>
          <p:cNvSpPr/>
          <p:nvPr/>
        </p:nvSpPr>
        <p:spPr>
          <a:xfrm>
            <a:off x="4698113" y="6230031"/>
            <a:ext cx="1425295" cy="261606"/>
          </a:xfrm>
          <a:prstGeom prst="rect">
            <a:avLst/>
          </a:prstGeom>
        </p:spPr>
        <p:txBody>
          <a:bodyPr wrap="square" lIns="91432" tIns="45718" rIns="91432" bIns="45718">
            <a:spAutoFit/>
          </a:bodyPr>
          <a:lstStyle/>
          <a:p>
            <a:pPr lvl="0"/>
            <a:r>
              <a:rPr lang="en-GB" sz="1100" i="1" dirty="0">
                <a:solidFill>
                  <a:srgbClr val="669900"/>
                </a:solidFill>
                <a:latin typeface="Arial"/>
              </a:rPr>
              <a:t>Base: n=381</a:t>
            </a:r>
          </a:p>
        </p:txBody>
      </p:sp>
      <p:sp>
        <p:nvSpPr>
          <p:cNvPr id="11" name="TextBox 10">
            <a:extLst>
              <a:ext uri="{FF2B5EF4-FFF2-40B4-BE49-F238E27FC236}">
                <a16:creationId xmlns:a16="http://schemas.microsoft.com/office/drawing/2014/main" xmlns="" id="{9FD412FA-FEB0-4F20-9EDA-034049E4B68A}"/>
              </a:ext>
            </a:extLst>
          </p:cNvPr>
          <p:cNvSpPr txBox="1"/>
          <p:nvPr/>
        </p:nvSpPr>
        <p:spPr>
          <a:xfrm>
            <a:off x="5383361" y="1843411"/>
            <a:ext cx="1106215" cy="738664"/>
          </a:xfrm>
          <a:prstGeom prst="rect">
            <a:avLst/>
          </a:prstGeom>
          <a:noFill/>
        </p:spPr>
        <p:txBody>
          <a:bodyPr wrap="square" rtlCol="0">
            <a:spAutoFit/>
          </a:bodyPr>
          <a:lstStyle/>
          <a:p>
            <a:r>
              <a:rPr lang="en-GB" sz="1400" b="1" i="1" dirty="0">
                <a:solidFill>
                  <a:schemeClr val="bg1"/>
                </a:solidFill>
              </a:rPr>
              <a:t>Hospital care</a:t>
            </a:r>
          </a:p>
          <a:p>
            <a:r>
              <a:rPr lang="en-GB" sz="1400" b="1" i="1" dirty="0">
                <a:solidFill>
                  <a:schemeClr val="bg1"/>
                </a:solidFill>
              </a:rPr>
              <a:t>15%</a:t>
            </a:r>
          </a:p>
        </p:txBody>
      </p:sp>
      <p:sp>
        <p:nvSpPr>
          <p:cNvPr id="12" name="TextBox 11">
            <a:extLst>
              <a:ext uri="{FF2B5EF4-FFF2-40B4-BE49-F238E27FC236}">
                <a16:creationId xmlns:a16="http://schemas.microsoft.com/office/drawing/2014/main" xmlns="" id="{C5B708F9-08D2-46E6-B5D3-F338283CE28A}"/>
              </a:ext>
            </a:extLst>
          </p:cNvPr>
          <p:cNvSpPr txBox="1"/>
          <p:nvPr/>
        </p:nvSpPr>
        <p:spPr>
          <a:xfrm>
            <a:off x="6123408" y="3003996"/>
            <a:ext cx="1106215" cy="738664"/>
          </a:xfrm>
          <a:prstGeom prst="rect">
            <a:avLst/>
          </a:prstGeom>
          <a:noFill/>
        </p:spPr>
        <p:txBody>
          <a:bodyPr wrap="square" rtlCol="0">
            <a:spAutoFit/>
          </a:bodyPr>
          <a:lstStyle/>
          <a:p>
            <a:r>
              <a:rPr lang="en-GB" sz="1400" b="1" i="1" dirty="0">
                <a:solidFill>
                  <a:schemeClr val="bg1"/>
                </a:solidFill>
              </a:rPr>
              <a:t>General practice</a:t>
            </a:r>
          </a:p>
          <a:p>
            <a:r>
              <a:rPr lang="en-GB" sz="1400" b="1" i="1" dirty="0">
                <a:solidFill>
                  <a:schemeClr val="bg1"/>
                </a:solidFill>
              </a:rPr>
              <a:t>14%</a:t>
            </a:r>
          </a:p>
        </p:txBody>
      </p:sp>
      <p:sp>
        <p:nvSpPr>
          <p:cNvPr id="13" name="TextBox 12">
            <a:extLst>
              <a:ext uri="{FF2B5EF4-FFF2-40B4-BE49-F238E27FC236}">
                <a16:creationId xmlns:a16="http://schemas.microsoft.com/office/drawing/2014/main" xmlns="" id="{81B93068-E0F0-49D5-8F0C-C64B049A8FF5}"/>
              </a:ext>
            </a:extLst>
          </p:cNvPr>
          <p:cNvSpPr txBox="1"/>
          <p:nvPr/>
        </p:nvSpPr>
        <p:spPr>
          <a:xfrm>
            <a:off x="5936468" y="4178282"/>
            <a:ext cx="1106215" cy="954107"/>
          </a:xfrm>
          <a:prstGeom prst="rect">
            <a:avLst/>
          </a:prstGeom>
          <a:noFill/>
        </p:spPr>
        <p:txBody>
          <a:bodyPr wrap="square" rtlCol="0">
            <a:spAutoFit/>
          </a:bodyPr>
          <a:lstStyle/>
          <a:p>
            <a:r>
              <a:rPr lang="en-GB" sz="1400" b="1" i="1" dirty="0">
                <a:solidFill>
                  <a:schemeClr val="bg1"/>
                </a:solidFill>
              </a:rPr>
              <a:t>Child mental health</a:t>
            </a:r>
          </a:p>
          <a:p>
            <a:r>
              <a:rPr lang="en-GB" sz="1400" b="1" i="1" dirty="0">
                <a:solidFill>
                  <a:schemeClr val="bg1"/>
                </a:solidFill>
              </a:rPr>
              <a:t>12%</a:t>
            </a:r>
          </a:p>
        </p:txBody>
      </p:sp>
      <p:sp>
        <p:nvSpPr>
          <p:cNvPr id="14" name="TextBox 13">
            <a:extLst>
              <a:ext uri="{FF2B5EF4-FFF2-40B4-BE49-F238E27FC236}">
                <a16:creationId xmlns:a16="http://schemas.microsoft.com/office/drawing/2014/main" xmlns="" id="{199756AC-2F0C-4436-AE6F-72D28C4EDC66}"/>
              </a:ext>
            </a:extLst>
          </p:cNvPr>
          <p:cNvSpPr txBox="1"/>
          <p:nvPr/>
        </p:nvSpPr>
        <p:spPr>
          <a:xfrm>
            <a:off x="5104458" y="4964457"/>
            <a:ext cx="1106215" cy="861774"/>
          </a:xfrm>
          <a:prstGeom prst="rect">
            <a:avLst/>
          </a:prstGeom>
          <a:noFill/>
        </p:spPr>
        <p:txBody>
          <a:bodyPr wrap="square" rtlCol="0">
            <a:spAutoFit/>
          </a:bodyPr>
          <a:lstStyle/>
          <a:p>
            <a:r>
              <a:rPr lang="en-GB" sz="1200" b="1" i="1" dirty="0">
                <a:solidFill>
                  <a:schemeClr val="bg1"/>
                </a:solidFill>
              </a:rPr>
              <a:t>Adult</a:t>
            </a:r>
          </a:p>
          <a:p>
            <a:r>
              <a:rPr lang="en-GB" sz="1200" b="1" i="1" dirty="0">
                <a:solidFill>
                  <a:schemeClr val="bg1"/>
                </a:solidFill>
              </a:rPr>
              <a:t>mental health</a:t>
            </a:r>
          </a:p>
          <a:p>
            <a:r>
              <a:rPr lang="en-GB" sz="1400" b="1" i="1" dirty="0">
                <a:solidFill>
                  <a:schemeClr val="bg1"/>
                </a:solidFill>
              </a:rPr>
              <a:t>10%</a:t>
            </a:r>
          </a:p>
        </p:txBody>
      </p:sp>
      <p:sp>
        <p:nvSpPr>
          <p:cNvPr id="15" name="TextBox 14">
            <a:extLst>
              <a:ext uri="{FF2B5EF4-FFF2-40B4-BE49-F238E27FC236}">
                <a16:creationId xmlns:a16="http://schemas.microsoft.com/office/drawing/2014/main" xmlns="" id="{892CCF68-E3D6-48DA-8526-3BC03702D7C6}"/>
              </a:ext>
            </a:extLst>
          </p:cNvPr>
          <p:cNvSpPr txBox="1"/>
          <p:nvPr/>
        </p:nvSpPr>
        <p:spPr>
          <a:xfrm>
            <a:off x="4028639" y="4851204"/>
            <a:ext cx="1106215" cy="861774"/>
          </a:xfrm>
          <a:prstGeom prst="rect">
            <a:avLst/>
          </a:prstGeom>
          <a:noFill/>
        </p:spPr>
        <p:txBody>
          <a:bodyPr wrap="square" rtlCol="0">
            <a:spAutoFit/>
          </a:bodyPr>
          <a:lstStyle/>
          <a:p>
            <a:r>
              <a:rPr lang="en-GB" sz="1200" b="1" i="1" dirty="0">
                <a:solidFill>
                  <a:schemeClr val="bg1"/>
                </a:solidFill>
              </a:rPr>
              <a:t>Services</a:t>
            </a:r>
          </a:p>
          <a:p>
            <a:r>
              <a:rPr lang="en-GB" sz="1200" b="1" i="1" dirty="0">
                <a:solidFill>
                  <a:schemeClr val="bg1"/>
                </a:solidFill>
              </a:rPr>
              <a:t>for the</a:t>
            </a:r>
          </a:p>
          <a:p>
            <a:r>
              <a:rPr lang="en-GB" sz="1200" b="1" i="1" dirty="0">
                <a:solidFill>
                  <a:schemeClr val="bg1"/>
                </a:solidFill>
              </a:rPr>
              <a:t>elderly</a:t>
            </a:r>
          </a:p>
          <a:p>
            <a:r>
              <a:rPr lang="en-GB" sz="1400" b="1" i="1" dirty="0">
                <a:solidFill>
                  <a:schemeClr val="bg1"/>
                </a:solidFill>
              </a:rPr>
              <a:t>10%</a:t>
            </a:r>
          </a:p>
        </p:txBody>
      </p:sp>
      <p:sp>
        <p:nvSpPr>
          <p:cNvPr id="17" name="TextBox 16">
            <a:extLst>
              <a:ext uri="{FF2B5EF4-FFF2-40B4-BE49-F238E27FC236}">
                <a16:creationId xmlns:a16="http://schemas.microsoft.com/office/drawing/2014/main" xmlns="" id="{73CA90E1-53AA-4536-83F1-CEDD53187767}"/>
              </a:ext>
            </a:extLst>
          </p:cNvPr>
          <p:cNvSpPr txBox="1"/>
          <p:nvPr/>
        </p:nvSpPr>
        <p:spPr>
          <a:xfrm>
            <a:off x="2809813" y="3484109"/>
            <a:ext cx="1336059" cy="461665"/>
          </a:xfrm>
          <a:prstGeom prst="rect">
            <a:avLst/>
          </a:prstGeom>
          <a:noFill/>
        </p:spPr>
        <p:txBody>
          <a:bodyPr wrap="square" rtlCol="0">
            <a:spAutoFit/>
          </a:bodyPr>
          <a:lstStyle/>
          <a:p>
            <a:r>
              <a:rPr lang="en-GB" sz="1200" b="1" i="1" dirty="0">
                <a:solidFill>
                  <a:schemeClr val="bg1"/>
                </a:solidFill>
              </a:rPr>
              <a:t>Adult social </a:t>
            </a:r>
          </a:p>
          <a:p>
            <a:r>
              <a:rPr lang="en-GB" sz="1200" b="1" i="1" dirty="0">
                <a:solidFill>
                  <a:schemeClr val="bg1"/>
                </a:solidFill>
              </a:rPr>
              <a:t>care    9%</a:t>
            </a:r>
            <a:endParaRPr lang="en-GB" sz="1400" b="1" i="1" dirty="0">
              <a:solidFill>
                <a:schemeClr val="bg1"/>
              </a:solidFill>
            </a:endParaRPr>
          </a:p>
        </p:txBody>
      </p:sp>
      <p:sp>
        <p:nvSpPr>
          <p:cNvPr id="18" name="TextBox 17">
            <a:extLst>
              <a:ext uri="{FF2B5EF4-FFF2-40B4-BE49-F238E27FC236}">
                <a16:creationId xmlns:a16="http://schemas.microsoft.com/office/drawing/2014/main" xmlns="" id="{F4F15218-B35F-4514-B222-CAC360433C9E}"/>
              </a:ext>
            </a:extLst>
          </p:cNvPr>
          <p:cNvSpPr txBox="1"/>
          <p:nvPr/>
        </p:nvSpPr>
        <p:spPr>
          <a:xfrm>
            <a:off x="2994073" y="2716483"/>
            <a:ext cx="1843909" cy="446276"/>
          </a:xfrm>
          <a:prstGeom prst="rect">
            <a:avLst/>
          </a:prstGeom>
          <a:noFill/>
        </p:spPr>
        <p:txBody>
          <a:bodyPr wrap="square" rtlCol="0">
            <a:spAutoFit/>
          </a:bodyPr>
          <a:lstStyle/>
          <a:p>
            <a:r>
              <a:rPr lang="en-GB" sz="1100" b="1" i="1" dirty="0">
                <a:solidFill>
                  <a:schemeClr val="bg1"/>
                </a:solidFill>
              </a:rPr>
              <a:t>End of life </a:t>
            </a:r>
          </a:p>
          <a:p>
            <a:r>
              <a:rPr lang="en-GB" sz="1100" b="1" i="1" dirty="0">
                <a:solidFill>
                  <a:schemeClr val="bg1"/>
                </a:solidFill>
              </a:rPr>
              <a:t>care        </a:t>
            </a:r>
            <a:r>
              <a:rPr lang="en-GB" sz="1200" b="1" i="1" dirty="0">
                <a:solidFill>
                  <a:schemeClr val="bg1"/>
                </a:solidFill>
              </a:rPr>
              <a:t>8%</a:t>
            </a:r>
            <a:endParaRPr lang="en-GB" sz="1400" b="1" i="1" dirty="0">
              <a:solidFill>
                <a:schemeClr val="bg1"/>
              </a:solidFill>
            </a:endParaRPr>
          </a:p>
        </p:txBody>
      </p:sp>
      <p:sp>
        <p:nvSpPr>
          <p:cNvPr id="19" name="TextBox 18">
            <a:extLst>
              <a:ext uri="{FF2B5EF4-FFF2-40B4-BE49-F238E27FC236}">
                <a16:creationId xmlns:a16="http://schemas.microsoft.com/office/drawing/2014/main" xmlns="" id="{104CBBD2-ECA8-46EC-9C2F-C9E2FE037B1C}"/>
              </a:ext>
            </a:extLst>
          </p:cNvPr>
          <p:cNvSpPr txBox="1"/>
          <p:nvPr/>
        </p:nvSpPr>
        <p:spPr>
          <a:xfrm>
            <a:off x="3556387" y="1790622"/>
            <a:ext cx="1106215" cy="615553"/>
          </a:xfrm>
          <a:prstGeom prst="rect">
            <a:avLst/>
          </a:prstGeom>
          <a:noFill/>
        </p:spPr>
        <p:txBody>
          <a:bodyPr wrap="square" rtlCol="0">
            <a:spAutoFit/>
          </a:bodyPr>
          <a:lstStyle/>
          <a:p>
            <a:r>
              <a:rPr lang="en-GB" sz="1100" b="1" i="1" dirty="0">
                <a:solidFill>
                  <a:schemeClr val="bg1"/>
                </a:solidFill>
              </a:rPr>
              <a:t>Learning disabilities</a:t>
            </a:r>
          </a:p>
          <a:p>
            <a:r>
              <a:rPr lang="en-GB" sz="1200" b="1" i="1" dirty="0">
                <a:solidFill>
                  <a:schemeClr val="bg1"/>
                </a:solidFill>
              </a:rPr>
              <a:t>7%</a:t>
            </a:r>
          </a:p>
        </p:txBody>
      </p:sp>
      <p:pic>
        <p:nvPicPr>
          <p:cNvPr id="4" name="Picture 3">
            <a:extLst>
              <a:ext uri="{FF2B5EF4-FFF2-40B4-BE49-F238E27FC236}">
                <a16:creationId xmlns:a16="http://schemas.microsoft.com/office/drawing/2014/main" xmlns="" id="{A1F67F91-E345-442A-8D67-ABD726143EE0}"/>
              </a:ext>
            </a:extLst>
          </p:cNvPr>
          <p:cNvPicPr>
            <a:picLocks noChangeAspect="1"/>
          </p:cNvPicPr>
          <p:nvPr/>
        </p:nvPicPr>
        <p:blipFill>
          <a:blip r:embed="rId2"/>
          <a:stretch>
            <a:fillRect/>
          </a:stretch>
        </p:blipFill>
        <p:spPr>
          <a:xfrm>
            <a:off x="11199440" y="130324"/>
            <a:ext cx="753538" cy="738665"/>
          </a:xfrm>
          <a:prstGeom prst="rect">
            <a:avLst/>
          </a:prstGeom>
        </p:spPr>
      </p:pic>
      <p:graphicFrame>
        <p:nvGraphicFramePr>
          <p:cNvPr id="29" name="Chart 28">
            <a:extLst>
              <a:ext uri="{FF2B5EF4-FFF2-40B4-BE49-F238E27FC236}">
                <a16:creationId xmlns:a16="http://schemas.microsoft.com/office/drawing/2014/main" xmlns="" id="{1B3AA623-2E2C-476D-AACC-3AE13D3D0B97}"/>
              </a:ext>
            </a:extLst>
          </p:cNvPr>
          <p:cNvGraphicFramePr/>
          <p:nvPr>
            <p:extLst>
              <p:ext uri="{D42A27DB-BD31-4B8C-83A1-F6EECF244321}">
                <p14:modId xmlns:p14="http://schemas.microsoft.com/office/powerpoint/2010/main" val="1457938434"/>
              </p:ext>
            </p:extLst>
          </p:nvPr>
        </p:nvGraphicFramePr>
        <p:xfrm>
          <a:off x="2149433" y="1145022"/>
          <a:ext cx="7718007" cy="5466373"/>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a:extLst>
              <a:ext uri="{FF2B5EF4-FFF2-40B4-BE49-F238E27FC236}">
                <a16:creationId xmlns:a16="http://schemas.microsoft.com/office/drawing/2014/main" xmlns="" id="{A8B711AE-3DE6-4DFD-899D-A0BF23ECAFCC}"/>
              </a:ext>
            </a:extLst>
          </p:cNvPr>
          <p:cNvSpPr/>
          <p:nvPr/>
        </p:nvSpPr>
        <p:spPr>
          <a:xfrm>
            <a:off x="138173" y="360283"/>
            <a:ext cx="10879016" cy="830997"/>
          </a:xfrm>
          <a:prstGeom prst="rect">
            <a:avLst/>
          </a:prstGeom>
        </p:spPr>
        <p:txBody>
          <a:bodyPr wrap="square">
            <a:spAutoFit/>
          </a:bodyPr>
          <a:lstStyle/>
          <a:p>
            <a:r>
              <a:rPr lang="en-GB" sz="2400" dirty="0"/>
              <a:t>Almost three quarters of participants agree to some extent that digital technology, in general, has made life easier for them</a:t>
            </a:r>
          </a:p>
        </p:txBody>
      </p:sp>
      <p:sp>
        <p:nvSpPr>
          <p:cNvPr id="30" name="Rectangle 29">
            <a:extLst>
              <a:ext uri="{FF2B5EF4-FFF2-40B4-BE49-F238E27FC236}">
                <a16:creationId xmlns:a16="http://schemas.microsoft.com/office/drawing/2014/main" xmlns="" id="{9BD83808-CA36-4379-BC7E-7F9E39F94090}"/>
              </a:ext>
            </a:extLst>
          </p:cNvPr>
          <p:cNvSpPr/>
          <p:nvPr/>
        </p:nvSpPr>
        <p:spPr>
          <a:xfrm>
            <a:off x="8091720" y="1490053"/>
            <a:ext cx="3591294" cy="400105"/>
          </a:xfrm>
          <a:prstGeom prst="rect">
            <a:avLst/>
          </a:prstGeom>
        </p:spPr>
        <p:txBody>
          <a:bodyPr wrap="square" lIns="91432" tIns="45718" rIns="91432" bIns="45718">
            <a:spAutoFit/>
          </a:bodyPr>
          <a:lstStyle/>
          <a:p>
            <a:r>
              <a:rPr lang="en-GB" sz="1000" i="1" dirty="0"/>
              <a:t>NB: According to the ONS, currently 88% of UK households have a PC and 93% of UK adults use the internet</a:t>
            </a:r>
          </a:p>
        </p:txBody>
      </p:sp>
    </p:spTree>
    <p:extLst>
      <p:ext uri="{BB962C8B-B14F-4D97-AF65-F5344CB8AC3E}">
        <p14:creationId xmlns:p14="http://schemas.microsoft.com/office/powerpoint/2010/main" val="32265987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0" y="260648"/>
            <a:ext cx="11292396" cy="1093791"/>
          </a:xfrm>
        </p:spPr>
        <p:txBody>
          <a:bodyPr anchor="t">
            <a:noAutofit/>
          </a:bodyPr>
          <a:lstStyle/>
          <a:p>
            <a:r>
              <a:rPr lang="en-GB" sz="1800" dirty="0"/>
              <a:t>While face-to-face and/or telephone consultations are typically preferred for accessing different health and care services, it’s clear that video consultations are roughly equally popular with these methods for follow-up appointments</a:t>
            </a:r>
          </a:p>
        </p:txBody>
      </p:sp>
      <p:sp>
        <p:nvSpPr>
          <p:cNvPr id="5" name="Rectangle 4">
            <a:extLst>
              <a:ext uri="{FF2B5EF4-FFF2-40B4-BE49-F238E27FC236}">
                <a16:creationId xmlns:a16="http://schemas.microsoft.com/office/drawing/2014/main" xmlns="" id="{634B2B0D-B8BC-4361-B987-C38F3621F98F}"/>
              </a:ext>
            </a:extLst>
          </p:cNvPr>
          <p:cNvSpPr/>
          <p:nvPr/>
        </p:nvSpPr>
        <p:spPr>
          <a:xfrm>
            <a:off x="1700030" y="6427116"/>
            <a:ext cx="8440061" cy="430883"/>
          </a:xfrm>
          <a:prstGeom prst="rect">
            <a:avLst/>
          </a:prstGeom>
        </p:spPr>
        <p:txBody>
          <a:bodyPr wrap="square" lIns="91432" tIns="45718" rIns="91432" bIns="45718">
            <a:spAutoFit/>
          </a:bodyPr>
          <a:lstStyle/>
          <a:p>
            <a:r>
              <a:rPr lang="en-GB" sz="1100" i="1" dirty="0">
                <a:latin typeface="Arial"/>
              </a:rPr>
              <a:t>Q. </a:t>
            </a:r>
            <a:r>
              <a:rPr lang="en-GB" sz="1100" i="1" dirty="0"/>
              <a:t>Below are a few situations where you might need health and care services, for each situation can you please indicate your preferred way of accessing this type of service from the list of options provided</a:t>
            </a:r>
            <a:r>
              <a:rPr lang="en-GB" sz="1100" dirty="0"/>
              <a:t>?   </a:t>
            </a:r>
            <a:r>
              <a:rPr lang="en-GB" sz="1100" i="1" dirty="0">
                <a:solidFill>
                  <a:srgbClr val="669900"/>
                </a:solidFill>
                <a:latin typeface="Arial"/>
              </a:rPr>
              <a:t>Base: n=381</a:t>
            </a:r>
          </a:p>
        </p:txBody>
      </p:sp>
      <p:sp>
        <p:nvSpPr>
          <p:cNvPr id="4" name="Rectangle 3">
            <a:extLst>
              <a:ext uri="{FF2B5EF4-FFF2-40B4-BE49-F238E27FC236}">
                <a16:creationId xmlns:a16="http://schemas.microsoft.com/office/drawing/2014/main" xmlns="" id="{BC2733D4-1F32-4D47-95F6-2EA9CBAD3AF6}"/>
              </a:ext>
            </a:extLst>
          </p:cNvPr>
          <p:cNvSpPr/>
          <p:nvPr/>
        </p:nvSpPr>
        <p:spPr>
          <a:xfrm>
            <a:off x="269329" y="2752372"/>
            <a:ext cx="3323127" cy="584775"/>
          </a:xfrm>
          <a:prstGeom prst="rect">
            <a:avLst/>
          </a:prstGeom>
        </p:spPr>
        <p:txBody>
          <a:bodyPr wrap="square">
            <a:spAutoFit/>
          </a:bodyPr>
          <a:lstStyle/>
          <a:p>
            <a:r>
              <a:rPr lang="en-GB" sz="1600" dirty="0"/>
              <a:t>A: </a:t>
            </a:r>
            <a:r>
              <a:rPr lang="en-GB" sz="1600" b="1" dirty="0"/>
              <a:t>Advice</a:t>
            </a:r>
            <a:r>
              <a:rPr lang="en-GB" sz="1600" dirty="0"/>
              <a:t> about an existing or </a:t>
            </a:r>
          </a:p>
          <a:p>
            <a:r>
              <a:rPr lang="en-GB" sz="1600" dirty="0"/>
              <a:t>new health condition or problem</a:t>
            </a:r>
          </a:p>
        </p:txBody>
      </p:sp>
      <p:sp>
        <p:nvSpPr>
          <p:cNvPr id="6" name="Rectangle 5">
            <a:extLst>
              <a:ext uri="{FF2B5EF4-FFF2-40B4-BE49-F238E27FC236}">
                <a16:creationId xmlns:a16="http://schemas.microsoft.com/office/drawing/2014/main" xmlns="" id="{5EA22B85-45CB-42E6-8F65-290B4501D76E}"/>
              </a:ext>
            </a:extLst>
          </p:cNvPr>
          <p:cNvSpPr/>
          <p:nvPr/>
        </p:nvSpPr>
        <p:spPr>
          <a:xfrm>
            <a:off x="315196" y="3942623"/>
            <a:ext cx="2938427" cy="830997"/>
          </a:xfrm>
          <a:prstGeom prst="rect">
            <a:avLst/>
          </a:prstGeom>
        </p:spPr>
        <p:txBody>
          <a:bodyPr wrap="square">
            <a:spAutoFit/>
          </a:bodyPr>
          <a:lstStyle/>
          <a:p>
            <a:r>
              <a:rPr lang="en-GB" sz="1600" dirty="0">
                <a:ea typeface="Times New Roman" panose="02020603050405020304" pitchFamily="18" charset="0"/>
                <a:cs typeface="Arial" panose="020B0604020202020204" pitchFamily="34" charset="0"/>
              </a:rPr>
              <a:t>B: Having a </a:t>
            </a:r>
            <a:r>
              <a:rPr lang="en-GB" sz="1600" b="1" dirty="0">
                <a:ea typeface="Times New Roman" panose="02020603050405020304" pitchFamily="18" charset="0"/>
                <a:cs typeface="Arial" panose="020B0604020202020204" pitchFamily="34" charset="0"/>
              </a:rPr>
              <a:t>follow-up appointment</a:t>
            </a:r>
            <a:r>
              <a:rPr lang="en-GB" sz="1600" dirty="0">
                <a:ea typeface="Times New Roman" panose="02020603050405020304" pitchFamily="18" charset="0"/>
                <a:cs typeface="Arial" panose="020B0604020202020204" pitchFamily="34" charset="0"/>
              </a:rPr>
              <a:t> with health and care professionals </a:t>
            </a:r>
            <a:endParaRPr lang="en-GB" sz="1600" dirty="0"/>
          </a:p>
        </p:txBody>
      </p:sp>
      <p:sp>
        <p:nvSpPr>
          <p:cNvPr id="7" name="Rectangle 6">
            <a:extLst>
              <a:ext uri="{FF2B5EF4-FFF2-40B4-BE49-F238E27FC236}">
                <a16:creationId xmlns:a16="http://schemas.microsoft.com/office/drawing/2014/main" xmlns="" id="{D307DE78-4FEC-4D88-896B-8B5EE01962A3}"/>
              </a:ext>
            </a:extLst>
          </p:cNvPr>
          <p:cNvSpPr/>
          <p:nvPr/>
        </p:nvSpPr>
        <p:spPr>
          <a:xfrm>
            <a:off x="269329" y="5460705"/>
            <a:ext cx="2978701" cy="338554"/>
          </a:xfrm>
          <a:prstGeom prst="rect">
            <a:avLst/>
          </a:prstGeom>
        </p:spPr>
        <p:txBody>
          <a:bodyPr wrap="none">
            <a:spAutoFit/>
          </a:bodyPr>
          <a:lstStyle/>
          <a:p>
            <a:r>
              <a:rPr lang="en-GB" sz="1600" dirty="0">
                <a:latin typeface="Arial" panose="020B0604020202020204" pitchFamily="34" charset="0"/>
                <a:ea typeface="Times New Roman" panose="02020603050405020304" pitchFamily="18" charset="0"/>
                <a:cs typeface="Arial" panose="020B0604020202020204" pitchFamily="34" charset="0"/>
              </a:rPr>
              <a:t>C: </a:t>
            </a:r>
            <a:r>
              <a:rPr lang="en-GB" sz="1600" b="1" dirty="0">
                <a:latin typeface="Arial" panose="020B0604020202020204" pitchFamily="34" charset="0"/>
                <a:ea typeface="Times New Roman" panose="02020603050405020304" pitchFamily="18" charset="0"/>
                <a:cs typeface="Arial" panose="020B0604020202020204" pitchFamily="34" charset="0"/>
              </a:rPr>
              <a:t>Reviewing</a:t>
            </a:r>
            <a:r>
              <a:rPr lang="en-GB" sz="1600" dirty="0">
                <a:latin typeface="Arial" panose="020B0604020202020204" pitchFamily="34" charset="0"/>
                <a:ea typeface="Times New Roman" panose="02020603050405020304" pitchFamily="18" charset="0"/>
                <a:cs typeface="Arial" panose="020B0604020202020204" pitchFamily="34" charset="0"/>
              </a:rPr>
              <a:t> your medication</a:t>
            </a:r>
            <a:endParaRPr lang="en-GB" sz="1600" dirty="0">
              <a:latin typeface="Arial" panose="020B0604020202020204" pitchFamily="34" charset="0"/>
              <a:cs typeface="Arial" panose="020B0604020202020204" pitchFamily="34" charset="0"/>
            </a:endParaRPr>
          </a:p>
        </p:txBody>
      </p:sp>
      <p:sp>
        <p:nvSpPr>
          <p:cNvPr id="9" name="Content Placeholder 2">
            <a:extLst>
              <a:ext uri="{FF2B5EF4-FFF2-40B4-BE49-F238E27FC236}">
                <a16:creationId xmlns:a16="http://schemas.microsoft.com/office/drawing/2014/main" xmlns="" id="{80D4DFDC-83EF-451A-BDC3-4979DB39FB2D}"/>
              </a:ext>
            </a:extLst>
          </p:cNvPr>
          <p:cNvSpPr txBox="1">
            <a:spLocks/>
          </p:cNvSpPr>
          <p:nvPr/>
        </p:nvSpPr>
        <p:spPr>
          <a:xfrm>
            <a:off x="3592456" y="2558689"/>
            <a:ext cx="1691965" cy="909703"/>
          </a:xfrm>
          <a:prstGeom prst="rect">
            <a:avLst/>
          </a:prstGeom>
          <a:ln w="76200">
            <a:solidFill>
              <a:schemeClr val="accent1"/>
            </a:solidFill>
          </a:ln>
        </p:spPr>
        <p:txBody>
          <a:bodyPr vert="horz" lIns="91432" tIns="45718" rIns="91432" bIns="45718" rtlCol="0" anchor="ctr">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gn="ctr">
              <a:lnSpc>
                <a:spcPct val="100000"/>
              </a:lnSpc>
              <a:buFont typeface="Wingdings" panose="05000000000000000000" pitchFamily="2" charset="2"/>
              <a:buChar char="Ø"/>
            </a:pPr>
            <a:endParaRPr lang="en-GB" sz="4000" dirty="0">
              <a:latin typeface="Century Gothic" panose="020B0502020202020204" pitchFamily="34" charset="0"/>
            </a:endParaRPr>
          </a:p>
          <a:p>
            <a:pPr marL="0" indent="0" algn="ctr">
              <a:lnSpc>
                <a:spcPct val="120000"/>
              </a:lnSpc>
              <a:buNone/>
            </a:pPr>
            <a:r>
              <a:rPr lang="en-GB" sz="4000" b="1" dirty="0">
                <a:solidFill>
                  <a:srgbClr val="64B22D"/>
                </a:solidFill>
                <a:latin typeface="Century Gothic" panose="020B0502020202020204" pitchFamily="34" charset="0"/>
              </a:rPr>
              <a:t>50%</a:t>
            </a:r>
          </a:p>
          <a:p>
            <a:pPr lvl="5" algn="ctr">
              <a:lnSpc>
                <a:spcPct val="100000"/>
              </a:lnSpc>
              <a:buFont typeface="Wingdings" panose="05000000000000000000" pitchFamily="2" charset="2"/>
              <a:buChar char="Ø"/>
            </a:pPr>
            <a:endParaRPr lang="en-GB" sz="4000" b="1" dirty="0">
              <a:solidFill>
                <a:srgbClr val="0070C0"/>
              </a:solidFill>
              <a:latin typeface="Century Gothic" panose="020B0502020202020204" pitchFamily="34" charset="0"/>
            </a:endParaRPr>
          </a:p>
        </p:txBody>
      </p:sp>
      <p:sp>
        <p:nvSpPr>
          <p:cNvPr id="12" name="Content Placeholder 2">
            <a:extLst>
              <a:ext uri="{FF2B5EF4-FFF2-40B4-BE49-F238E27FC236}">
                <a16:creationId xmlns:a16="http://schemas.microsoft.com/office/drawing/2014/main" xmlns="" id="{0AB8186C-2D39-4201-A65A-468DD6570B53}"/>
              </a:ext>
            </a:extLst>
          </p:cNvPr>
          <p:cNvSpPr txBox="1">
            <a:spLocks/>
          </p:cNvSpPr>
          <p:nvPr/>
        </p:nvSpPr>
        <p:spPr>
          <a:xfrm>
            <a:off x="3592456" y="3869157"/>
            <a:ext cx="1691965" cy="909703"/>
          </a:xfrm>
          <a:prstGeom prst="rect">
            <a:avLst/>
          </a:prstGeom>
          <a:ln w="76200">
            <a:solidFill>
              <a:schemeClr val="accent1"/>
            </a:solidFill>
          </a:ln>
        </p:spPr>
        <p:txBody>
          <a:bodyPr vert="horz" lIns="91432" tIns="45718" rIns="91432" bIns="45718" rtlCol="0" anchor="ctr">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gn="ctr">
              <a:lnSpc>
                <a:spcPct val="100000"/>
              </a:lnSpc>
              <a:buFont typeface="Wingdings" panose="05000000000000000000" pitchFamily="2" charset="2"/>
              <a:buChar char="Ø"/>
            </a:pPr>
            <a:endParaRPr lang="en-GB" sz="4000" dirty="0">
              <a:latin typeface="Century Gothic" panose="020B0502020202020204" pitchFamily="34" charset="0"/>
            </a:endParaRPr>
          </a:p>
          <a:p>
            <a:pPr marL="0" indent="0" algn="ctr">
              <a:lnSpc>
                <a:spcPct val="120000"/>
              </a:lnSpc>
              <a:buNone/>
            </a:pPr>
            <a:r>
              <a:rPr lang="en-GB" sz="4000" b="1" dirty="0">
                <a:solidFill>
                  <a:srgbClr val="64B22D"/>
                </a:solidFill>
                <a:latin typeface="Century Gothic" panose="020B0502020202020204" pitchFamily="34" charset="0"/>
              </a:rPr>
              <a:t>28%</a:t>
            </a:r>
          </a:p>
          <a:p>
            <a:pPr lvl="5" algn="ctr">
              <a:lnSpc>
                <a:spcPct val="100000"/>
              </a:lnSpc>
              <a:buFont typeface="Wingdings" panose="05000000000000000000" pitchFamily="2" charset="2"/>
              <a:buChar char="Ø"/>
            </a:pPr>
            <a:endParaRPr lang="en-GB" sz="4000" b="1" dirty="0">
              <a:solidFill>
                <a:srgbClr val="0070C0"/>
              </a:solidFill>
              <a:latin typeface="Century Gothic" panose="020B0502020202020204" pitchFamily="34" charset="0"/>
            </a:endParaRPr>
          </a:p>
        </p:txBody>
      </p:sp>
      <p:sp>
        <p:nvSpPr>
          <p:cNvPr id="13" name="Content Placeholder 2">
            <a:extLst>
              <a:ext uri="{FF2B5EF4-FFF2-40B4-BE49-F238E27FC236}">
                <a16:creationId xmlns:a16="http://schemas.microsoft.com/office/drawing/2014/main" xmlns="" id="{9221605C-2806-47A1-B489-E0AFB10AA012}"/>
              </a:ext>
            </a:extLst>
          </p:cNvPr>
          <p:cNvSpPr txBox="1">
            <a:spLocks/>
          </p:cNvSpPr>
          <p:nvPr/>
        </p:nvSpPr>
        <p:spPr>
          <a:xfrm>
            <a:off x="5775001" y="2558689"/>
            <a:ext cx="1691965" cy="909703"/>
          </a:xfrm>
          <a:prstGeom prst="rect">
            <a:avLst/>
          </a:prstGeom>
          <a:ln w="76200">
            <a:solidFill>
              <a:schemeClr val="accent1"/>
            </a:solidFill>
          </a:ln>
        </p:spPr>
        <p:txBody>
          <a:bodyPr vert="horz" lIns="91432" tIns="45718" rIns="91432" bIns="45718" rtlCol="0" anchor="ctr">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gn="ctr">
              <a:lnSpc>
                <a:spcPct val="100000"/>
              </a:lnSpc>
              <a:buFont typeface="Wingdings" panose="05000000000000000000" pitchFamily="2" charset="2"/>
              <a:buChar char="Ø"/>
            </a:pPr>
            <a:endParaRPr lang="en-GB" sz="4000" dirty="0">
              <a:latin typeface="Century Gothic" panose="020B0502020202020204" pitchFamily="34" charset="0"/>
            </a:endParaRPr>
          </a:p>
          <a:p>
            <a:pPr marL="0" indent="0" algn="ctr">
              <a:lnSpc>
                <a:spcPct val="120000"/>
              </a:lnSpc>
              <a:buNone/>
            </a:pPr>
            <a:r>
              <a:rPr lang="en-GB" sz="4000" b="1" dirty="0">
                <a:solidFill>
                  <a:srgbClr val="64B22D"/>
                </a:solidFill>
                <a:latin typeface="Century Gothic" panose="020B0502020202020204" pitchFamily="34" charset="0"/>
              </a:rPr>
              <a:t>31%</a:t>
            </a:r>
          </a:p>
          <a:p>
            <a:pPr lvl="5" algn="ctr">
              <a:lnSpc>
                <a:spcPct val="100000"/>
              </a:lnSpc>
              <a:buFont typeface="Wingdings" panose="05000000000000000000" pitchFamily="2" charset="2"/>
              <a:buChar char="Ø"/>
            </a:pPr>
            <a:endParaRPr lang="en-GB" sz="4000" b="1" dirty="0">
              <a:solidFill>
                <a:srgbClr val="0070C0"/>
              </a:solidFill>
              <a:latin typeface="Century Gothic" panose="020B0502020202020204" pitchFamily="34" charset="0"/>
            </a:endParaRPr>
          </a:p>
        </p:txBody>
      </p:sp>
      <p:sp>
        <p:nvSpPr>
          <p:cNvPr id="14" name="Content Placeholder 2">
            <a:extLst>
              <a:ext uri="{FF2B5EF4-FFF2-40B4-BE49-F238E27FC236}">
                <a16:creationId xmlns:a16="http://schemas.microsoft.com/office/drawing/2014/main" xmlns="" id="{79663528-8605-4F55-80BB-42779420681B}"/>
              </a:ext>
            </a:extLst>
          </p:cNvPr>
          <p:cNvSpPr txBox="1">
            <a:spLocks/>
          </p:cNvSpPr>
          <p:nvPr/>
        </p:nvSpPr>
        <p:spPr>
          <a:xfrm>
            <a:off x="5775001" y="3869157"/>
            <a:ext cx="1691965" cy="909703"/>
          </a:xfrm>
          <a:prstGeom prst="rect">
            <a:avLst/>
          </a:prstGeom>
          <a:ln w="76200">
            <a:solidFill>
              <a:schemeClr val="accent1"/>
            </a:solidFill>
          </a:ln>
        </p:spPr>
        <p:txBody>
          <a:bodyPr vert="horz" lIns="91432" tIns="45718" rIns="91432" bIns="45718" rtlCol="0" anchor="ctr">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gn="ctr">
              <a:lnSpc>
                <a:spcPct val="100000"/>
              </a:lnSpc>
              <a:buFont typeface="Wingdings" panose="05000000000000000000" pitchFamily="2" charset="2"/>
              <a:buChar char="Ø"/>
            </a:pPr>
            <a:endParaRPr lang="en-GB" sz="4000" dirty="0">
              <a:latin typeface="Century Gothic" panose="020B0502020202020204" pitchFamily="34" charset="0"/>
            </a:endParaRPr>
          </a:p>
          <a:p>
            <a:pPr marL="0" indent="0" algn="ctr">
              <a:lnSpc>
                <a:spcPct val="120000"/>
              </a:lnSpc>
              <a:buNone/>
            </a:pPr>
            <a:r>
              <a:rPr lang="en-GB" sz="4000" b="1" dirty="0">
                <a:solidFill>
                  <a:srgbClr val="64B22D"/>
                </a:solidFill>
                <a:latin typeface="Century Gothic" panose="020B0502020202020204" pitchFamily="34" charset="0"/>
              </a:rPr>
              <a:t>39%</a:t>
            </a:r>
          </a:p>
          <a:p>
            <a:pPr lvl="5" algn="ctr">
              <a:lnSpc>
                <a:spcPct val="100000"/>
              </a:lnSpc>
              <a:buFont typeface="Wingdings" panose="05000000000000000000" pitchFamily="2" charset="2"/>
              <a:buChar char="Ø"/>
            </a:pPr>
            <a:endParaRPr lang="en-GB" sz="4000" b="1" dirty="0">
              <a:solidFill>
                <a:srgbClr val="0070C0"/>
              </a:solidFill>
              <a:latin typeface="Century Gothic" panose="020B0502020202020204" pitchFamily="34" charset="0"/>
            </a:endParaRPr>
          </a:p>
        </p:txBody>
      </p:sp>
      <p:sp>
        <p:nvSpPr>
          <p:cNvPr id="15" name="Content Placeholder 2">
            <a:extLst>
              <a:ext uri="{FF2B5EF4-FFF2-40B4-BE49-F238E27FC236}">
                <a16:creationId xmlns:a16="http://schemas.microsoft.com/office/drawing/2014/main" xmlns="" id="{1702C201-BB2F-40CE-A158-2B6FF183410D}"/>
              </a:ext>
            </a:extLst>
          </p:cNvPr>
          <p:cNvSpPr txBox="1">
            <a:spLocks/>
          </p:cNvSpPr>
          <p:nvPr/>
        </p:nvSpPr>
        <p:spPr>
          <a:xfrm>
            <a:off x="3592456" y="5180457"/>
            <a:ext cx="1691965" cy="909703"/>
          </a:xfrm>
          <a:prstGeom prst="rect">
            <a:avLst/>
          </a:prstGeom>
          <a:ln w="76200">
            <a:solidFill>
              <a:schemeClr val="accent1"/>
            </a:solidFill>
          </a:ln>
        </p:spPr>
        <p:txBody>
          <a:bodyPr vert="horz" lIns="91432" tIns="45718" rIns="91432" bIns="45718" rtlCol="0" anchor="ctr">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gn="ctr">
              <a:lnSpc>
                <a:spcPct val="100000"/>
              </a:lnSpc>
              <a:buFont typeface="Wingdings" panose="05000000000000000000" pitchFamily="2" charset="2"/>
              <a:buChar char="Ø"/>
            </a:pPr>
            <a:endParaRPr lang="en-GB" sz="4000" dirty="0">
              <a:latin typeface="Century Gothic" panose="020B0502020202020204" pitchFamily="34" charset="0"/>
            </a:endParaRPr>
          </a:p>
          <a:p>
            <a:pPr marL="0" indent="0" algn="ctr">
              <a:lnSpc>
                <a:spcPct val="120000"/>
              </a:lnSpc>
              <a:buNone/>
            </a:pPr>
            <a:r>
              <a:rPr lang="en-GB" sz="4000" b="1" dirty="0">
                <a:solidFill>
                  <a:srgbClr val="FFC000"/>
                </a:solidFill>
                <a:latin typeface="Century Gothic" panose="020B0502020202020204" pitchFamily="34" charset="0"/>
              </a:rPr>
              <a:t>14%</a:t>
            </a:r>
          </a:p>
          <a:p>
            <a:pPr lvl="5" algn="ctr">
              <a:lnSpc>
                <a:spcPct val="100000"/>
              </a:lnSpc>
              <a:buFont typeface="Wingdings" panose="05000000000000000000" pitchFamily="2" charset="2"/>
              <a:buChar char="Ø"/>
            </a:pPr>
            <a:endParaRPr lang="en-GB" sz="4000" b="1" dirty="0">
              <a:solidFill>
                <a:srgbClr val="0070C0"/>
              </a:solidFill>
              <a:latin typeface="Century Gothic" panose="020B0502020202020204" pitchFamily="34" charset="0"/>
            </a:endParaRPr>
          </a:p>
        </p:txBody>
      </p:sp>
      <p:sp>
        <p:nvSpPr>
          <p:cNvPr id="16" name="Content Placeholder 2">
            <a:extLst>
              <a:ext uri="{FF2B5EF4-FFF2-40B4-BE49-F238E27FC236}">
                <a16:creationId xmlns:a16="http://schemas.microsoft.com/office/drawing/2014/main" xmlns="" id="{18459634-041F-41AC-95D8-B040EE0D06A7}"/>
              </a:ext>
            </a:extLst>
          </p:cNvPr>
          <p:cNvSpPr txBox="1">
            <a:spLocks/>
          </p:cNvSpPr>
          <p:nvPr/>
        </p:nvSpPr>
        <p:spPr>
          <a:xfrm>
            <a:off x="5775001" y="5180457"/>
            <a:ext cx="1691965" cy="909703"/>
          </a:xfrm>
          <a:prstGeom prst="rect">
            <a:avLst/>
          </a:prstGeom>
          <a:ln w="76200">
            <a:solidFill>
              <a:schemeClr val="accent1"/>
            </a:solidFill>
          </a:ln>
        </p:spPr>
        <p:txBody>
          <a:bodyPr vert="horz" lIns="91432" tIns="45718" rIns="91432" bIns="45718" rtlCol="0" anchor="ctr">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gn="ctr">
              <a:lnSpc>
                <a:spcPct val="100000"/>
              </a:lnSpc>
              <a:buFont typeface="Wingdings" panose="05000000000000000000" pitchFamily="2" charset="2"/>
              <a:buChar char="Ø"/>
            </a:pPr>
            <a:endParaRPr lang="en-GB" sz="4000" dirty="0">
              <a:latin typeface="Century Gothic" panose="020B0502020202020204" pitchFamily="34" charset="0"/>
            </a:endParaRPr>
          </a:p>
          <a:p>
            <a:pPr marL="0" indent="0" algn="ctr">
              <a:lnSpc>
                <a:spcPct val="120000"/>
              </a:lnSpc>
              <a:buNone/>
            </a:pPr>
            <a:r>
              <a:rPr lang="en-GB" sz="4000" b="1" dirty="0">
                <a:solidFill>
                  <a:srgbClr val="64B22D"/>
                </a:solidFill>
                <a:latin typeface="Century Gothic" panose="020B0502020202020204" pitchFamily="34" charset="0"/>
              </a:rPr>
              <a:t>56%</a:t>
            </a:r>
          </a:p>
          <a:p>
            <a:pPr lvl="5" algn="ctr">
              <a:lnSpc>
                <a:spcPct val="100000"/>
              </a:lnSpc>
              <a:buFont typeface="Wingdings" panose="05000000000000000000" pitchFamily="2" charset="2"/>
              <a:buChar char="Ø"/>
            </a:pPr>
            <a:endParaRPr lang="en-GB" sz="4000" b="1" dirty="0">
              <a:solidFill>
                <a:srgbClr val="0070C0"/>
              </a:solidFill>
              <a:latin typeface="Century Gothic" panose="020B0502020202020204" pitchFamily="34" charset="0"/>
            </a:endParaRPr>
          </a:p>
        </p:txBody>
      </p:sp>
      <p:sp>
        <p:nvSpPr>
          <p:cNvPr id="17" name="Content Placeholder 2">
            <a:extLst>
              <a:ext uri="{FF2B5EF4-FFF2-40B4-BE49-F238E27FC236}">
                <a16:creationId xmlns:a16="http://schemas.microsoft.com/office/drawing/2014/main" xmlns="" id="{08D75A6B-742C-4004-9948-96E45C72288E}"/>
              </a:ext>
            </a:extLst>
          </p:cNvPr>
          <p:cNvSpPr txBox="1">
            <a:spLocks/>
          </p:cNvSpPr>
          <p:nvPr/>
        </p:nvSpPr>
        <p:spPr>
          <a:xfrm>
            <a:off x="7957546" y="5180457"/>
            <a:ext cx="1691965" cy="909703"/>
          </a:xfrm>
          <a:prstGeom prst="rect">
            <a:avLst/>
          </a:prstGeom>
          <a:ln w="76200">
            <a:solidFill>
              <a:schemeClr val="accent1"/>
            </a:solidFill>
          </a:ln>
        </p:spPr>
        <p:txBody>
          <a:bodyPr vert="horz" lIns="91432" tIns="45718" rIns="91432" bIns="45718" rtlCol="0" anchor="ctr">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gn="ctr">
              <a:lnSpc>
                <a:spcPct val="100000"/>
              </a:lnSpc>
              <a:buFont typeface="Wingdings" panose="05000000000000000000" pitchFamily="2" charset="2"/>
              <a:buChar char="Ø"/>
            </a:pPr>
            <a:endParaRPr lang="en-GB" sz="4000" dirty="0">
              <a:latin typeface="Century Gothic" panose="020B0502020202020204" pitchFamily="34" charset="0"/>
            </a:endParaRPr>
          </a:p>
          <a:p>
            <a:pPr marL="0" indent="0" algn="ctr">
              <a:lnSpc>
                <a:spcPct val="120000"/>
              </a:lnSpc>
              <a:buNone/>
            </a:pPr>
            <a:r>
              <a:rPr lang="en-GB" sz="4000" b="1" dirty="0">
                <a:solidFill>
                  <a:srgbClr val="FFC000"/>
                </a:solidFill>
                <a:latin typeface="Century Gothic" panose="020B0502020202020204" pitchFamily="34" charset="0"/>
              </a:rPr>
              <a:t>9%</a:t>
            </a:r>
          </a:p>
          <a:p>
            <a:pPr lvl="5" algn="ctr">
              <a:lnSpc>
                <a:spcPct val="100000"/>
              </a:lnSpc>
              <a:buFont typeface="Wingdings" panose="05000000000000000000" pitchFamily="2" charset="2"/>
              <a:buChar char="Ø"/>
            </a:pPr>
            <a:endParaRPr lang="en-GB" sz="4000" b="1" dirty="0">
              <a:solidFill>
                <a:srgbClr val="0070C0"/>
              </a:solidFill>
              <a:latin typeface="Century Gothic" panose="020B0502020202020204" pitchFamily="34" charset="0"/>
            </a:endParaRPr>
          </a:p>
        </p:txBody>
      </p:sp>
      <p:sp>
        <p:nvSpPr>
          <p:cNvPr id="18" name="Content Placeholder 2">
            <a:extLst>
              <a:ext uri="{FF2B5EF4-FFF2-40B4-BE49-F238E27FC236}">
                <a16:creationId xmlns:a16="http://schemas.microsoft.com/office/drawing/2014/main" xmlns="" id="{562A89C1-1659-41E5-97C5-63D386F2B8DA}"/>
              </a:ext>
            </a:extLst>
          </p:cNvPr>
          <p:cNvSpPr txBox="1">
            <a:spLocks/>
          </p:cNvSpPr>
          <p:nvPr/>
        </p:nvSpPr>
        <p:spPr>
          <a:xfrm>
            <a:off x="7957546" y="3869157"/>
            <a:ext cx="1691965" cy="909703"/>
          </a:xfrm>
          <a:prstGeom prst="rect">
            <a:avLst/>
          </a:prstGeom>
          <a:ln w="76200">
            <a:solidFill>
              <a:schemeClr val="accent1"/>
            </a:solidFill>
          </a:ln>
        </p:spPr>
        <p:txBody>
          <a:bodyPr vert="horz" lIns="91432" tIns="45718" rIns="91432" bIns="45718" rtlCol="0" anchor="ctr">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gn="ctr">
              <a:lnSpc>
                <a:spcPct val="100000"/>
              </a:lnSpc>
              <a:buFont typeface="Wingdings" panose="05000000000000000000" pitchFamily="2" charset="2"/>
              <a:buChar char="Ø"/>
            </a:pPr>
            <a:endParaRPr lang="en-GB" sz="4000" dirty="0">
              <a:latin typeface="Century Gothic" panose="020B0502020202020204" pitchFamily="34" charset="0"/>
            </a:endParaRPr>
          </a:p>
          <a:p>
            <a:pPr marL="0" indent="0" algn="ctr">
              <a:lnSpc>
                <a:spcPct val="120000"/>
              </a:lnSpc>
              <a:buNone/>
            </a:pPr>
            <a:r>
              <a:rPr lang="en-GB" sz="4000" b="1" dirty="0">
                <a:solidFill>
                  <a:srgbClr val="64B22D"/>
                </a:solidFill>
                <a:latin typeface="Century Gothic" panose="020B0502020202020204" pitchFamily="34" charset="0"/>
              </a:rPr>
              <a:t>26%</a:t>
            </a:r>
          </a:p>
          <a:p>
            <a:pPr lvl="5" algn="ctr">
              <a:lnSpc>
                <a:spcPct val="100000"/>
              </a:lnSpc>
              <a:buFont typeface="Wingdings" panose="05000000000000000000" pitchFamily="2" charset="2"/>
              <a:buChar char="Ø"/>
            </a:pPr>
            <a:endParaRPr lang="en-GB" sz="4000" b="1" dirty="0">
              <a:solidFill>
                <a:srgbClr val="0070C0"/>
              </a:solidFill>
              <a:latin typeface="Century Gothic" panose="020B0502020202020204" pitchFamily="34" charset="0"/>
            </a:endParaRPr>
          </a:p>
        </p:txBody>
      </p:sp>
      <p:sp>
        <p:nvSpPr>
          <p:cNvPr id="19" name="Content Placeholder 2">
            <a:extLst>
              <a:ext uri="{FF2B5EF4-FFF2-40B4-BE49-F238E27FC236}">
                <a16:creationId xmlns:a16="http://schemas.microsoft.com/office/drawing/2014/main" xmlns="" id="{8579B8BD-16B1-4599-A81E-532F56C6C356}"/>
              </a:ext>
            </a:extLst>
          </p:cNvPr>
          <p:cNvSpPr txBox="1">
            <a:spLocks/>
          </p:cNvSpPr>
          <p:nvPr/>
        </p:nvSpPr>
        <p:spPr>
          <a:xfrm>
            <a:off x="7957546" y="2558689"/>
            <a:ext cx="1691965" cy="909703"/>
          </a:xfrm>
          <a:prstGeom prst="rect">
            <a:avLst/>
          </a:prstGeom>
          <a:ln w="76200">
            <a:solidFill>
              <a:schemeClr val="accent1"/>
            </a:solidFill>
          </a:ln>
        </p:spPr>
        <p:txBody>
          <a:bodyPr vert="horz" lIns="91432" tIns="45718" rIns="91432" bIns="45718" rtlCol="0" anchor="ctr">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gn="ctr">
              <a:lnSpc>
                <a:spcPct val="100000"/>
              </a:lnSpc>
              <a:buFont typeface="Wingdings" panose="05000000000000000000" pitchFamily="2" charset="2"/>
              <a:buChar char="Ø"/>
            </a:pPr>
            <a:endParaRPr lang="en-GB" sz="4000" dirty="0">
              <a:latin typeface="Century Gothic" panose="020B0502020202020204" pitchFamily="34" charset="0"/>
            </a:endParaRPr>
          </a:p>
          <a:p>
            <a:pPr marL="0" indent="0" algn="ctr">
              <a:lnSpc>
                <a:spcPct val="120000"/>
              </a:lnSpc>
              <a:buNone/>
            </a:pPr>
            <a:r>
              <a:rPr lang="en-GB" sz="4000" b="1" dirty="0">
                <a:solidFill>
                  <a:srgbClr val="FFC000"/>
                </a:solidFill>
                <a:latin typeface="Century Gothic" panose="020B0502020202020204" pitchFamily="34" charset="0"/>
              </a:rPr>
              <a:t>15%</a:t>
            </a:r>
          </a:p>
          <a:p>
            <a:pPr lvl="5" algn="ctr">
              <a:lnSpc>
                <a:spcPct val="100000"/>
              </a:lnSpc>
              <a:buFont typeface="Wingdings" panose="05000000000000000000" pitchFamily="2" charset="2"/>
              <a:buChar char="Ø"/>
            </a:pPr>
            <a:endParaRPr lang="en-GB" sz="4000" b="1" dirty="0">
              <a:solidFill>
                <a:srgbClr val="0070C0"/>
              </a:solidFill>
              <a:latin typeface="Century Gothic" panose="020B0502020202020204" pitchFamily="34" charset="0"/>
            </a:endParaRPr>
          </a:p>
        </p:txBody>
      </p:sp>
      <p:sp>
        <p:nvSpPr>
          <p:cNvPr id="20" name="Content Placeholder 2">
            <a:extLst>
              <a:ext uri="{FF2B5EF4-FFF2-40B4-BE49-F238E27FC236}">
                <a16:creationId xmlns:a16="http://schemas.microsoft.com/office/drawing/2014/main" xmlns="" id="{7D8BAA39-2B9D-4C9E-A3C7-921B3B74D10B}"/>
              </a:ext>
            </a:extLst>
          </p:cNvPr>
          <p:cNvSpPr txBox="1">
            <a:spLocks/>
          </p:cNvSpPr>
          <p:nvPr/>
        </p:nvSpPr>
        <p:spPr>
          <a:xfrm>
            <a:off x="10140091" y="5180457"/>
            <a:ext cx="1691965" cy="909703"/>
          </a:xfrm>
          <a:prstGeom prst="rect">
            <a:avLst/>
          </a:prstGeom>
          <a:ln w="76200">
            <a:solidFill>
              <a:schemeClr val="accent1"/>
            </a:solidFill>
          </a:ln>
        </p:spPr>
        <p:txBody>
          <a:bodyPr vert="horz" lIns="91432" tIns="45718" rIns="91432" bIns="45718" rtlCol="0" anchor="ctr">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gn="ctr">
              <a:lnSpc>
                <a:spcPct val="100000"/>
              </a:lnSpc>
              <a:buFont typeface="Wingdings" panose="05000000000000000000" pitchFamily="2" charset="2"/>
              <a:buChar char="Ø"/>
            </a:pPr>
            <a:endParaRPr lang="en-GB" sz="4000" dirty="0">
              <a:latin typeface="Century Gothic" panose="020B0502020202020204" pitchFamily="34" charset="0"/>
            </a:endParaRPr>
          </a:p>
          <a:p>
            <a:pPr marL="0" indent="0" algn="ctr">
              <a:lnSpc>
                <a:spcPct val="120000"/>
              </a:lnSpc>
              <a:buNone/>
            </a:pPr>
            <a:r>
              <a:rPr lang="en-GB" sz="4000" b="1" dirty="0">
                <a:solidFill>
                  <a:srgbClr val="64B22D"/>
                </a:solidFill>
                <a:latin typeface="Century Gothic" panose="020B0502020202020204" pitchFamily="34" charset="0"/>
              </a:rPr>
              <a:t>21%</a:t>
            </a:r>
          </a:p>
          <a:p>
            <a:pPr lvl="5" algn="ctr">
              <a:lnSpc>
                <a:spcPct val="100000"/>
              </a:lnSpc>
              <a:buFont typeface="Wingdings" panose="05000000000000000000" pitchFamily="2" charset="2"/>
              <a:buChar char="Ø"/>
            </a:pPr>
            <a:endParaRPr lang="en-GB" sz="4000" b="1" dirty="0">
              <a:solidFill>
                <a:srgbClr val="0070C0"/>
              </a:solidFill>
              <a:latin typeface="Century Gothic" panose="020B0502020202020204" pitchFamily="34" charset="0"/>
            </a:endParaRPr>
          </a:p>
        </p:txBody>
      </p:sp>
      <p:sp>
        <p:nvSpPr>
          <p:cNvPr id="21" name="Content Placeholder 2">
            <a:extLst>
              <a:ext uri="{FF2B5EF4-FFF2-40B4-BE49-F238E27FC236}">
                <a16:creationId xmlns:a16="http://schemas.microsoft.com/office/drawing/2014/main" xmlns="" id="{7D0C55EE-7C54-4CFE-AB5D-3A9BCEC09370}"/>
              </a:ext>
            </a:extLst>
          </p:cNvPr>
          <p:cNvSpPr txBox="1">
            <a:spLocks/>
          </p:cNvSpPr>
          <p:nvPr/>
        </p:nvSpPr>
        <p:spPr>
          <a:xfrm>
            <a:off x="10140091" y="3869157"/>
            <a:ext cx="1691965" cy="909703"/>
          </a:xfrm>
          <a:prstGeom prst="rect">
            <a:avLst/>
          </a:prstGeom>
          <a:ln w="76200">
            <a:solidFill>
              <a:schemeClr val="accent1"/>
            </a:solidFill>
          </a:ln>
        </p:spPr>
        <p:txBody>
          <a:bodyPr vert="horz" lIns="91432" tIns="45718" rIns="91432" bIns="45718" rtlCol="0" anchor="ctr">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gn="ctr">
              <a:lnSpc>
                <a:spcPct val="100000"/>
              </a:lnSpc>
              <a:buFont typeface="Wingdings" panose="05000000000000000000" pitchFamily="2" charset="2"/>
              <a:buChar char="Ø"/>
            </a:pPr>
            <a:endParaRPr lang="en-GB" sz="4000" dirty="0">
              <a:latin typeface="Century Gothic" panose="020B0502020202020204" pitchFamily="34" charset="0"/>
            </a:endParaRPr>
          </a:p>
          <a:p>
            <a:pPr marL="0" indent="0" algn="ctr">
              <a:lnSpc>
                <a:spcPct val="120000"/>
              </a:lnSpc>
              <a:buNone/>
            </a:pPr>
            <a:r>
              <a:rPr lang="en-GB" sz="4000" b="1" dirty="0">
                <a:solidFill>
                  <a:srgbClr val="FFC000"/>
                </a:solidFill>
                <a:latin typeface="Century Gothic" panose="020B0502020202020204" pitchFamily="34" charset="0"/>
              </a:rPr>
              <a:t>8%</a:t>
            </a:r>
          </a:p>
          <a:p>
            <a:pPr lvl="5" algn="ctr">
              <a:lnSpc>
                <a:spcPct val="100000"/>
              </a:lnSpc>
              <a:buFont typeface="Wingdings" panose="05000000000000000000" pitchFamily="2" charset="2"/>
              <a:buChar char="Ø"/>
            </a:pPr>
            <a:endParaRPr lang="en-GB" sz="4000" b="1" dirty="0">
              <a:solidFill>
                <a:srgbClr val="0070C0"/>
              </a:solidFill>
              <a:latin typeface="Century Gothic" panose="020B0502020202020204" pitchFamily="34" charset="0"/>
            </a:endParaRPr>
          </a:p>
        </p:txBody>
      </p:sp>
      <p:sp>
        <p:nvSpPr>
          <p:cNvPr id="22" name="Content Placeholder 2">
            <a:extLst>
              <a:ext uri="{FF2B5EF4-FFF2-40B4-BE49-F238E27FC236}">
                <a16:creationId xmlns:a16="http://schemas.microsoft.com/office/drawing/2014/main" xmlns="" id="{C82CC9F9-C56B-4F79-8128-F9730938C429}"/>
              </a:ext>
            </a:extLst>
          </p:cNvPr>
          <p:cNvSpPr txBox="1">
            <a:spLocks/>
          </p:cNvSpPr>
          <p:nvPr/>
        </p:nvSpPr>
        <p:spPr>
          <a:xfrm>
            <a:off x="10140091" y="2558689"/>
            <a:ext cx="1691965" cy="909703"/>
          </a:xfrm>
          <a:prstGeom prst="rect">
            <a:avLst/>
          </a:prstGeom>
          <a:ln w="76200">
            <a:solidFill>
              <a:schemeClr val="accent1"/>
            </a:solidFill>
          </a:ln>
        </p:spPr>
        <p:txBody>
          <a:bodyPr vert="horz" lIns="91432" tIns="45718" rIns="91432" bIns="45718" rtlCol="0" anchor="ctr">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gn="ctr">
              <a:lnSpc>
                <a:spcPct val="100000"/>
              </a:lnSpc>
              <a:buFont typeface="Wingdings" panose="05000000000000000000" pitchFamily="2" charset="2"/>
              <a:buChar char="Ø"/>
            </a:pPr>
            <a:endParaRPr lang="en-GB" sz="4000" dirty="0">
              <a:latin typeface="Century Gothic" panose="020B0502020202020204" pitchFamily="34" charset="0"/>
            </a:endParaRPr>
          </a:p>
          <a:p>
            <a:pPr marL="0" indent="0" algn="ctr">
              <a:lnSpc>
                <a:spcPct val="120000"/>
              </a:lnSpc>
              <a:buNone/>
            </a:pPr>
            <a:r>
              <a:rPr lang="en-GB" sz="4000" b="1" dirty="0">
                <a:solidFill>
                  <a:srgbClr val="FF0000"/>
                </a:solidFill>
                <a:latin typeface="Century Gothic" panose="020B0502020202020204" pitchFamily="34" charset="0"/>
              </a:rPr>
              <a:t>3%</a:t>
            </a:r>
          </a:p>
          <a:p>
            <a:pPr lvl="5" algn="ctr">
              <a:lnSpc>
                <a:spcPct val="100000"/>
              </a:lnSpc>
              <a:buFont typeface="Wingdings" panose="05000000000000000000" pitchFamily="2" charset="2"/>
              <a:buChar char="Ø"/>
            </a:pPr>
            <a:endParaRPr lang="en-GB" sz="4000" b="1" dirty="0">
              <a:solidFill>
                <a:srgbClr val="0070C0"/>
              </a:solidFill>
              <a:latin typeface="Century Gothic" panose="020B0502020202020204" pitchFamily="34" charset="0"/>
            </a:endParaRPr>
          </a:p>
        </p:txBody>
      </p:sp>
      <p:pic>
        <p:nvPicPr>
          <p:cNvPr id="8" name="Picture 7">
            <a:extLst>
              <a:ext uri="{FF2B5EF4-FFF2-40B4-BE49-F238E27FC236}">
                <a16:creationId xmlns:a16="http://schemas.microsoft.com/office/drawing/2014/main" xmlns="" id="{BDC18C82-D3D4-44FD-8C7F-0EF18D300421}"/>
              </a:ext>
            </a:extLst>
          </p:cNvPr>
          <p:cNvPicPr>
            <a:picLocks noChangeAspect="1"/>
          </p:cNvPicPr>
          <p:nvPr/>
        </p:nvPicPr>
        <p:blipFill>
          <a:blip r:embed="rId2"/>
          <a:stretch>
            <a:fillRect/>
          </a:stretch>
        </p:blipFill>
        <p:spPr>
          <a:xfrm>
            <a:off x="4391362" y="1754481"/>
            <a:ext cx="826600" cy="648595"/>
          </a:xfrm>
          <a:prstGeom prst="rect">
            <a:avLst/>
          </a:prstGeom>
        </p:spPr>
      </p:pic>
      <p:pic>
        <p:nvPicPr>
          <p:cNvPr id="23" name="Picture 22">
            <a:extLst>
              <a:ext uri="{FF2B5EF4-FFF2-40B4-BE49-F238E27FC236}">
                <a16:creationId xmlns:a16="http://schemas.microsoft.com/office/drawing/2014/main" xmlns="" id="{1AE5BA60-1FD1-4AA8-8703-DB9630C65E21}"/>
              </a:ext>
            </a:extLst>
          </p:cNvPr>
          <p:cNvPicPr>
            <a:picLocks noChangeAspect="1"/>
          </p:cNvPicPr>
          <p:nvPr/>
        </p:nvPicPr>
        <p:blipFill>
          <a:blip r:embed="rId3"/>
          <a:stretch>
            <a:fillRect/>
          </a:stretch>
        </p:blipFill>
        <p:spPr>
          <a:xfrm>
            <a:off x="6620983" y="1841772"/>
            <a:ext cx="601028" cy="575854"/>
          </a:xfrm>
          <a:prstGeom prst="rect">
            <a:avLst/>
          </a:prstGeom>
        </p:spPr>
      </p:pic>
      <p:pic>
        <p:nvPicPr>
          <p:cNvPr id="24" name="Picture 23">
            <a:extLst>
              <a:ext uri="{FF2B5EF4-FFF2-40B4-BE49-F238E27FC236}">
                <a16:creationId xmlns:a16="http://schemas.microsoft.com/office/drawing/2014/main" xmlns="" id="{598A3F82-5082-4A79-B6A4-41475CAD2D99}"/>
              </a:ext>
            </a:extLst>
          </p:cNvPr>
          <p:cNvPicPr>
            <a:picLocks noChangeAspect="1"/>
          </p:cNvPicPr>
          <p:nvPr/>
        </p:nvPicPr>
        <p:blipFill>
          <a:blip r:embed="rId4"/>
          <a:stretch>
            <a:fillRect/>
          </a:stretch>
        </p:blipFill>
        <p:spPr>
          <a:xfrm>
            <a:off x="8728336" y="1771315"/>
            <a:ext cx="709849" cy="644694"/>
          </a:xfrm>
          <a:prstGeom prst="rect">
            <a:avLst/>
          </a:prstGeom>
        </p:spPr>
      </p:pic>
      <p:pic>
        <p:nvPicPr>
          <p:cNvPr id="25" name="Picture 24">
            <a:extLst>
              <a:ext uri="{FF2B5EF4-FFF2-40B4-BE49-F238E27FC236}">
                <a16:creationId xmlns:a16="http://schemas.microsoft.com/office/drawing/2014/main" xmlns="" id="{27BF549E-B7AD-4B05-90B2-67CBB099C09D}"/>
              </a:ext>
            </a:extLst>
          </p:cNvPr>
          <p:cNvPicPr>
            <a:picLocks noChangeAspect="1"/>
          </p:cNvPicPr>
          <p:nvPr/>
        </p:nvPicPr>
        <p:blipFill>
          <a:blip r:embed="rId5"/>
          <a:stretch>
            <a:fillRect/>
          </a:stretch>
        </p:blipFill>
        <p:spPr>
          <a:xfrm>
            <a:off x="11228445" y="1758382"/>
            <a:ext cx="603611" cy="644694"/>
          </a:xfrm>
          <a:prstGeom prst="rect">
            <a:avLst/>
          </a:prstGeom>
        </p:spPr>
      </p:pic>
      <p:sp>
        <p:nvSpPr>
          <p:cNvPr id="26" name="TextBox 25">
            <a:extLst>
              <a:ext uri="{FF2B5EF4-FFF2-40B4-BE49-F238E27FC236}">
                <a16:creationId xmlns:a16="http://schemas.microsoft.com/office/drawing/2014/main" xmlns="" id="{6DDFC485-9A27-4866-93DA-6EDB18AA8CB6}"/>
              </a:ext>
            </a:extLst>
          </p:cNvPr>
          <p:cNvSpPr txBox="1"/>
          <p:nvPr/>
        </p:nvSpPr>
        <p:spPr>
          <a:xfrm>
            <a:off x="3432445" y="1998894"/>
            <a:ext cx="958917" cy="261610"/>
          </a:xfrm>
          <a:prstGeom prst="rect">
            <a:avLst/>
          </a:prstGeom>
          <a:noFill/>
        </p:spPr>
        <p:txBody>
          <a:bodyPr wrap="none" rtlCol="0">
            <a:spAutoFit/>
          </a:bodyPr>
          <a:lstStyle/>
          <a:p>
            <a:r>
              <a:rPr lang="en-GB" sz="1100" dirty="0"/>
              <a:t>Face to face</a:t>
            </a:r>
          </a:p>
        </p:txBody>
      </p:sp>
      <p:sp>
        <p:nvSpPr>
          <p:cNvPr id="27" name="TextBox 26">
            <a:extLst>
              <a:ext uri="{FF2B5EF4-FFF2-40B4-BE49-F238E27FC236}">
                <a16:creationId xmlns:a16="http://schemas.microsoft.com/office/drawing/2014/main" xmlns="" id="{1D987993-877A-4F51-81E8-5FFA65C1A0D3}"/>
              </a:ext>
            </a:extLst>
          </p:cNvPr>
          <p:cNvSpPr txBox="1"/>
          <p:nvPr/>
        </p:nvSpPr>
        <p:spPr>
          <a:xfrm>
            <a:off x="5654673" y="1998894"/>
            <a:ext cx="853119" cy="261610"/>
          </a:xfrm>
          <a:prstGeom prst="rect">
            <a:avLst/>
          </a:prstGeom>
          <a:noFill/>
        </p:spPr>
        <p:txBody>
          <a:bodyPr wrap="none" rtlCol="0">
            <a:spAutoFit/>
          </a:bodyPr>
          <a:lstStyle/>
          <a:p>
            <a:r>
              <a:rPr lang="en-GB" sz="1100" dirty="0"/>
              <a:t>Telephone</a:t>
            </a:r>
          </a:p>
        </p:txBody>
      </p:sp>
      <p:sp>
        <p:nvSpPr>
          <p:cNvPr id="28" name="TextBox 27">
            <a:extLst>
              <a:ext uri="{FF2B5EF4-FFF2-40B4-BE49-F238E27FC236}">
                <a16:creationId xmlns:a16="http://schemas.microsoft.com/office/drawing/2014/main" xmlns="" id="{E2C8DFD9-537A-4C11-8929-1EBA1DBAFDD2}"/>
              </a:ext>
            </a:extLst>
          </p:cNvPr>
          <p:cNvSpPr txBox="1"/>
          <p:nvPr/>
        </p:nvSpPr>
        <p:spPr>
          <a:xfrm>
            <a:off x="7957546" y="1998894"/>
            <a:ext cx="546945" cy="261610"/>
          </a:xfrm>
          <a:prstGeom prst="rect">
            <a:avLst/>
          </a:prstGeom>
          <a:noFill/>
        </p:spPr>
        <p:txBody>
          <a:bodyPr wrap="none" rtlCol="0">
            <a:spAutoFit/>
          </a:bodyPr>
          <a:lstStyle/>
          <a:p>
            <a:r>
              <a:rPr lang="en-GB" sz="1100" dirty="0"/>
              <a:t>Video</a:t>
            </a:r>
          </a:p>
        </p:txBody>
      </p:sp>
      <p:sp>
        <p:nvSpPr>
          <p:cNvPr id="29" name="TextBox 28">
            <a:extLst>
              <a:ext uri="{FF2B5EF4-FFF2-40B4-BE49-F238E27FC236}">
                <a16:creationId xmlns:a16="http://schemas.microsoft.com/office/drawing/2014/main" xmlns="" id="{043DE43C-F0B9-4573-873A-0D54C2EFB443}"/>
              </a:ext>
            </a:extLst>
          </p:cNvPr>
          <p:cNvSpPr txBox="1"/>
          <p:nvPr/>
        </p:nvSpPr>
        <p:spPr>
          <a:xfrm>
            <a:off x="10029826" y="1998894"/>
            <a:ext cx="835485" cy="261610"/>
          </a:xfrm>
          <a:prstGeom prst="rect">
            <a:avLst/>
          </a:prstGeom>
          <a:noFill/>
        </p:spPr>
        <p:txBody>
          <a:bodyPr wrap="none" rtlCol="0">
            <a:spAutoFit/>
          </a:bodyPr>
          <a:lstStyle/>
          <a:p>
            <a:r>
              <a:rPr lang="en-GB" sz="1100" dirty="0"/>
              <a:t>Text/email</a:t>
            </a:r>
          </a:p>
        </p:txBody>
      </p:sp>
      <p:sp>
        <p:nvSpPr>
          <p:cNvPr id="31" name="Rectangle 30">
            <a:extLst>
              <a:ext uri="{FF2B5EF4-FFF2-40B4-BE49-F238E27FC236}">
                <a16:creationId xmlns:a16="http://schemas.microsoft.com/office/drawing/2014/main" xmlns="" id="{3D13F1F6-717E-4E82-B39C-FCACCE06B65B}"/>
              </a:ext>
            </a:extLst>
          </p:cNvPr>
          <p:cNvSpPr/>
          <p:nvPr/>
        </p:nvSpPr>
        <p:spPr>
          <a:xfrm>
            <a:off x="151002" y="1972473"/>
            <a:ext cx="3281443" cy="523220"/>
          </a:xfrm>
          <a:prstGeom prst="rect">
            <a:avLst/>
          </a:prstGeom>
        </p:spPr>
        <p:txBody>
          <a:bodyPr wrap="square">
            <a:spAutoFit/>
          </a:bodyPr>
          <a:lstStyle/>
          <a:p>
            <a:r>
              <a:rPr lang="en-GB" sz="1400" dirty="0">
                <a:solidFill>
                  <a:srgbClr val="000000"/>
                </a:solidFill>
              </a:rPr>
              <a:t>Preferred way of accessing health and care services (single code per option)</a:t>
            </a:r>
          </a:p>
        </p:txBody>
      </p:sp>
      <p:sp>
        <p:nvSpPr>
          <p:cNvPr id="32" name="Rectangle 31">
            <a:extLst>
              <a:ext uri="{FF2B5EF4-FFF2-40B4-BE49-F238E27FC236}">
                <a16:creationId xmlns:a16="http://schemas.microsoft.com/office/drawing/2014/main" xmlns="" id="{C7B9D371-125B-4775-A570-368F8C2C5D68}"/>
              </a:ext>
            </a:extLst>
          </p:cNvPr>
          <p:cNvSpPr/>
          <p:nvPr/>
        </p:nvSpPr>
        <p:spPr>
          <a:xfrm>
            <a:off x="0" y="0"/>
            <a:ext cx="5228948"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2 results – Digital technology and video consultations</a:t>
            </a:r>
          </a:p>
        </p:txBody>
      </p:sp>
      <p:pic>
        <p:nvPicPr>
          <p:cNvPr id="33" name="Picture 32">
            <a:extLst>
              <a:ext uri="{FF2B5EF4-FFF2-40B4-BE49-F238E27FC236}">
                <a16:creationId xmlns:a16="http://schemas.microsoft.com/office/drawing/2014/main" xmlns="" id="{CE82E2CB-FCBE-427C-A3BB-BB72B6D47195}"/>
              </a:ext>
            </a:extLst>
          </p:cNvPr>
          <p:cNvPicPr>
            <a:picLocks noChangeAspect="1"/>
          </p:cNvPicPr>
          <p:nvPr/>
        </p:nvPicPr>
        <p:blipFill>
          <a:blip r:embed="rId6"/>
          <a:stretch>
            <a:fillRect/>
          </a:stretch>
        </p:blipFill>
        <p:spPr>
          <a:xfrm>
            <a:off x="11199440" y="130324"/>
            <a:ext cx="753538" cy="738665"/>
          </a:xfrm>
          <a:prstGeom prst="rect">
            <a:avLst/>
          </a:prstGeom>
        </p:spPr>
      </p:pic>
    </p:spTree>
    <p:extLst>
      <p:ext uri="{BB962C8B-B14F-4D97-AF65-F5344CB8AC3E}">
        <p14:creationId xmlns:p14="http://schemas.microsoft.com/office/powerpoint/2010/main" val="3527254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96459820-A888-47E1-AB01-913350EFFFB6}"/>
              </a:ext>
            </a:extLst>
          </p:cNvPr>
          <p:cNvSpPr>
            <a:spLocks noGrp="1"/>
          </p:cNvSpPr>
          <p:nvPr>
            <p:ph type="sldNum" sz="quarter" idx="12"/>
          </p:nvPr>
        </p:nvSpPr>
        <p:spPr/>
        <p:txBody>
          <a:bodyPr/>
          <a:lstStyle/>
          <a:p>
            <a:fld id="{F6E39E37-6BC0-A248-806A-337B0CEF6126}" type="slidenum">
              <a:rPr lang="en-US" smtClean="0"/>
              <a:t>27</a:t>
            </a:fld>
            <a:endParaRPr lang="en-US"/>
          </a:p>
        </p:txBody>
      </p:sp>
      <p:sp>
        <p:nvSpPr>
          <p:cNvPr id="5" name="Rectangle 4">
            <a:extLst>
              <a:ext uri="{FF2B5EF4-FFF2-40B4-BE49-F238E27FC236}">
                <a16:creationId xmlns:a16="http://schemas.microsoft.com/office/drawing/2014/main" xmlns="" id="{4E7DB95A-76DF-4EAA-9132-B0D3FD3BAABC}"/>
              </a:ext>
            </a:extLst>
          </p:cNvPr>
          <p:cNvSpPr/>
          <p:nvPr/>
        </p:nvSpPr>
        <p:spPr>
          <a:xfrm>
            <a:off x="0" y="0"/>
            <a:ext cx="5228948"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2 results – Digital technology and video consultations</a:t>
            </a:r>
          </a:p>
        </p:txBody>
      </p:sp>
      <p:sp>
        <p:nvSpPr>
          <p:cNvPr id="6" name="Rectangle 5">
            <a:extLst>
              <a:ext uri="{FF2B5EF4-FFF2-40B4-BE49-F238E27FC236}">
                <a16:creationId xmlns:a16="http://schemas.microsoft.com/office/drawing/2014/main" xmlns="" id="{4B370CFC-BDDB-47AE-8CC0-0EA6B1B6A4C2}"/>
              </a:ext>
            </a:extLst>
          </p:cNvPr>
          <p:cNvSpPr/>
          <p:nvPr/>
        </p:nvSpPr>
        <p:spPr>
          <a:xfrm>
            <a:off x="1646379" y="2180152"/>
            <a:ext cx="9321552" cy="2901051"/>
          </a:xfrm>
          <a:prstGeom prst="rect">
            <a:avLst/>
          </a:prstGeom>
        </p:spPr>
        <p:txBody>
          <a:bodyPr wrap="square">
            <a:spAutoFit/>
          </a:bodyPr>
          <a:lstStyle/>
          <a:p>
            <a:pPr>
              <a:lnSpc>
                <a:spcPct val="107000"/>
              </a:lnSpc>
              <a:spcAft>
                <a:spcPts val="0"/>
              </a:spcAft>
            </a:pPr>
            <a:r>
              <a:rPr lang="en-GB" b="1" dirty="0"/>
              <a:t>Video consultations</a:t>
            </a:r>
            <a:r>
              <a:rPr lang="en-GB" dirty="0"/>
              <a:t> work by enabling patients to use their smartphones, tablets or laptops to have discussions with their health and care professionals. </a:t>
            </a:r>
          </a:p>
          <a:p>
            <a:r>
              <a:rPr lang="en-GB" dirty="0"/>
              <a:t> </a:t>
            </a:r>
          </a:p>
          <a:p>
            <a:r>
              <a:rPr lang="en-GB" dirty="0"/>
              <a:t>The consultation or appointment works like your normal in-person or telephone consultation, but uses the phone, tablet or laptop camera (just like a Skype or FaceTime video call) to enable you and the health and care professional to have a face-to-face discussion, without the need to attend in-person. </a:t>
            </a:r>
          </a:p>
          <a:p>
            <a:r>
              <a:rPr lang="en-GB" dirty="0"/>
              <a:t> </a:t>
            </a:r>
          </a:p>
          <a:p>
            <a:r>
              <a:rPr lang="en-GB" dirty="0"/>
              <a:t>The consultation or appointment could be conducted with your GP or healthcare professional, or with a GP or healthcare professional you do not already know.</a:t>
            </a:r>
          </a:p>
        </p:txBody>
      </p:sp>
      <p:sp>
        <p:nvSpPr>
          <p:cNvPr id="7" name="Text Placeholder 1">
            <a:extLst>
              <a:ext uri="{FF2B5EF4-FFF2-40B4-BE49-F238E27FC236}">
                <a16:creationId xmlns:a16="http://schemas.microsoft.com/office/drawing/2014/main" xmlns="" id="{0D951942-416B-4CF9-A0D3-371CDF4C1BFD}"/>
              </a:ext>
            </a:extLst>
          </p:cNvPr>
          <p:cNvSpPr>
            <a:spLocks noGrp="1"/>
          </p:cNvSpPr>
          <p:nvPr>
            <p:ph type="body" sz="quarter" idx="13"/>
          </p:nvPr>
        </p:nvSpPr>
        <p:spPr>
          <a:xfrm>
            <a:off x="151002" y="369888"/>
            <a:ext cx="11744136" cy="1030287"/>
          </a:xfrm>
        </p:spPr>
        <p:txBody>
          <a:bodyPr>
            <a:normAutofit/>
          </a:bodyPr>
          <a:lstStyle/>
          <a:p>
            <a:r>
              <a:rPr lang="en-GB" sz="2800" dirty="0"/>
              <a:t>Description of video consultations given to survey participants</a:t>
            </a:r>
          </a:p>
        </p:txBody>
      </p:sp>
      <p:pic>
        <p:nvPicPr>
          <p:cNvPr id="8" name="Picture 7">
            <a:extLst>
              <a:ext uri="{FF2B5EF4-FFF2-40B4-BE49-F238E27FC236}">
                <a16:creationId xmlns:a16="http://schemas.microsoft.com/office/drawing/2014/main" xmlns="" id="{312EBF5A-C31A-412F-AE79-A3BECA8B0C0C}"/>
              </a:ext>
            </a:extLst>
          </p:cNvPr>
          <p:cNvPicPr>
            <a:picLocks noChangeAspect="1"/>
          </p:cNvPicPr>
          <p:nvPr/>
        </p:nvPicPr>
        <p:blipFill>
          <a:blip r:embed="rId2"/>
          <a:stretch>
            <a:fillRect/>
          </a:stretch>
        </p:blipFill>
        <p:spPr>
          <a:xfrm>
            <a:off x="5159319" y="946824"/>
            <a:ext cx="1147836" cy="1125181"/>
          </a:xfrm>
          <a:prstGeom prst="rect">
            <a:avLst/>
          </a:prstGeom>
        </p:spPr>
      </p:pic>
    </p:spTree>
    <p:extLst>
      <p:ext uri="{BB962C8B-B14F-4D97-AF65-F5344CB8AC3E}">
        <p14:creationId xmlns:p14="http://schemas.microsoft.com/office/powerpoint/2010/main" val="71132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hart 19">
            <a:extLst>
              <a:ext uri="{FF2B5EF4-FFF2-40B4-BE49-F238E27FC236}">
                <a16:creationId xmlns:a16="http://schemas.microsoft.com/office/drawing/2014/main" xmlns="" id="{6B9AB070-C4B4-4368-8B23-E84FDA2C88A5}"/>
              </a:ext>
            </a:extLst>
          </p:cNvPr>
          <p:cNvGraphicFramePr/>
          <p:nvPr>
            <p:extLst>
              <p:ext uri="{D42A27DB-BD31-4B8C-83A1-F6EECF244321}">
                <p14:modId xmlns:p14="http://schemas.microsoft.com/office/powerpoint/2010/main" val="690880219"/>
              </p:ext>
            </p:extLst>
          </p:nvPr>
        </p:nvGraphicFramePr>
        <p:xfrm>
          <a:off x="1899935" y="1424918"/>
          <a:ext cx="7515259" cy="4791182"/>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xmlns="" id="{5937AD3A-9EFD-4D14-9DB6-87BECDE6847B}"/>
              </a:ext>
            </a:extLst>
          </p:cNvPr>
          <p:cNvSpPr>
            <a:spLocks noGrp="1"/>
          </p:cNvSpPr>
          <p:nvPr>
            <p:ph type="sldNum" sz="quarter" idx="12"/>
          </p:nvPr>
        </p:nvSpPr>
        <p:spPr/>
        <p:txBody>
          <a:bodyPr/>
          <a:lstStyle/>
          <a:p>
            <a:fld id="{F6E39E37-6BC0-A248-806A-337B0CEF6126}" type="slidenum">
              <a:rPr lang="en-US" smtClean="0"/>
              <a:t>28</a:t>
            </a:fld>
            <a:endParaRPr lang="en-US"/>
          </a:p>
        </p:txBody>
      </p:sp>
      <p:sp>
        <p:nvSpPr>
          <p:cNvPr id="5" name="Rectangle 4">
            <a:extLst>
              <a:ext uri="{FF2B5EF4-FFF2-40B4-BE49-F238E27FC236}">
                <a16:creationId xmlns:a16="http://schemas.microsoft.com/office/drawing/2014/main" xmlns="" id="{B32263FC-926B-49EC-A191-97A47C451E67}"/>
              </a:ext>
            </a:extLst>
          </p:cNvPr>
          <p:cNvSpPr/>
          <p:nvPr/>
        </p:nvSpPr>
        <p:spPr>
          <a:xfrm>
            <a:off x="0" y="0"/>
            <a:ext cx="5228948"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2 results – Digital technology and video consultations</a:t>
            </a:r>
          </a:p>
        </p:txBody>
      </p:sp>
      <p:pic>
        <p:nvPicPr>
          <p:cNvPr id="4" name="Picture 3">
            <a:extLst>
              <a:ext uri="{FF2B5EF4-FFF2-40B4-BE49-F238E27FC236}">
                <a16:creationId xmlns:a16="http://schemas.microsoft.com/office/drawing/2014/main" xmlns="" id="{A1F67F91-E345-442A-8D67-ABD726143EE0}"/>
              </a:ext>
            </a:extLst>
          </p:cNvPr>
          <p:cNvPicPr>
            <a:picLocks noChangeAspect="1"/>
          </p:cNvPicPr>
          <p:nvPr/>
        </p:nvPicPr>
        <p:blipFill>
          <a:blip r:embed="rId4"/>
          <a:stretch>
            <a:fillRect/>
          </a:stretch>
        </p:blipFill>
        <p:spPr>
          <a:xfrm>
            <a:off x="11199440" y="130324"/>
            <a:ext cx="753538" cy="738665"/>
          </a:xfrm>
          <a:prstGeom prst="rect">
            <a:avLst/>
          </a:prstGeom>
        </p:spPr>
      </p:pic>
      <p:sp>
        <p:nvSpPr>
          <p:cNvPr id="21" name="Text Placeholder 1">
            <a:extLst>
              <a:ext uri="{FF2B5EF4-FFF2-40B4-BE49-F238E27FC236}">
                <a16:creationId xmlns:a16="http://schemas.microsoft.com/office/drawing/2014/main" xmlns="" id="{A2B52054-B3AE-487E-83BE-0FBABB405584}"/>
              </a:ext>
            </a:extLst>
          </p:cNvPr>
          <p:cNvSpPr>
            <a:spLocks noGrp="1"/>
          </p:cNvSpPr>
          <p:nvPr>
            <p:ph type="body" sz="quarter" idx="13"/>
          </p:nvPr>
        </p:nvSpPr>
        <p:spPr>
          <a:xfrm>
            <a:off x="1" y="369888"/>
            <a:ext cx="11199439" cy="1030287"/>
          </a:xfrm>
        </p:spPr>
        <p:txBody>
          <a:bodyPr vert="horz" lIns="216000" tIns="45720" rIns="216000" bIns="45720" rtlCol="0" anchor="t">
            <a:noAutofit/>
          </a:bodyPr>
          <a:lstStyle/>
          <a:p>
            <a:r>
              <a:rPr lang="en-GB" sz="2000" dirty="0"/>
              <a:t>Based on this description, two-thirds of BSW residents would be comfortable with a video consultation with a healthcare professional they already know, but there are some segment differences…</a:t>
            </a:r>
          </a:p>
        </p:txBody>
      </p:sp>
      <p:sp>
        <p:nvSpPr>
          <p:cNvPr id="22" name="TextBox 21">
            <a:extLst>
              <a:ext uri="{FF2B5EF4-FFF2-40B4-BE49-F238E27FC236}">
                <a16:creationId xmlns:a16="http://schemas.microsoft.com/office/drawing/2014/main" xmlns="" id="{29371566-25B7-4B5E-9E5D-ED4A3374F153}"/>
              </a:ext>
            </a:extLst>
          </p:cNvPr>
          <p:cNvSpPr txBox="1"/>
          <p:nvPr/>
        </p:nvSpPr>
        <p:spPr>
          <a:xfrm>
            <a:off x="5942814" y="3368250"/>
            <a:ext cx="1901483" cy="1069524"/>
          </a:xfrm>
          <a:prstGeom prst="rect">
            <a:avLst/>
          </a:prstGeom>
          <a:noFill/>
        </p:spPr>
        <p:txBody>
          <a:bodyPr wrap="none" rtlCol="0">
            <a:spAutoFit/>
          </a:bodyPr>
          <a:lstStyle/>
          <a:p>
            <a:r>
              <a:rPr lang="en-GB" sz="2800" b="1" dirty="0">
                <a:solidFill>
                  <a:srgbClr val="000000"/>
                </a:solidFill>
              </a:rPr>
              <a:t>61%</a:t>
            </a:r>
          </a:p>
          <a:p>
            <a:r>
              <a:rPr lang="en-GB" sz="1400" b="1" i="1" dirty="0">
                <a:solidFill>
                  <a:srgbClr val="000000"/>
                </a:solidFill>
              </a:rPr>
              <a:t>comfortable</a:t>
            </a:r>
          </a:p>
          <a:p>
            <a:endParaRPr lang="en-GB" sz="1100" b="1" i="1" dirty="0">
              <a:solidFill>
                <a:schemeClr val="accent3">
                  <a:lumMod val="50000"/>
                </a:schemeClr>
              </a:solidFill>
            </a:endParaRPr>
          </a:p>
          <a:p>
            <a:r>
              <a:rPr lang="en-GB" sz="1050" b="1" i="1" dirty="0">
                <a:solidFill>
                  <a:srgbClr val="000000"/>
                </a:solidFill>
              </a:rPr>
              <a:t>(somewhat 30%, very 31%)</a:t>
            </a:r>
          </a:p>
        </p:txBody>
      </p:sp>
      <p:sp>
        <p:nvSpPr>
          <p:cNvPr id="23" name="TextBox 22">
            <a:extLst>
              <a:ext uri="{FF2B5EF4-FFF2-40B4-BE49-F238E27FC236}">
                <a16:creationId xmlns:a16="http://schemas.microsoft.com/office/drawing/2014/main" xmlns="" id="{C06E28B9-282A-4966-A764-43CF9F44E3C0}"/>
              </a:ext>
            </a:extLst>
          </p:cNvPr>
          <p:cNvSpPr txBox="1"/>
          <p:nvPr/>
        </p:nvSpPr>
        <p:spPr>
          <a:xfrm>
            <a:off x="3644046" y="3429000"/>
            <a:ext cx="1269899" cy="1031051"/>
          </a:xfrm>
          <a:prstGeom prst="rect">
            <a:avLst/>
          </a:prstGeom>
          <a:noFill/>
        </p:spPr>
        <p:txBody>
          <a:bodyPr wrap="none" rtlCol="0">
            <a:spAutoFit/>
          </a:bodyPr>
          <a:lstStyle/>
          <a:p>
            <a:r>
              <a:rPr lang="en-GB" b="1" dirty="0">
                <a:solidFill>
                  <a:schemeClr val="accent3">
                    <a:lumMod val="50000"/>
                  </a:schemeClr>
                </a:solidFill>
              </a:rPr>
              <a:t>26% </a:t>
            </a:r>
          </a:p>
          <a:p>
            <a:r>
              <a:rPr lang="en-GB" sz="1100" b="1" i="1" dirty="0">
                <a:solidFill>
                  <a:schemeClr val="accent3">
                    <a:lumMod val="50000"/>
                  </a:schemeClr>
                </a:solidFill>
              </a:rPr>
              <a:t>uncomfortable</a:t>
            </a:r>
          </a:p>
          <a:p>
            <a:endParaRPr lang="en-GB" sz="1100" b="1" i="1" dirty="0">
              <a:solidFill>
                <a:schemeClr val="accent3">
                  <a:lumMod val="50000"/>
                </a:schemeClr>
              </a:solidFill>
            </a:endParaRPr>
          </a:p>
          <a:p>
            <a:r>
              <a:rPr lang="en-GB" sz="1050" b="1" i="1" dirty="0">
                <a:solidFill>
                  <a:schemeClr val="accent3">
                    <a:lumMod val="50000"/>
                  </a:schemeClr>
                </a:solidFill>
              </a:rPr>
              <a:t>(somewhat 14%, </a:t>
            </a:r>
          </a:p>
          <a:p>
            <a:r>
              <a:rPr lang="en-GB" sz="1050" b="1" i="1" dirty="0">
                <a:solidFill>
                  <a:schemeClr val="accent3">
                    <a:lumMod val="50000"/>
                  </a:schemeClr>
                </a:solidFill>
              </a:rPr>
              <a:t>very 12%)</a:t>
            </a:r>
          </a:p>
        </p:txBody>
      </p:sp>
      <p:sp>
        <p:nvSpPr>
          <p:cNvPr id="24" name="TextBox 23">
            <a:extLst>
              <a:ext uri="{FF2B5EF4-FFF2-40B4-BE49-F238E27FC236}">
                <a16:creationId xmlns:a16="http://schemas.microsoft.com/office/drawing/2014/main" xmlns="" id="{90AE71E4-2617-4005-A120-B4C34368E274}"/>
              </a:ext>
            </a:extLst>
          </p:cNvPr>
          <p:cNvSpPr txBox="1"/>
          <p:nvPr/>
        </p:nvSpPr>
        <p:spPr>
          <a:xfrm>
            <a:off x="4579591" y="1999272"/>
            <a:ext cx="886781" cy="530915"/>
          </a:xfrm>
          <a:prstGeom prst="rect">
            <a:avLst/>
          </a:prstGeom>
          <a:noFill/>
        </p:spPr>
        <p:txBody>
          <a:bodyPr wrap="none" rtlCol="0">
            <a:spAutoFit/>
          </a:bodyPr>
          <a:lstStyle/>
          <a:p>
            <a:r>
              <a:rPr lang="en-GB" b="1" dirty="0">
                <a:solidFill>
                  <a:schemeClr val="accent3">
                    <a:lumMod val="50000"/>
                  </a:schemeClr>
                </a:solidFill>
              </a:rPr>
              <a:t>10% </a:t>
            </a:r>
          </a:p>
          <a:p>
            <a:r>
              <a:rPr lang="en-GB" sz="1050" b="1" i="1" dirty="0">
                <a:solidFill>
                  <a:schemeClr val="accent3">
                    <a:lumMod val="50000"/>
                  </a:schemeClr>
                </a:solidFill>
              </a:rPr>
              <a:t>neither/nor</a:t>
            </a:r>
            <a:endParaRPr lang="en-GB" b="1" i="1" dirty="0">
              <a:solidFill>
                <a:schemeClr val="accent3">
                  <a:lumMod val="50000"/>
                </a:schemeClr>
              </a:solidFill>
            </a:endParaRPr>
          </a:p>
        </p:txBody>
      </p:sp>
      <p:sp>
        <p:nvSpPr>
          <p:cNvPr id="25" name="TextBox 24">
            <a:extLst>
              <a:ext uri="{FF2B5EF4-FFF2-40B4-BE49-F238E27FC236}">
                <a16:creationId xmlns:a16="http://schemas.microsoft.com/office/drawing/2014/main" xmlns="" id="{358D28D0-FD8D-4767-B474-821D7746C376}"/>
              </a:ext>
            </a:extLst>
          </p:cNvPr>
          <p:cNvSpPr txBox="1"/>
          <p:nvPr/>
        </p:nvSpPr>
        <p:spPr>
          <a:xfrm>
            <a:off x="8230158" y="2680833"/>
            <a:ext cx="3331969" cy="2608402"/>
          </a:xfrm>
          <a:prstGeom prst="rect">
            <a:avLst/>
          </a:prstGeom>
          <a:noFill/>
          <a:ln w="38100">
            <a:solidFill>
              <a:srgbClr val="92D050"/>
            </a:solidFill>
          </a:ln>
        </p:spPr>
        <p:txBody>
          <a:bodyPr wrap="square" lIns="91436" tIns="45718" rIns="91436" bIns="45718" rtlCol="0">
            <a:spAutoFit/>
          </a:bodyPr>
          <a:lstStyle/>
          <a:p>
            <a:r>
              <a:rPr lang="en-GB" sz="1200" b="1" i="1" dirty="0">
                <a:latin typeface="Century Gothic" panose="020B0502020202020204" pitchFamily="34" charset="0"/>
              </a:rPr>
              <a:t>Those more </a:t>
            </a:r>
            <a:r>
              <a:rPr lang="en-GB" sz="1200" b="1" i="1" dirty="0">
                <a:solidFill>
                  <a:srgbClr val="64B22D"/>
                </a:solidFill>
                <a:latin typeface="Century Gothic" panose="020B0502020202020204" pitchFamily="34" charset="0"/>
              </a:rPr>
              <a:t>comfortable than average(%):</a:t>
            </a:r>
          </a:p>
          <a:p>
            <a:endParaRPr lang="en-GB" sz="1200" b="1" i="1" dirty="0">
              <a:latin typeface="Century Gothic" panose="020B0502020202020204" pitchFamily="34" charset="0"/>
            </a:endParaRPr>
          </a:p>
          <a:p>
            <a:pPr marL="342882" indent="-342882">
              <a:buFont typeface="Arial" panose="020B0604020202020204" pitchFamily="34" charset="0"/>
              <a:buChar char="•"/>
            </a:pPr>
            <a:r>
              <a:rPr lang="en-GB" sz="1200" dirty="0">
                <a:latin typeface="Century Gothic" panose="020B0502020202020204" pitchFamily="34" charset="0"/>
              </a:rPr>
              <a:t>B&amp;NES </a:t>
            </a:r>
            <a:r>
              <a:rPr lang="en-GB" sz="1200" b="1" dirty="0">
                <a:solidFill>
                  <a:srgbClr val="64B22D"/>
                </a:solidFill>
                <a:latin typeface="Century Gothic" panose="020B0502020202020204" pitchFamily="34" charset="0"/>
              </a:rPr>
              <a:t>71%</a:t>
            </a:r>
          </a:p>
          <a:p>
            <a:pPr marL="342882" indent="-342882">
              <a:buFont typeface="Arial" panose="020B0604020202020204" pitchFamily="34" charset="0"/>
              <a:buChar char="•"/>
            </a:pPr>
            <a:endParaRPr lang="en-GB" sz="1200" b="1" dirty="0">
              <a:solidFill>
                <a:srgbClr val="C00000"/>
              </a:solidFill>
              <a:latin typeface="Century Gothic" panose="020B0502020202020204" pitchFamily="34" charset="0"/>
            </a:endParaRPr>
          </a:p>
          <a:p>
            <a:pPr marL="342882" indent="-342882">
              <a:buFont typeface="Arial" panose="020B0604020202020204" pitchFamily="34" charset="0"/>
              <a:buChar char="•"/>
            </a:pPr>
            <a:r>
              <a:rPr lang="en-GB" sz="1200" dirty="0">
                <a:latin typeface="Century Gothic" panose="020B0502020202020204" pitchFamily="34" charset="0"/>
              </a:rPr>
              <a:t>BAME </a:t>
            </a:r>
            <a:r>
              <a:rPr lang="en-GB" sz="1200" b="1" dirty="0">
                <a:solidFill>
                  <a:srgbClr val="64B22D"/>
                </a:solidFill>
                <a:latin typeface="Century Gothic" panose="020B0502020202020204" pitchFamily="34" charset="0"/>
              </a:rPr>
              <a:t>78%</a:t>
            </a:r>
          </a:p>
          <a:p>
            <a:endParaRPr lang="en-GB" sz="1200" b="1" dirty="0">
              <a:solidFill>
                <a:srgbClr val="C00000"/>
              </a:solidFill>
              <a:latin typeface="Century Gothic" panose="020B0502020202020204" pitchFamily="34" charset="0"/>
            </a:endParaRPr>
          </a:p>
          <a:p>
            <a:pPr marL="342882" indent="-342882">
              <a:buFont typeface="Arial" panose="020B0604020202020204" pitchFamily="34" charset="0"/>
              <a:buChar char="•"/>
            </a:pPr>
            <a:r>
              <a:rPr lang="en-GB" sz="1200" dirty="0">
                <a:latin typeface="Century Gothic" panose="020B0502020202020204" pitchFamily="34" charset="0"/>
              </a:rPr>
              <a:t>45-74 years </a:t>
            </a:r>
            <a:r>
              <a:rPr lang="en-GB" sz="1200" b="1" dirty="0">
                <a:solidFill>
                  <a:srgbClr val="64B22D"/>
                </a:solidFill>
                <a:latin typeface="Century Gothic" panose="020B0502020202020204" pitchFamily="34" charset="0"/>
              </a:rPr>
              <a:t>72%</a:t>
            </a:r>
          </a:p>
          <a:p>
            <a:pPr marL="342882" indent="-342882">
              <a:buFont typeface="Arial" panose="020B0604020202020204" pitchFamily="34" charset="0"/>
              <a:buChar char="•"/>
            </a:pPr>
            <a:endParaRPr lang="en-GB" sz="1200" b="1" dirty="0">
              <a:solidFill>
                <a:srgbClr val="64B22D"/>
              </a:solidFill>
              <a:latin typeface="Century Gothic" panose="020B0502020202020204" pitchFamily="34" charset="0"/>
            </a:endParaRPr>
          </a:p>
          <a:p>
            <a:pPr marL="342882" indent="-342882">
              <a:buFont typeface="Arial" panose="020B0604020202020204" pitchFamily="34" charset="0"/>
              <a:buChar char="•"/>
            </a:pPr>
            <a:r>
              <a:rPr lang="en-GB" sz="1200" dirty="0">
                <a:latin typeface="Century Gothic" panose="020B0502020202020204" pitchFamily="34" charset="0"/>
              </a:rPr>
              <a:t>Those who have already had a video consultation </a:t>
            </a:r>
            <a:r>
              <a:rPr lang="en-GB" sz="1200" b="1" dirty="0">
                <a:solidFill>
                  <a:srgbClr val="64B22D"/>
                </a:solidFill>
                <a:latin typeface="Century Gothic" panose="020B0502020202020204" pitchFamily="34" charset="0"/>
              </a:rPr>
              <a:t>73%</a:t>
            </a:r>
          </a:p>
          <a:p>
            <a:endParaRPr lang="en-GB" sz="1200" b="1" dirty="0">
              <a:solidFill>
                <a:srgbClr val="64B22D"/>
              </a:solidFill>
              <a:latin typeface="Century Gothic" panose="020B0502020202020204" pitchFamily="34" charset="0"/>
            </a:endParaRPr>
          </a:p>
          <a:p>
            <a:pPr lvl="1"/>
            <a:r>
              <a:rPr lang="en-GB" sz="1050" i="1" dirty="0">
                <a:solidFill>
                  <a:srgbClr val="64B22D"/>
                </a:solidFill>
                <a:latin typeface="Century Gothic" panose="020B0502020202020204" pitchFamily="34" charset="0"/>
              </a:rPr>
              <a:t>(NB: 8% of our sample have already had a video consultation and 92% of them reported a very good experience)</a:t>
            </a:r>
          </a:p>
        </p:txBody>
      </p:sp>
      <p:sp>
        <p:nvSpPr>
          <p:cNvPr id="26" name="TextBox 25">
            <a:extLst>
              <a:ext uri="{FF2B5EF4-FFF2-40B4-BE49-F238E27FC236}">
                <a16:creationId xmlns:a16="http://schemas.microsoft.com/office/drawing/2014/main" xmlns="" id="{8E343CEB-43C6-40E8-AC4E-8475C354B9FD}"/>
              </a:ext>
            </a:extLst>
          </p:cNvPr>
          <p:cNvSpPr txBox="1"/>
          <p:nvPr/>
        </p:nvSpPr>
        <p:spPr>
          <a:xfrm>
            <a:off x="613243" y="3204214"/>
            <a:ext cx="2373861" cy="1397595"/>
          </a:xfrm>
          <a:prstGeom prst="rect">
            <a:avLst/>
          </a:prstGeom>
          <a:noFill/>
          <a:ln w="38100">
            <a:solidFill>
              <a:srgbClr val="EA8132"/>
            </a:solidFill>
          </a:ln>
        </p:spPr>
        <p:txBody>
          <a:bodyPr wrap="square" lIns="91436" tIns="45718" rIns="91436" bIns="45718" rtlCol="0">
            <a:noAutofit/>
          </a:bodyPr>
          <a:lstStyle/>
          <a:p>
            <a:r>
              <a:rPr lang="en-GB" sz="1200" b="1" i="1" dirty="0">
                <a:latin typeface="Century Gothic" panose="020B0502020202020204" pitchFamily="34" charset="0"/>
              </a:rPr>
              <a:t>Those </a:t>
            </a:r>
            <a:r>
              <a:rPr lang="en-GB" sz="1200" b="1" i="1" dirty="0">
                <a:solidFill>
                  <a:srgbClr val="EA8132"/>
                </a:solidFill>
                <a:latin typeface="Century Gothic" panose="020B0502020202020204" pitchFamily="34" charset="0"/>
              </a:rPr>
              <a:t>less</a:t>
            </a:r>
            <a:r>
              <a:rPr lang="en-GB" sz="1200" b="1" i="1" dirty="0">
                <a:latin typeface="Century Gothic" panose="020B0502020202020204" pitchFamily="34" charset="0"/>
              </a:rPr>
              <a:t> </a:t>
            </a:r>
            <a:r>
              <a:rPr lang="en-GB" sz="1200" b="1" i="1" dirty="0">
                <a:solidFill>
                  <a:srgbClr val="EA8132"/>
                </a:solidFill>
                <a:latin typeface="Century Gothic" panose="020B0502020202020204" pitchFamily="34" charset="0"/>
              </a:rPr>
              <a:t>comfortable than average(%):</a:t>
            </a:r>
          </a:p>
          <a:p>
            <a:endParaRPr lang="en-GB" sz="1200" b="1" i="1" dirty="0">
              <a:latin typeface="Century Gothic" panose="020B0502020202020204" pitchFamily="34" charset="0"/>
            </a:endParaRPr>
          </a:p>
          <a:p>
            <a:pPr marL="342882" indent="-342882">
              <a:buFont typeface="Arial" panose="020B0604020202020204" pitchFamily="34" charset="0"/>
              <a:buChar char="•"/>
            </a:pPr>
            <a:r>
              <a:rPr lang="en-GB" sz="1200" dirty="0">
                <a:latin typeface="Century Gothic" panose="020B0502020202020204" pitchFamily="34" charset="0"/>
              </a:rPr>
              <a:t>75+ years </a:t>
            </a:r>
            <a:r>
              <a:rPr lang="en-GB" sz="1200" b="1" dirty="0">
                <a:solidFill>
                  <a:srgbClr val="EA8132"/>
                </a:solidFill>
                <a:latin typeface="Century Gothic" panose="020B0502020202020204" pitchFamily="34" charset="0"/>
              </a:rPr>
              <a:t>49%</a:t>
            </a:r>
          </a:p>
          <a:p>
            <a:pPr marL="342882" indent="-342882">
              <a:buFont typeface="Arial" panose="020B0604020202020204" pitchFamily="34" charset="0"/>
              <a:buChar char="•"/>
            </a:pPr>
            <a:endParaRPr lang="en-GB" sz="1200" b="1" dirty="0">
              <a:solidFill>
                <a:srgbClr val="C00000"/>
              </a:solidFill>
              <a:latin typeface="Century Gothic" panose="020B0502020202020204" pitchFamily="34" charset="0"/>
            </a:endParaRPr>
          </a:p>
          <a:p>
            <a:pPr marL="342882" indent="-342882">
              <a:buFont typeface="Arial" panose="020B0604020202020204" pitchFamily="34" charset="0"/>
              <a:buChar char="•"/>
            </a:pPr>
            <a:r>
              <a:rPr lang="en-GB" sz="1200" dirty="0">
                <a:latin typeface="Century Gothic" panose="020B0502020202020204" pitchFamily="34" charset="0"/>
              </a:rPr>
              <a:t>Unemployed </a:t>
            </a:r>
            <a:r>
              <a:rPr lang="en-GB" sz="1200" b="1" dirty="0">
                <a:solidFill>
                  <a:srgbClr val="EA8132"/>
                </a:solidFill>
                <a:latin typeface="Century Gothic" panose="020B0502020202020204" pitchFamily="34" charset="0"/>
              </a:rPr>
              <a:t>46%</a:t>
            </a:r>
          </a:p>
          <a:p>
            <a:pPr marL="342882" indent="-342882">
              <a:buFont typeface="Arial" panose="020B0604020202020204" pitchFamily="34" charset="0"/>
              <a:buChar char="•"/>
            </a:pPr>
            <a:endParaRPr lang="en-GB" sz="1200" b="1" dirty="0">
              <a:solidFill>
                <a:srgbClr val="C00000"/>
              </a:solidFill>
              <a:latin typeface="Century Gothic" panose="020B0502020202020204" pitchFamily="34" charset="0"/>
            </a:endParaRPr>
          </a:p>
          <a:p>
            <a:pPr marL="342882" indent="-342882">
              <a:buFont typeface="Arial" panose="020B0604020202020204" pitchFamily="34" charset="0"/>
              <a:buChar char="•"/>
            </a:pPr>
            <a:endParaRPr lang="en-GB" sz="1200" b="1" dirty="0">
              <a:solidFill>
                <a:srgbClr val="C00000"/>
              </a:solidFill>
              <a:latin typeface="Century Gothic" panose="020B0502020202020204" pitchFamily="34" charset="0"/>
            </a:endParaRPr>
          </a:p>
        </p:txBody>
      </p:sp>
      <p:sp>
        <p:nvSpPr>
          <p:cNvPr id="27" name="Rectangle 26">
            <a:extLst>
              <a:ext uri="{FF2B5EF4-FFF2-40B4-BE49-F238E27FC236}">
                <a16:creationId xmlns:a16="http://schemas.microsoft.com/office/drawing/2014/main" xmlns="" id="{EBFCE64E-A9B2-4ECD-914F-8211F6FF4628}"/>
              </a:ext>
            </a:extLst>
          </p:cNvPr>
          <p:cNvSpPr/>
          <p:nvPr/>
        </p:nvSpPr>
        <p:spPr>
          <a:xfrm>
            <a:off x="1452978" y="6037540"/>
            <a:ext cx="9286043" cy="430883"/>
          </a:xfrm>
          <a:prstGeom prst="rect">
            <a:avLst/>
          </a:prstGeom>
        </p:spPr>
        <p:txBody>
          <a:bodyPr wrap="square" lIns="91432" tIns="45718" rIns="91432" bIns="45718">
            <a:spAutoFit/>
          </a:bodyPr>
          <a:lstStyle/>
          <a:p>
            <a:r>
              <a:rPr lang="en-GB" sz="1100" i="1" dirty="0">
                <a:latin typeface="Arial"/>
              </a:rPr>
              <a:t>Q. Based on this description, how comfortable are you with the idea of using video consultations to deliver health and care services instead of some in-person appointments …. with a GP or healthcare professional who</a:t>
            </a:r>
            <a:r>
              <a:rPr lang="en-GB" sz="1100" i="1" dirty="0"/>
              <a:t> you know and have met in person</a:t>
            </a:r>
            <a:r>
              <a:rPr lang="en-GB" sz="1100" i="1" dirty="0">
                <a:latin typeface="Arial"/>
              </a:rPr>
              <a:t>? </a:t>
            </a:r>
            <a:r>
              <a:rPr lang="en-GB" sz="1100" i="1" dirty="0">
                <a:solidFill>
                  <a:schemeClr val="accent2"/>
                </a:solidFill>
                <a:latin typeface="Arial"/>
              </a:rPr>
              <a:t>Base: n=381</a:t>
            </a:r>
          </a:p>
        </p:txBody>
      </p:sp>
    </p:spTree>
    <p:extLst>
      <p:ext uri="{BB962C8B-B14F-4D97-AF65-F5344CB8AC3E}">
        <p14:creationId xmlns:p14="http://schemas.microsoft.com/office/powerpoint/2010/main" val="2121523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xmlns="" id="{0CE75001-B37C-41EB-9DD9-7108D63FBF6E}"/>
              </a:ext>
            </a:extLst>
          </p:cNvPr>
          <p:cNvSpPr>
            <a:spLocks noGrp="1"/>
          </p:cNvSpPr>
          <p:nvPr>
            <p:ph type="pic" sz="quarter" idx="16"/>
          </p:nvPr>
        </p:nvSpPr>
        <p:spPr/>
      </p:sp>
      <p:sp>
        <p:nvSpPr>
          <p:cNvPr id="3" name="Text Placeholder 2">
            <a:extLst>
              <a:ext uri="{FF2B5EF4-FFF2-40B4-BE49-F238E27FC236}">
                <a16:creationId xmlns:a16="http://schemas.microsoft.com/office/drawing/2014/main" xmlns="" id="{2AE5022E-E9BD-4379-B196-BE1F58652C5F}"/>
              </a:ext>
            </a:extLst>
          </p:cNvPr>
          <p:cNvSpPr>
            <a:spLocks noGrp="1"/>
          </p:cNvSpPr>
          <p:nvPr>
            <p:ph type="body" sz="quarter" idx="17"/>
          </p:nvPr>
        </p:nvSpPr>
        <p:spPr>
          <a:xfrm>
            <a:off x="447628" y="2812923"/>
            <a:ext cx="5897850" cy="733028"/>
          </a:xfrm>
        </p:spPr>
        <p:txBody>
          <a:bodyPr/>
          <a:lstStyle/>
          <a:p>
            <a:r>
              <a:rPr lang="en-GB" dirty="0"/>
              <a:t>Introduction</a:t>
            </a:r>
          </a:p>
        </p:txBody>
      </p:sp>
      <p:sp>
        <p:nvSpPr>
          <p:cNvPr id="4" name="Text Placeholder 3">
            <a:extLst>
              <a:ext uri="{FF2B5EF4-FFF2-40B4-BE49-F238E27FC236}">
                <a16:creationId xmlns:a16="http://schemas.microsoft.com/office/drawing/2014/main" xmlns="" id="{00C26062-E8A9-424E-AB2A-9FFA4A108420}"/>
              </a:ext>
            </a:extLst>
          </p:cNvPr>
          <p:cNvSpPr>
            <a:spLocks noGrp="1"/>
          </p:cNvSpPr>
          <p:nvPr>
            <p:ph type="body" sz="quarter" idx="18"/>
          </p:nvPr>
        </p:nvSpPr>
        <p:spPr>
          <a:xfrm>
            <a:off x="447628" y="2301748"/>
            <a:ext cx="5898473" cy="511175"/>
          </a:xfrm>
        </p:spPr>
        <p:txBody>
          <a:bodyPr/>
          <a:lstStyle/>
          <a:p>
            <a:r>
              <a:rPr lang="en-GB" dirty="0"/>
              <a:t>Section 1</a:t>
            </a:r>
          </a:p>
        </p:txBody>
      </p:sp>
      <p:sp>
        <p:nvSpPr>
          <p:cNvPr id="6" name="Slide Number Placeholder 5">
            <a:extLst>
              <a:ext uri="{FF2B5EF4-FFF2-40B4-BE49-F238E27FC236}">
                <a16:creationId xmlns:a16="http://schemas.microsoft.com/office/drawing/2014/main" xmlns="" id="{D7E73609-F037-44A0-87D9-06CDFFF975B8}"/>
              </a:ext>
            </a:extLst>
          </p:cNvPr>
          <p:cNvSpPr>
            <a:spLocks noGrp="1"/>
          </p:cNvSpPr>
          <p:nvPr>
            <p:ph type="sldNum" sz="quarter" idx="12"/>
          </p:nvPr>
        </p:nvSpPr>
        <p:spPr/>
        <p:txBody>
          <a:bodyPr/>
          <a:lstStyle/>
          <a:p>
            <a:fld id="{F6E39E37-6BC0-A248-806A-337B0CEF6126}" type="slidenum">
              <a:rPr lang="en-US" smtClean="0"/>
              <a:t>2</a:t>
            </a:fld>
            <a:endParaRPr lang="en-US"/>
          </a:p>
        </p:txBody>
      </p:sp>
      <p:pic>
        <p:nvPicPr>
          <p:cNvPr id="8" name="Picture 7">
            <a:extLst>
              <a:ext uri="{FF2B5EF4-FFF2-40B4-BE49-F238E27FC236}">
                <a16:creationId xmlns:a16="http://schemas.microsoft.com/office/drawing/2014/main" xmlns="" id="{E2645B0F-A2E8-4CF1-B465-D81FCF2254AD}"/>
              </a:ext>
            </a:extLst>
          </p:cNvPr>
          <p:cNvPicPr>
            <a:picLocks noChangeAspect="1"/>
          </p:cNvPicPr>
          <p:nvPr/>
        </p:nvPicPr>
        <p:blipFill>
          <a:blip r:embed="rId2"/>
          <a:stretch>
            <a:fillRect/>
          </a:stretch>
        </p:blipFill>
        <p:spPr>
          <a:xfrm>
            <a:off x="7639537" y="1059779"/>
            <a:ext cx="3909096" cy="4674409"/>
          </a:xfrm>
          <a:prstGeom prst="rect">
            <a:avLst/>
          </a:prstGeom>
          <a:effectLst>
            <a:softEdge rad="76200"/>
          </a:effectLst>
        </p:spPr>
      </p:pic>
    </p:spTree>
    <p:extLst>
      <p:ext uri="{BB962C8B-B14F-4D97-AF65-F5344CB8AC3E}">
        <p14:creationId xmlns:p14="http://schemas.microsoft.com/office/powerpoint/2010/main" val="2968618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Chart 28">
            <a:extLst>
              <a:ext uri="{FF2B5EF4-FFF2-40B4-BE49-F238E27FC236}">
                <a16:creationId xmlns:a16="http://schemas.microsoft.com/office/drawing/2014/main" xmlns="" id="{5B225AC4-71D0-48B0-A774-2FE0DD0C9D91}"/>
              </a:ext>
            </a:extLst>
          </p:cNvPr>
          <p:cNvGraphicFramePr/>
          <p:nvPr>
            <p:extLst>
              <p:ext uri="{D42A27DB-BD31-4B8C-83A1-F6EECF244321}">
                <p14:modId xmlns:p14="http://schemas.microsoft.com/office/powerpoint/2010/main" val="1351280309"/>
              </p:ext>
            </p:extLst>
          </p:nvPr>
        </p:nvGraphicFramePr>
        <p:xfrm>
          <a:off x="1899935" y="1424918"/>
          <a:ext cx="7515259" cy="4791182"/>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xmlns="" id="{5937AD3A-9EFD-4D14-9DB6-87BECDE6847B}"/>
              </a:ext>
            </a:extLst>
          </p:cNvPr>
          <p:cNvSpPr>
            <a:spLocks noGrp="1"/>
          </p:cNvSpPr>
          <p:nvPr>
            <p:ph type="sldNum" sz="quarter" idx="12"/>
          </p:nvPr>
        </p:nvSpPr>
        <p:spPr/>
        <p:txBody>
          <a:bodyPr/>
          <a:lstStyle/>
          <a:p>
            <a:fld id="{F6E39E37-6BC0-A248-806A-337B0CEF6126}" type="slidenum">
              <a:rPr lang="en-US" smtClean="0"/>
              <a:t>29</a:t>
            </a:fld>
            <a:endParaRPr lang="en-US"/>
          </a:p>
        </p:txBody>
      </p:sp>
      <p:sp>
        <p:nvSpPr>
          <p:cNvPr id="5" name="Rectangle 4">
            <a:extLst>
              <a:ext uri="{FF2B5EF4-FFF2-40B4-BE49-F238E27FC236}">
                <a16:creationId xmlns:a16="http://schemas.microsoft.com/office/drawing/2014/main" xmlns="" id="{B32263FC-926B-49EC-A191-97A47C451E67}"/>
              </a:ext>
            </a:extLst>
          </p:cNvPr>
          <p:cNvSpPr/>
          <p:nvPr/>
        </p:nvSpPr>
        <p:spPr>
          <a:xfrm>
            <a:off x="0" y="0"/>
            <a:ext cx="5228948"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2 results – Digital technology and video consultations</a:t>
            </a:r>
          </a:p>
        </p:txBody>
      </p:sp>
      <p:pic>
        <p:nvPicPr>
          <p:cNvPr id="4" name="Picture 3">
            <a:extLst>
              <a:ext uri="{FF2B5EF4-FFF2-40B4-BE49-F238E27FC236}">
                <a16:creationId xmlns:a16="http://schemas.microsoft.com/office/drawing/2014/main" xmlns="" id="{A1F67F91-E345-442A-8D67-ABD726143EE0}"/>
              </a:ext>
            </a:extLst>
          </p:cNvPr>
          <p:cNvPicPr>
            <a:picLocks noChangeAspect="1"/>
          </p:cNvPicPr>
          <p:nvPr/>
        </p:nvPicPr>
        <p:blipFill>
          <a:blip r:embed="rId4"/>
          <a:stretch>
            <a:fillRect/>
          </a:stretch>
        </p:blipFill>
        <p:spPr>
          <a:xfrm>
            <a:off x="11199440" y="130324"/>
            <a:ext cx="753538" cy="738665"/>
          </a:xfrm>
          <a:prstGeom prst="rect">
            <a:avLst/>
          </a:prstGeom>
        </p:spPr>
      </p:pic>
      <p:sp>
        <p:nvSpPr>
          <p:cNvPr id="21" name="Text Placeholder 1">
            <a:extLst>
              <a:ext uri="{FF2B5EF4-FFF2-40B4-BE49-F238E27FC236}">
                <a16:creationId xmlns:a16="http://schemas.microsoft.com/office/drawing/2014/main" xmlns="" id="{A2B52054-B3AE-487E-83BE-0FBABB405584}"/>
              </a:ext>
            </a:extLst>
          </p:cNvPr>
          <p:cNvSpPr>
            <a:spLocks noGrp="1"/>
          </p:cNvSpPr>
          <p:nvPr>
            <p:ph type="body" sz="quarter" idx="13"/>
          </p:nvPr>
        </p:nvSpPr>
        <p:spPr>
          <a:xfrm>
            <a:off x="57844" y="476645"/>
            <a:ext cx="11199439" cy="1030287"/>
          </a:xfrm>
        </p:spPr>
        <p:txBody>
          <a:bodyPr vert="horz" lIns="216000" tIns="45720" rIns="216000" bIns="45720" rtlCol="0" anchor="t">
            <a:noAutofit/>
          </a:bodyPr>
          <a:lstStyle/>
          <a:p>
            <a:r>
              <a:rPr lang="en-GB" sz="2000" dirty="0"/>
              <a:t>People are a little less likely to be comfortable with a video consultation with a healthcare professional they don’t already know</a:t>
            </a:r>
          </a:p>
        </p:txBody>
      </p:sp>
      <p:sp>
        <p:nvSpPr>
          <p:cNvPr id="22" name="TextBox 21">
            <a:extLst>
              <a:ext uri="{FF2B5EF4-FFF2-40B4-BE49-F238E27FC236}">
                <a16:creationId xmlns:a16="http://schemas.microsoft.com/office/drawing/2014/main" xmlns="" id="{29371566-25B7-4B5E-9E5D-ED4A3374F153}"/>
              </a:ext>
            </a:extLst>
          </p:cNvPr>
          <p:cNvSpPr txBox="1"/>
          <p:nvPr/>
        </p:nvSpPr>
        <p:spPr>
          <a:xfrm>
            <a:off x="5942814" y="2769645"/>
            <a:ext cx="1901483" cy="1069524"/>
          </a:xfrm>
          <a:prstGeom prst="rect">
            <a:avLst/>
          </a:prstGeom>
          <a:noFill/>
        </p:spPr>
        <p:txBody>
          <a:bodyPr wrap="none" rtlCol="0">
            <a:spAutoFit/>
          </a:bodyPr>
          <a:lstStyle/>
          <a:p>
            <a:r>
              <a:rPr lang="en-GB" sz="2800" b="1" dirty="0">
                <a:solidFill>
                  <a:srgbClr val="000000"/>
                </a:solidFill>
              </a:rPr>
              <a:t>41%</a:t>
            </a:r>
          </a:p>
          <a:p>
            <a:r>
              <a:rPr lang="en-GB" sz="1400" b="1" i="1" dirty="0">
                <a:solidFill>
                  <a:srgbClr val="000000"/>
                </a:solidFill>
              </a:rPr>
              <a:t>comfortable</a:t>
            </a:r>
          </a:p>
          <a:p>
            <a:endParaRPr lang="en-GB" sz="1100" b="1" i="1" dirty="0">
              <a:solidFill>
                <a:schemeClr val="accent3">
                  <a:lumMod val="50000"/>
                </a:schemeClr>
              </a:solidFill>
            </a:endParaRPr>
          </a:p>
          <a:p>
            <a:r>
              <a:rPr lang="en-GB" sz="1050" b="1" i="1" dirty="0">
                <a:solidFill>
                  <a:srgbClr val="000000"/>
                </a:solidFill>
              </a:rPr>
              <a:t>(somewhat 22%, very 19%)</a:t>
            </a:r>
          </a:p>
        </p:txBody>
      </p:sp>
      <p:sp>
        <p:nvSpPr>
          <p:cNvPr id="23" name="TextBox 22">
            <a:extLst>
              <a:ext uri="{FF2B5EF4-FFF2-40B4-BE49-F238E27FC236}">
                <a16:creationId xmlns:a16="http://schemas.microsoft.com/office/drawing/2014/main" xmlns="" id="{C06E28B9-282A-4966-A764-43CF9F44E3C0}"/>
              </a:ext>
            </a:extLst>
          </p:cNvPr>
          <p:cNvSpPr txBox="1"/>
          <p:nvPr/>
        </p:nvSpPr>
        <p:spPr>
          <a:xfrm>
            <a:off x="4273796" y="4233634"/>
            <a:ext cx="1269899" cy="1077218"/>
          </a:xfrm>
          <a:prstGeom prst="rect">
            <a:avLst/>
          </a:prstGeom>
          <a:noFill/>
        </p:spPr>
        <p:txBody>
          <a:bodyPr wrap="none" rtlCol="0">
            <a:spAutoFit/>
          </a:bodyPr>
          <a:lstStyle/>
          <a:p>
            <a:r>
              <a:rPr lang="en-GB" sz="2000" b="1" dirty="0">
                <a:solidFill>
                  <a:srgbClr val="080808"/>
                </a:solidFill>
              </a:rPr>
              <a:t>37% </a:t>
            </a:r>
          </a:p>
          <a:p>
            <a:r>
              <a:rPr lang="en-GB" sz="1200" b="1" i="1" dirty="0">
                <a:solidFill>
                  <a:srgbClr val="080808"/>
                </a:solidFill>
              </a:rPr>
              <a:t>uncomfortable</a:t>
            </a:r>
          </a:p>
          <a:p>
            <a:endParaRPr lang="en-GB" sz="1100" b="1" i="1" dirty="0">
              <a:solidFill>
                <a:schemeClr val="accent3">
                  <a:lumMod val="50000"/>
                </a:schemeClr>
              </a:solidFill>
            </a:endParaRPr>
          </a:p>
          <a:p>
            <a:r>
              <a:rPr lang="en-GB" sz="1050" b="1" i="1" dirty="0">
                <a:solidFill>
                  <a:srgbClr val="080808"/>
                </a:solidFill>
              </a:rPr>
              <a:t>(somewhat 23%, </a:t>
            </a:r>
          </a:p>
          <a:p>
            <a:r>
              <a:rPr lang="en-GB" sz="1050" b="1" i="1" dirty="0">
                <a:solidFill>
                  <a:srgbClr val="080808"/>
                </a:solidFill>
              </a:rPr>
              <a:t>very 14%)</a:t>
            </a:r>
          </a:p>
        </p:txBody>
      </p:sp>
      <p:sp>
        <p:nvSpPr>
          <p:cNvPr id="24" name="TextBox 23">
            <a:extLst>
              <a:ext uri="{FF2B5EF4-FFF2-40B4-BE49-F238E27FC236}">
                <a16:creationId xmlns:a16="http://schemas.microsoft.com/office/drawing/2014/main" xmlns="" id="{90AE71E4-2617-4005-A120-B4C34368E274}"/>
              </a:ext>
            </a:extLst>
          </p:cNvPr>
          <p:cNvSpPr txBox="1"/>
          <p:nvPr/>
        </p:nvSpPr>
        <p:spPr>
          <a:xfrm>
            <a:off x="4342167" y="2367770"/>
            <a:ext cx="886781" cy="530915"/>
          </a:xfrm>
          <a:prstGeom prst="rect">
            <a:avLst/>
          </a:prstGeom>
          <a:noFill/>
        </p:spPr>
        <p:txBody>
          <a:bodyPr wrap="none" rtlCol="0">
            <a:spAutoFit/>
          </a:bodyPr>
          <a:lstStyle/>
          <a:p>
            <a:r>
              <a:rPr lang="en-GB" b="1" dirty="0">
                <a:solidFill>
                  <a:schemeClr val="accent3">
                    <a:lumMod val="50000"/>
                  </a:schemeClr>
                </a:solidFill>
              </a:rPr>
              <a:t>22% </a:t>
            </a:r>
          </a:p>
          <a:p>
            <a:r>
              <a:rPr lang="en-GB" sz="1050" b="1" i="1" dirty="0">
                <a:solidFill>
                  <a:schemeClr val="accent3">
                    <a:lumMod val="50000"/>
                  </a:schemeClr>
                </a:solidFill>
              </a:rPr>
              <a:t>neither/nor</a:t>
            </a:r>
            <a:endParaRPr lang="en-GB" b="1" i="1" dirty="0">
              <a:solidFill>
                <a:schemeClr val="accent3">
                  <a:lumMod val="50000"/>
                </a:schemeClr>
              </a:solidFill>
            </a:endParaRPr>
          </a:p>
        </p:txBody>
      </p:sp>
      <p:sp>
        <p:nvSpPr>
          <p:cNvPr id="25" name="TextBox 24">
            <a:extLst>
              <a:ext uri="{FF2B5EF4-FFF2-40B4-BE49-F238E27FC236}">
                <a16:creationId xmlns:a16="http://schemas.microsoft.com/office/drawing/2014/main" xmlns="" id="{358D28D0-FD8D-4767-B474-821D7746C376}"/>
              </a:ext>
            </a:extLst>
          </p:cNvPr>
          <p:cNvSpPr txBox="1"/>
          <p:nvPr/>
        </p:nvSpPr>
        <p:spPr>
          <a:xfrm>
            <a:off x="8244240" y="1956347"/>
            <a:ext cx="3331969" cy="2793068"/>
          </a:xfrm>
          <a:prstGeom prst="rect">
            <a:avLst/>
          </a:prstGeom>
          <a:noFill/>
          <a:ln w="38100">
            <a:solidFill>
              <a:srgbClr val="92D050"/>
            </a:solidFill>
          </a:ln>
        </p:spPr>
        <p:txBody>
          <a:bodyPr wrap="square" lIns="91436" tIns="45718" rIns="91436" bIns="45718" rtlCol="0">
            <a:spAutoFit/>
          </a:bodyPr>
          <a:lstStyle/>
          <a:p>
            <a:r>
              <a:rPr lang="en-GB" sz="1200" b="1" i="1" dirty="0">
                <a:latin typeface="Century Gothic" panose="020B0502020202020204" pitchFamily="34" charset="0"/>
              </a:rPr>
              <a:t>Those more </a:t>
            </a:r>
            <a:r>
              <a:rPr lang="en-GB" sz="1200" b="1" i="1" dirty="0">
                <a:solidFill>
                  <a:srgbClr val="64B22D"/>
                </a:solidFill>
                <a:latin typeface="Century Gothic" panose="020B0502020202020204" pitchFamily="34" charset="0"/>
              </a:rPr>
              <a:t>comfortable than average(%):</a:t>
            </a:r>
          </a:p>
          <a:p>
            <a:endParaRPr lang="en-GB" sz="1200" b="1" i="1" dirty="0">
              <a:latin typeface="Century Gothic" panose="020B0502020202020204" pitchFamily="34" charset="0"/>
            </a:endParaRPr>
          </a:p>
          <a:p>
            <a:pPr marL="342882" indent="-342882">
              <a:buFont typeface="Arial" panose="020B0604020202020204" pitchFamily="34" charset="0"/>
              <a:buChar char="•"/>
            </a:pPr>
            <a:r>
              <a:rPr lang="en-GB" sz="1200" dirty="0">
                <a:latin typeface="Century Gothic" panose="020B0502020202020204" pitchFamily="34" charset="0"/>
              </a:rPr>
              <a:t>B&amp;NES </a:t>
            </a:r>
            <a:r>
              <a:rPr lang="en-GB" sz="1200" b="1" dirty="0">
                <a:solidFill>
                  <a:srgbClr val="64B22D"/>
                </a:solidFill>
                <a:latin typeface="Century Gothic" panose="020B0502020202020204" pitchFamily="34" charset="0"/>
              </a:rPr>
              <a:t>57%</a:t>
            </a:r>
          </a:p>
          <a:p>
            <a:pPr marL="342882" indent="-342882">
              <a:buFont typeface="Arial" panose="020B0604020202020204" pitchFamily="34" charset="0"/>
              <a:buChar char="•"/>
            </a:pPr>
            <a:endParaRPr lang="en-GB" sz="1200" dirty="0">
              <a:latin typeface="Century Gothic" panose="020B0502020202020204" pitchFamily="34" charset="0"/>
            </a:endParaRPr>
          </a:p>
          <a:p>
            <a:pPr marL="342882" indent="-342882">
              <a:buFont typeface="Arial" panose="020B0604020202020204" pitchFamily="34" charset="0"/>
              <a:buChar char="•"/>
            </a:pPr>
            <a:r>
              <a:rPr lang="en-GB" sz="1200" dirty="0">
                <a:latin typeface="Century Gothic" panose="020B0502020202020204" pitchFamily="34" charset="0"/>
              </a:rPr>
              <a:t>Males </a:t>
            </a:r>
            <a:r>
              <a:rPr lang="en-GB" sz="1200" b="1" dirty="0">
                <a:solidFill>
                  <a:srgbClr val="64B22D"/>
                </a:solidFill>
                <a:latin typeface="Century Gothic" panose="020B0502020202020204" pitchFamily="34" charset="0"/>
              </a:rPr>
              <a:t>49%</a:t>
            </a:r>
          </a:p>
          <a:p>
            <a:endParaRPr lang="en-GB" sz="1200" b="1" dirty="0">
              <a:solidFill>
                <a:srgbClr val="C00000"/>
              </a:solidFill>
              <a:latin typeface="Century Gothic" panose="020B0502020202020204" pitchFamily="34" charset="0"/>
            </a:endParaRPr>
          </a:p>
          <a:p>
            <a:pPr marL="342882" indent="-342882">
              <a:buFont typeface="Arial" panose="020B0604020202020204" pitchFamily="34" charset="0"/>
              <a:buChar char="•"/>
            </a:pPr>
            <a:r>
              <a:rPr lang="en-GB" sz="1200" dirty="0">
                <a:latin typeface="Century Gothic" panose="020B0502020202020204" pitchFamily="34" charset="0"/>
              </a:rPr>
              <a:t>45-74 years </a:t>
            </a:r>
            <a:r>
              <a:rPr lang="en-GB" sz="1200" b="1" dirty="0">
                <a:solidFill>
                  <a:srgbClr val="64B22D"/>
                </a:solidFill>
                <a:latin typeface="Century Gothic" panose="020B0502020202020204" pitchFamily="34" charset="0"/>
              </a:rPr>
              <a:t>54%</a:t>
            </a:r>
          </a:p>
          <a:p>
            <a:pPr marL="342882" indent="-342882">
              <a:buFont typeface="Arial" panose="020B0604020202020204" pitchFamily="34" charset="0"/>
              <a:buChar char="•"/>
            </a:pPr>
            <a:endParaRPr lang="en-GB" sz="1200" b="1" dirty="0">
              <a:solidFill>
                <a:srgbClr val="64B22D"/>
              </a:solidFill>
              <a:latin typeface="Century Gothic" panose="020B0502020202020204" pitchFamily="34" charset="0"/>
            </a:endParaRPr>
          </a:p>
          <a:p>
            <a:pPr marL="342882" indent="-342882">
              <a:buFont typeface="Arial" panose="020B0604020202020204" pitchFamily="34" charset="0"/>
              <a:buChar char="•"/>
            </a:pPr>
            <a:r>
              <a:rPr lang="en-GB" sz="1200" dirty="0">
                <a:latin typeface="Century Gothic" panose="020B0502020202020204" pitchFamily="34" charset="0"/>
              </a:rPr>
              <a:t>Those who have already had a video consultation </a:t>
            </a:r>
            <a:r>
              <a:rPr lang="en-GB" sz="1200" b="1" dirty="0">
                <a:solidFill>
                  <a:srgbClr val="64B22D"/>
                </a:solidFill>
                <a:latin typeface="Century Gothic" panose="020B0502020202020204" pitchFamily="34" charset="0"/>
              </a:rPr>
              <a:t>66%</a:t>
            </a:r>
          </a:p>
          <a:p>
            <a:endParaRPr lang="en-GB" sz="1200" b="1" dirty="0">
              <a:solidFill>
                <a:srgbClr val="64B22D"/>
              </a:solidFill>
              <a:latin typeface="Century Gothic" panose="020B0502020202020204" pitchFamily="34" charset="0"/>
            </a:endParaRPr>
          </a:p>
          <a:p>
            <a:pPr lvl="1"/>
            <a:r>
              <a:rPr lang="en-GB" sz="1050" i="1" dirty="0">
                <a:solidFill>
                  <a:srgbClr val="64B22D"/>
                </a:solidFill>
                <a:latin typeface="Century Gothic" panose="020B0502020202020204" pitchFamily="34" charset="0"/>
              </a:rPr>
              <a:t>(NB: 8% of our sample have already had a video consultation and 92% of them reported a very good experience)</a:t>
            </a:r>
            <a:endParaRPr lang="en-GB" sz="1200" b="1" dirty="0">
              <a:solidFill>
                <a:srgbClr val="64B22D"/>
              </a:solidFill>
              <a:latin typeface="Century Gothic" panose="020B0502020202020204" pitchFamily="34" charset="0"/>
            </a:endParaRPr>
          </a:p>
          <a:p>
            <a:pPr marL="342882" indent="-342882">
              <a:buFont typeface="Arial" panose="020B0604020202020204" pitchFamily="34" charset="0"/>
              <a:buChar char="•"/>
            </a:pPr>
            <a:endParaRPr lang="en-GB" sz="1200" b="1" dirty="0">
              <a:solidFill>
                <a:srgbClr val="64B22D"/>
              </a:solidFill>
              <a:latin typeface="Century Gothic" panose="020B0502020202020204" pitchFamily="34" charset="0"/>
            </a:endParaRPr>
          </a:p>
        </p:txBody>
      </p:sp>
      <p:sp>
        <p:nvSpPr>
          <p:cNvPr id="26" name="TextBox 25">
            <a:extLst>
              <a:ext uri="{FF2B5EF4-FFF2-40B4-BE49-F238E27FC236}">
                <a16:creationId xmlns:a16="http://schemas.microsoft.com/office/drawing/2014/main" xmlns="" id="{8E343CEB-43C6-40E8-AC4E-8475C354B9FD}"/>
              </a:ext>
            </a:extLst>
          </p:cNvPr>
          <p:cNvSpPr txBox="1"/>
          <p:nvPr/>
        </p:nvSpPr>
        <p:spPr>
          <a:xfrm>
            <a:off x="713004" y="2898685"/>
            <a:ext cx="2373861" cy="2081688"/>
          </a:xfrm>
          <a:prstGeom prst="rect">
            <a:avLst/>
          </a:prstGeom>
          <a:noFill/>
          <a:ln w="38100">
            <a:solidFill>
              <a:srgbClr val="EA8132"/>
            </a:solidFill>
          </a:ln>
        </p:spPr>
        <p:txBody>
          <a:bodyPr wrap="square" lIns="91436" tIns="45718" rIns="91436" bIns="45718" rtlCol="0">
            <a:noAutofit/>
          </a:bodyPr>
          <a:lstStyle/>
          <a:p>
            <a:r>
              <a:rPr lang="en-GB" sz="1200" b="1" i="1" dirty="0">
                <a:latin typeface="Century Gothic" panose="020B0502020202020204" pitchFamily="34" charset="0"/>
              </a:rPr>
              <a:t>Those </a:t>
            </a:r>
            <a:r>
              <a:rPr lang="en-GB" sz="1200" b="1" i="1" dirty="0">
                <a:solidFill>
                  <a:srgbClr val="EA8132"/>
                </a:solidFill>
                <a:latin typeface="Century Gothic" panose="020B0502020202020204" pitchFamily="34" charset="0"/>
              </a:rPr>
              <a:t>less</a:t>
            </a:r>
            <a:r>
              <a:rPr lang="en-GB" sz="1200" b="1" i="1" dirty="0">
                <a:latin typeface="Century Gothic" panose="020B0502020202020204" pitchFamily="34" charset="0"/>
              </a:rPr>
              <a:t> </a:t>
            </a:r>
            <a:r>
              <a:rPr lang="en-GB" sz="1200" b="1" i="1" dirty="0">
                <a:solidFill>
                  <a:srgbClr val="EA8132"/>
                </a:solidFill>
                <a:latin typeface="Century Gothic" panose="020B0502020202020204" pitchFamily="34" charset="0"/>
              </a:rPr>
              <a:t>comfortable than average(%):</a:t>
            </a:r>
          </a:p>
          <a:p>
            <a:endParaRPr lang="en-GB" sz="1200" b="1" i="1" dirty="0">
              <a:latin typeface="Century Gothic" panose="020B0502020202020204" pitchFamily="34" charset="0"/>
            </a:endParaRPr>
          </a:p>
          <a:p>
            <a:pPr marL="342882" indent="-342882">
              <a:buFont typeface="Arial" panose="020B0604020202020204" pitchFamily="34" charset="0"/>
              <a:buChar char="•"/>
            </a:pPr>
            <a:r>
              <a:rPr lang="en-GB" sz="1200" dirty="0">
                <a:latin typeface="Century Gothic" panose="020B0502020202020204" pitchFamily="34" charset="0"/>
              </a:rPr>
              <a:t>75+ years </a:t>
            </a:r>
            <a:r>
              <a:rPr lang="en-GB" sz="1200" b="1" dirty="0">
                <a:solidFill>
                  <a:srgbClr val="EA8132"/>
                </a:solidFill>
                <a:latin typeface="Century Gothic" panose="020B0502020202020204" pitchFamily="34" charset="0"/>
              </a:rPr>
              <a:t>54%</a:t>
            </a:r>
          </a:p>
          <a:p>
            <a:pPr marL="342882" indent="-342882">
              <a:buFont typeface="Arial" panose="020B0604020202020204" pitchFamily="34" charset="0"/>
              <a:buChar char="•"/>
            </a:pPr>
            <a:endParaRPr lang="en-GB" sz="1200" b="1" dirty="0">
              <a:solidFill>
                <a:srgbClr val="C00000"/>
              </a:solidFill>
              <a:latin typeface="Century Gothic" panose="020B0502020202020204" pitchFamily="34" charset="0"/>
            </a:endParaRPr>
          </a:p>
          <a:p>
            <a:pPr marL="342882" indent="-342882">
              <a:buFont typeface="Arial" panose="020B0604020202020204" pitchFamily="34" charset="0"/>
              <a:buChar char="•"/>
            </a:pPr>
            <a:r>
              <a:rPr lang="en-GB" sz="1100" dirty="0">
                <a:latin typeface="Century Gothic" panose="020B0502020202020204" pitchFamily="34" charset="0"/>
              </a:rPr>
              <a:t>Lower social grades </a:t>
            </a:r>
            <a:r>
              <a:rPr lang="en-GB" sz="1050" i="1" dirty="0">
                <a:latin typeface="Century Gothic" panose="020B0502020202020204" pitchFamily="34" charset="0"/>
              </a:rPr>
              <a:t>(manual occupations, unemployed, casual and lowest grade occupations, state pensioners)</a:t>
            </a:r>
            <a:r>
              <a:rPr lang="en-GB" sz="1200" dirty="0">
                <a:latin typeface="Century Gothic" panose="020B0502020202020204" pitchFamily="34" charset="0"/>
              </a:rPr>
              <a:t> </a:t>
            </a:r>
            <a:r>
              <a:rPr lang="en-GB" sz="1200" b="1" dirty="0">
                <a:solidFill>
                  <a:srgbClr val="EA8132"/>
                </a:solidFill>
                <a:latin typeface="Century Gothic" panose="020B0502020202020204" pitchFamily="34" charset="0"/>
              </a:rPr>
              <a:t>56%</a:t>
            </a:r>
          </a:p>
          <a:p>
            <a:pPr marL="342882" indent="-342882">
              <a:buFont typeface="Arial" panose="020B0604020202020204" pitchFamily="34" charset="0"/>
              <a:buChar char="•"/>
            </a:pPr>
            <a:endParaRPr lang="en-GB" sz="1200" b="1" dirty="0">
              <a:solidFill>
                <a:srgbClr val="C00000"/>
              </a:solidFill>
              <a:latin typeface="Century Gothic" panose="020B0502020202020204" pitchFamily="34" charset="0"/>
            </a:endParaRPr>
          </a:p>
          <a:p>
            <a:pPr marL="342882" indent="-342882">
              <a:buFont typeface="Arial" panose="020B0604020202020204" pitchFamily="34" charset="0"/>
              <a:buChar char="•"/>
            </a:pPr>
            <a:endParaRPr lang="en-GB" sz="1200" b="1" dirty="0">
              <a:solidFill>
                <a:srgbClr val="C00000"/>
              </a:solidFill>
              <a:latin typeface="Century Gothic" panose="020B0502020202020204" pitchFamily="34" charset="0"/>
            </a:endParaRPr>
          </a:p>
        </p:txBody>
      </p:sp>
      <p:sp>
        <p:nvSpPr>
          <p:cNvPr id="27" name="Rectangle 26">
            <a:extLst>
              <a:ext uri="{FF2B5EF4-FFF2-40B4-BE49-F238E27FC236}">
                <a16:creationId xmlns:a16="http://schemas.microsoft.com/office/drawing/2014/main" xmlns="" id="{EBFCE64E-A9B2-4ECD-914F-8211F6FF4628}"/>
              </a:ext>
            </a:extLst>
          </p:cNvPr>
          <p:cNvSpPr/>
          <p:nvPr/>
        </p:nvSpPr>
        <p:spPr>
          <a:xfrm>
            <a:off x="1452978" y="6037540"/>
            <a:ext cx="9286043" cy="430883"/>
          </a:xfrm>
          <a:prstGeom prst="rect">
            <a:avLst/>
          </a:prstGeom>
        </p:spPr>
        <p:txBody>
          <a:bodyPr wrap="square" lIns="91432" tIns="45718" rIns="91432" bIns="45718">
            <a:spAutoFit/>
          </a:bodyPr>
          <a:lstStyle/>
          <a:p>
            <a:r>
              <a:rPr lang="en-GB" sz="1100" i="1" dirty="0">
                <a:latin typeface="Arial"/>
              </a:rPr>
              <a:t>Q. Based on this description, how comfortable are you with the idea of using video consultations to deliver health and care services instead of some in-person appointments …. with a GP or healthcare professional who</a:t>
            </a:r>
            <a:r>
              <a:rPr lang="en-GB" sz="1100" i="1" dirty="0"/>
              <a:t> you who you do not already know? </a:t>
            </a:r>
            <a:r>
              <a:rPr lang="en-GB" sz="1100" i="1" dirty="0">
                <a:solidFill>
                  <a:schemeClr val="accent2"/>
                </a:solidFill>
                <a:latin typeface="Arial"/>
              </a:rPr>
              <a:t>Base: n=381</a:t>
            </a:r>
          </a:p>
        </p:txBody>
      </p:sp>
    </p:spTree>
    <p:extLst>
      <p:ext uri="{BB962C8B-B14F-4D97-AF65-F5344CB8AC3E}">
        <p14:creationId xmlns:p14="http://schemas.microsoft.com/office/powerpoint/2010/main" val="37162366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6FF1C08-D2D8-4305-9AC2-05D992464F3B}"/>
              </a:ext>
            </a:extLst>
          </p:cNvPr>
          <p:cNvSpPr>
            <a:spLocks noGrp="1"/>
          </p:cNvSpPr>
          <p:nvPr>
            <p:ph type="sldNum" sz="quarter" idx="12"/>
          </p:nvPr>
        </p:nvSpPr>
        <p:spPr/>
        <p:txBody>
          <a:bodyPr/>
          <a:lstStyle/>
          <a:p>
            <a:fld id="{F6E39E37-6BC0-A248-806A-337B0CEF6126}" type="slidenum">
              <a:rPr lang="en-US" smtClean="0"/>
              <a:t>30</a:t>
            </a:fld>
            <a:endParaRPr lang="en-US"/>
          </a:p>
        </p:txBody>
      </p:sp>
      <p:sp>
        <p:nvSpPr>
          <p:cNvPr id="11" name="TextBox 10">
            <a:extLst>
              <a:ext uri="{FF2B5EF4-FFF2-40B4-BE49-F238E27FC236}">
                <a16:creationId xmlns:a16="http://schemas.microsoft.com/office/drawing/2014/main" xmlns="" id="{7F1E4E25-E586-4BA8-B282-379B0EF1B7CC}"/>
              </a:ext>
            </a:extLst>
          </p:cNvPr>
          <p:cNvSpPr txBox="1"/>
          <p:nvPr/>
        </p:nvSpPr>
        <p:spPr>
          <a:xfrm>
            <a:off x="5638937" y="4504336"/>
            <a:ext cx="1249052" cy="369328"/>
          </a:xfrm>
          <a:prstGeom prst="rect">
            <a:avLst/>
          </a:prstGeom>
          <a:noFill/>
        </p:spPr>
        <p:txBody>
          <a:bodyPr wrap="none" lIns="91436" tIns="45718" rIns="91436" bIns="45718" rtlCol="0">
            <a:spAutoFit/>
          </a:bodyPr>
          <a:lstStyle/>
          <a:p>
            <a:r>
              <a:rPr lang="en-GB" sz="900" b="1" i="1" dirty="0">
                <a:solidFill>
                  <a:schemeClr val="bg1"/>
                </a:solidFill>
                <a:latin typeface="Arial" panose="020B0604020202020204" pitchFamily="34" charset="0"/>
                <a:cs typeface="Arial" panose="020B0604020202020204" pitchFamily="34" charset="0"/>
              </a:rPr>
              <a:t>Notably: those with</a:t>
            </a:r>
          </a:p>
          <a:p>
            <a:r>
              <a:rPr lang="en-GB" sz="900" b="1" i="1" dirty="0">
                <a:solidFill>
                  <a:schemeClr val="bg1"/>
                </a:solidFill>
                <a:latin typeface="Arial" panose="020B0604020202020204" pitchFamily="34" charset="0"/>
                <a:cs typeface="Arial" panose="020B0604020202020204" pitchFamily="34" charset="0"/>
              </a:rPr>
              <a:t>LTC’s 50%</a:t>
            </a:r>
          </a:p>
        </p:txBody>
      </p:sp>
      <p:sp>
        <p:nvSpPr>
          <p:cNvPr id="13" name="TextBox 12">
            <a:extLst>
              <a:ext uri="{FF2B5EF4-FFF2-40B4-BE49-F238E27FC236}">
                <a16:creationId xmlns:a16="http://schemas.microsoft.com/office/drawing/2014/main" xmlns="" id="{5A7E079B-92D2-471D-9AC0-1177B9EAE149}"/>
              </a:ext>
            </a:extLst>
          </p:cNvPr>
          <p:cNvSpPr txBox="1"/>
          <p:nvPr/>
        </p:nvSpPr>
        <p:spPr>
          <a:xfrm>
            <a:off x="5691836" y="2872965"/>
            <a:ext cx="1486296" cy="507827"/>
          </a:xfrm>
          <a:prstGeom prst="rect">
            <a:avLst/>
          </a:prstGeom>
          <a:noFill/>
        </p:spPr>
        <p:txBody>
          <a:bodyPr wrap="none" lIns="91436" tIns="45718" rIns="91436" bIns="45718" rtlCol="0">
            <a:spAutoFit/>
          </a:bodyPr>
          <a:lstStyle/>
          <a:p>
            <a:r>
              <a:rPr lang="en-GB" sz="900" b="1" i="1" dirty="0">
                <a:solidFill>
                  <a:schemeClr val="bg1"/>
                </a:solidFill>
                <a:latin typeface="Arial" panose="020B0604020202020204" pitchFamily="34" charset="0"/>
                <a:cs typeface="Arial" panose="020B0604020202020204" pitchFamily="34" charset="0"/>
              </a:rPr>
              <a:t>Notably: those aged</a:t>
            </a:r>
          </a:p>
          <a:p>
            <a:r>
              <a:rPr lang="en-GB" sz="900" b="1" i="1" dirty="0">
                <a:solidFill>
                  <a:schemeClr val="bg1"/>
                </a:solidFill>
                <a:latin typeface="Arial" panose="020B0604020202020204" pitchFamily="34" charset="0"/>
                <a:cs typeface="Arial" panose="020B0604020202020204" pitchFamily="34" charset="0"/>
              </a:rPr>
              <a:t>65+ 72%</a:t>
            </a:r>
          </a:p>
          <a:p>
            <a:r>
              <a:rPr lang="en-GB" sz="900" b="1" i="1" dirty="0">
                <a:solidFill>
                  <a:schemeClr val="bg1"/>
                </a:solidFill>
                <a:latin typeface="Arial" panose="020B0604020202020204" pitchFamily="34" charset="0"/>
                <a:cs typeface="Arial" panose="020B0604020202020204" pitchFamily="34" charset="0"/>
              </a:rPr>
              <a:t>&amp; those with LTC’s 65%</a:t>
            </a:r>
          </a:p>
        </p:txBody>
      </p:sp>
      <p:sp>
        <p:nvSpPr>
          <p:cNvPr id="14" name="TextBox 13">
            <a:extLst>
              <a:ext uri="{FF2B5EF4-FFF2-40B4-BE49-F238E27FC236}">
                <a16:creationId xmlns:a16="http://schemas.microsoft.com/office/drawing/2014/main" xmlns="" id="{13CFC0CB-6528-4F36-94E5-BB847AD77824}"/>
              </a:ext>
            </a:extLst>
          </p:cNvPr>
          <p:cNvSpPr txBox="1"/>
          <p:nvPr/>
        </p:nvSpPr>
        <p:spPr>
          <a:xfrm>
            <a:off x="5656622" y="1333214"/>
            <a:ext cx="1345232" cy="230828"/>
          </a:xfrm>
          <a:prstGeom prst="rect">
            <a:avLst/>
          </a:prstGeom>
          <a:noFill/>
        </p:spPr>
        <p:txBody>
          <a:bodyPr wrap="none" lIns="91436" tIns="45718" rIns="91436" bIns="45718" rtlCol="0">
            <a:spAutoFit/>
          </a:bodyPr>
          <a:lstStyle/>
          <a:p>
            <a:r>
              <a:rPr lang="en-GB" sz="900" b="1" i="1" dirty="0">
                <a:solidFill>
                  <a:schemeClr val="bg1"/>
                </a:solidFill>
                <a:latin typeface="Arial" panose="020B0604020202020204" pitchFamily="34" charset="0"/>
                <a:cs typeface="Arial" panose="020B0604020202020204" pitchFamily="34" charset="0"/>
              </a:rPr>
              <a:t>Notably: B&amp;NES 93%</a:t>
            </a:r>
          </a:p>
        </p:txBody>
      </p:sp>
      <p:sp>
        <p:nvSpPr>
          <p:cNvPr id="18" name="Rectangle 17">
            <a:extLst>
              <a:ext uri="{FF2B5EF4-FFF2-40B4-BE49-F238E27FC236}">
                <a16:creationId xmlns:a16="http://schemas.microsoft.com/office/drawing/2014/main" xmlns="" id="{76078AF6-C199-4197-8A02-9DCDEAC3F951}"/>
              </a:ext>
            </a:extLst>
          </p:cNvPr>
          <p:cNvSpPr/>
          <p:nvPr/>
        </p:nvSpPr>
        <p:spPr>
          <a:xfrm>
            <a:off x="0" y="0"/>
            <a:ext cx="5228948"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2 results – Digital technology and video consultations</a:t>
            </a:r>
          </a:p>
        </p:txBody>
      </p:sp>
      <p:graphicFrame>
        <p:nvGraphicFramePr>
          <p:cNvPr id="19" name="Content Placeholder 11">
            <a:extLst>
              <a:ext uri="{FF2B5EF4-FFF2-40B4-BE49-F238E27FC236}">
                <a16:creationId xmlns:a16="http://schemas.microsoft.com/office/drawing/2014/main" xmlns="" id="{EB61AECA-8C45-43EE-9B33-4A2C84D8AC2B}"/>
              </a:ext>
            </a:extLst>
          </p:cNvPr>
          <p:cNvGraphicFramePr>
            <a:graphicFrameLocks/>
          </p:cNvGraphicFramePr>
          <p:nvPr>
            <p:extLst>
              <p:ext uri="{D42A27DB-BD31-4B8C-83A1-F6EECF244321}">
                <p14:modId xmlns:p14="http://schemas.microsoft.com/office/powerpoint/2010/main" val="1970856082"/>
              </p:ext>
            </p:extLst>
          </p:nvPr>
        </p:nvGraphicFramePr>
        <p:xfrm>
          <a:off x="149285" y="1273381"/>
          <a:ext cx="12228355" cy="4778381"/>
        </p:xfrm>
        <a:graphic>
          <a:graphicData uri="http://schemas.openxmlformats.org/drawingml/2006/chart">
            <c:chart xmlns:c="http://schemas.openxmlformats.org/drawingml/2006/chart" xmlns:r="http://schemas.openxmlformats.org/officeDocument/2006/relationships" r:id="rId2"/>
          </a:graphicData>
        </a:graphic>
      </p:graphicFrame>
      <p:sp>
        <p:nvSpPr>
          <p:cNvPr id="20" name="Rectangle 19">
            <a:extLst>
              <a:ext uri="{FF2B5EF4-FFF2-40B4-BE49-F238E27FC236}">
                <a16:creationId xmlns:a16="http://schemas.microsoft.com/office/drawing/2014/main" xmlns="" id="{FA91745E-7213-4C95-9A37-240425E86C66}"/>
              </a:ext>
            </a:extLst>
          </p:cNvPr>
          <p:cNvSpPr/>
          <p:nvPr/>
        </p:nvSpPr>
        <p:spPr>
          <a:xfrm>
            <a:off x="1958769" y="6111595"/>
            <a:ext cx="8102965" cy="400105"/>
          </a:xfrm>
          <a:prstGeom prst="rect">
            <a:avLst/>
          </a:prstGeom>
        </p:spPr>
        <p:txBody>
          <a:bodyPr wrap="square" lIns="91432" tIns="45718" rIns="91432" bIns="45718">
            <a:spAutoFit/>
          </a:bodyPr>
          <a:lstStyle/>
          <a:p>
            <a:r>
              <a:rPr lang="en-GB" sz="1000" i="1" dirty="0">
                <a:latin typeface="Arial"/>
              </a:rPr>
              <a:t>Q. </a:t>
            </a:r>
            <a:r>
              <a:rPr lang="en-GB" sz="1000" i="1" dirty="0"/>
              <a:t>From the list below could you please indicate which health related concerns, if any, you would be comfortable discussing via a video consultation with a health and care professional</a:t>
            </a:r>
            <a:r>
              <a:rPr lang="en-GB" sz="1000" dirty="0"/>
              <a:t>? </a:t>
            </a:r>
            <a:r>
              <a:rPr lang="en-GB" sz="1000" i="1" dirty="0">
                <a:solidFill>
                  <a:srgbClr val="669900"/>
                </a:solidFill>
                <a:latin typeface="Arial"/>
              </a:rPr>
              <a:t>Base: n=381</a:t>
            </a:r>
          </a:p>
        </p:txBody>
      </p:sp>
      <p:pic>
        <p:nvPicPr>
          <p:cNvPr id="22" name="Picture 21">
            <a:extLst>
              <a:ext uri="{FF2B5EF4-FFF2-40B4-BE49-F238E27FC236}">
                <a16:creationId xmlns:a16="http://schemas.microsoft.com/office/drawing/2014/main" xmlns="" id="{8F8BBDFA-3601-4A40-B470-5B095C6973F5}"/>
              </a:ext>
            </a:extLst>
          </p:cNvPr>
          <p:cNvPicPr>
            <a:picLocks noChangeAspect="1"/>
          </p:cNvPicPr>
          <p:nvPr/>
        </p:nvPicPr>
        <p:blipFill>
          <a:blip r:embed="rId3"/>
          <a:stretch>
            <a:fillRect/>
          </a:stretch>
        </p:blipFill>
        <p:spPr>
          <a:xfrm>
            <a:off x="11199440" y="130324"/>
            <a:ext cx="753538" cy="738665"/>
          </a:xfrm>
          <a:prstGeom prst="rect">
            <a:avLst/>
          </a:prstGeom>
        </p:spPr>
      </p:pic>
      <p:sp>
        <p:nvSpPr>
          <p:cNvPr id="23" name="Text Placeholder 1">
            <a:extLst>
              <a:ext uri="{FF2B5EF4-FFF2-40B4-BE49-F238E27FC236}">
                <a16:creationId xmlns:a16="http://schemas.microsoft.com/office/drawing/2014/main" xmlns="" id="{4F52FEBC-FE99-476E-AB95-6B87DC82B5AC}"/>
              </a:ext>
            </a:extLst>
          </p:cNvPr>
          <p:cNvSpPr>
            <a:spLocks noGrp="1"/>
          </p:cNvSpPr>
          <p:nvPr>
            <p:ph type="body" sz="quarter" idx="13"/>
          </p:nvPr>
        </p:nvSpPr>
        <p:spPr>
          <a:xfrm>
            <a:off x="92582" y="382975"/>
            <a:ext cx="11714719" cy="1376288"/>
          </a:xfrm>
        </p:spPr>
        <p:txBody>
          <a:bodyPr vert="horz" lIns="216000" tIns="45720" rIns="216000" bIns="45720" rtlCol="0">
            <a:noAutofit/>
          </a:bodyPr>
          <a:lstStyle/>
          <a:p>
            <a:r>
              <a:rPr lang="en-GB" sz="2000" dirty="0"/>
              <a:t>People are directionally less likely to be comfortable using video consultations for new or ongoing mental health or emotional wellbeing concerns</a:t>
            </a:r>
          </a:p>
        </p:txBody>
      </p:sp>
      <p:sp>
        <p:nvSpPr>
          <p:cNvPr id="24" name="Rectangle 23">
            <a:extLst>
              <a:ext uri="{FF2B5EF4-FFF2-40B4-BE49-F238E27FC236}">
                <a16:creationId xmlns:a16="http://schemas.microsoft.com/office/drawing/2014/main" xmlns="" id="{1F3ACAFA-A198-4821-B1A7-699D1CFBCAA5}"/>
              </a:ext>
            </a:extLst>
          </p:cNvPr>
          <p:cNvSpPr/>
          <p:nvPr/>
        </p:nvSpPr>
        <p:spPr>
          <a:xfrm>
            <a:off x="771248" y="3648722"/>
            <a:ext cx="8915400" cy="1538135"/>
          </a:xfrm>
          <a:prstGeom prst="rect">
            <a:avLst/>
          </a:prstGeom>
          <a:solidFill>
            <a:schemeClr val="bg1">
              <a:lumMod val="85000"/>
              <a:alpha val="20000"/>
            </a:schemeClr>
          </a:solidFill>
          <a:ln w="381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a:extLst>
              <a:ext uri="{FF2B5EF4-FFF2-40B4-BE49-F238E27FC236}">
                <a16:creationId xmlns:a16="http://schemas.microsoft.com/office/drawing/2014/main" xmlns="" id="{08DB83FD-62FA-4BED-B437-2E1A782BC8A6}"/>
              </a:ext>
            </a:extLst>
          </p:cNvPr>
          <p:cNvSpPr txBox="1"/>
          <p:nvPr/>
        </p:nvSpPr>
        <p:spPr>
          <a:xfrm>
            <a:off x="9813379" y="3817626"/>
            <a:ext cx="2238213" cy="1015659"/>
          </a:xfrm>
          <a:prstGeom prst="rect">
            <a:avLst/>
          </a:prstGeom>
          <a:noFill/>
          <a:ln w="38100">
            <a:solidFill>
              <a:srgbClr val="92D050"/>
            </a:solidFill>
          </a:ln>
        </p:spPr>
        <p:txBody>
          <a:bodyPr wrap="square" lIns="91436" tIns="45718" rIns="91436" bIns="45718" rtlCol="0">
            <a:spAutoFit/>
          </a:bodyPr>
          <a:lstStyle/>
          <a:p>
            <a:r>
              <a:rPr lang="en-GB" sz="1200" b="1" i="1" dirty="0">
                <a:latin typeface="Century Gothic" panose="020B0502020202020204" pitchFamily="34" charset="0"/>
              </a:rPr>
              <a:t>NB: </a:t>
            </a:r>
            <a:r>
              <a:rPr lang="en-GB" sz="1200" b="1" i="1" dirty="0">
                <a:solidFill>
                  <a:srgbClr val="64B22D"/>
                </a:solidFill>
                <a:latin typeface="Century Gothic" panose="020B0502020202020204" pitchFamily="34" charset="0"/>
              </a:rPr>
              <a:t>80%</a:t>
            </a:r>
            <a:r>
              <a:rPr lang="en-GB" sz="1200" b="1" i="1" dirty="0">
                <a:latin typeface="Century Gothic" panose="020B0502020202020204" pitchFamily="34" charset="0"/>
              </a:rPr>
              <a:t> of 16-24 year olds are </a:t>
            </a:r>
            <a:r>
              <a:rPr lang="en-GB" sz="1200" b="1" i="1" dirty="0">
                <a:solidFill>
                  <a:srgbClr val="64B22D"/>
                </a:solidFill>
                <a:latin typeface="Century Gothic" panose="020B0502020202020204" pitchFamily="34" charset="0"/>
              </a:rPr>
              <a:t>comfortable using video consultations for mental health/emotional wellbeing</a:t>
            </a:r>
          </a:p>
        </p:txBody>
      </p:sp>
      <p:sp>
        <p:nvSpPr>
          <p:cNvPr id="26" name="TextBox 25">
            <a:extLst>
              <a:ext uri="{FF2B5EF4-FFF2-40B4-BE49-F238E27FC236}">
                <a16:creationId xmlns:a16="http://schemas.microsoft.com/office/drawing/2014/main" xmlns="" id="{EA268C37-AC73-4FFD-BDC9-20FC247F32C1}"/>
              </a:ext>
            </a:extLst>
          </p:cNvPr>
          <p:cNvSpPr txBox="1"/>
          <p:nvPr/>
        </p:nvSpPr>
        <p:spPr>
          <a:xfrm>
            <a:off x="4785490" y="5383500"/>
            <a:ext cx="6062878" cy="253916"/>
          </a:xfrm>
          <a:prstGeom prst="rect">
            <a:avLst/>
          </a:prstGeom>
          <a:noFill/>
        </p:spPr>
        <p:txBody>
          <a:bodyPr wrap="none" rtlCol="0">
            <a:spAutoFit/>
          </a:bodyPr>
          <a:lstStyle/>
          <a:p>
            <a:r>
              <a:rPr lang="en-GB" sz="1050" i="1" dirty="0"/>
              <a:t>(75+ years </a:t>
            </a:r>
            <a:r>
              <a:rPr lang="en-GB" sz="1050" b="1" i="1" dirty="0">
                <a:solidFill>
                  <a:srgbClr val="EA8132"/>
                </a:solidFill>
              </a:rPr>
              <a:t>17%</a:t>
            </a:r>
            <a:r>
              <a:rPr lang="en-GB" sz="1050" i="1" dirty="0"/>
              <a:t>, LTC’s </a:t>
            </a:r>
            <a:r>
              <a:rPr lang="en-GB" sz="1050" b="1" i="1" dirty="0">
                <a:solidFill>
                  <a:srgbClr val="EA8132"/>
                </a:solidFill>
              </a:rPr>
              <a:t>24%</a:t>
            </a:r>
            <a:r>
              <a:rPr lang="en-GB" sz="1050" i="1" dirty="0"/>
              <a:t>, Unemployed </a:t>
            </a:r>
            <a:r>
              <a:rPr lang="en-GB" sz="1050" b="1" i="1" dirty="0">
                <a:solidFill>
                  <a:srgbClr val="EA8132"/>
                </a:solidFill>
              </a:rPr>
              <a:t>23%, </a:t>
            </a:r>
            <a:r>
              <a:rPr lang="en-GB" sz="1050" i="1" dirty="0">
                <a:solidFill>
                  <a:srgbClr val="004992"/>
                </a:solidFill>
              </a:rPr>
              <a:t>Those who’ve used video consultation before </a:t>
            </a:r>
            <a:r>
              <a:rPr lang="en-GB" sz="1050" b="1" i="1" dirty="0">
                <a:solidFill>
                  <a:srgbClr val="EA8132"/>
                </a:solidFill>
              </a:rPr>
              <a:t>2%</a:t>
            </a:r>
            <a:r>
              <a:rPr lang="en-GB" sz="1050" i="1" dirty="0"/>
              <a:t>)</a:t>
            </a:r>
          </a:p>
        </p:txBody>
      </p:sp>
    </p:spTree>
    <p:extLst>
      <p:ext uri="{BB962C8B-B14F-4D97-AF65-F5344CB8AC3E}">
        <p14:creationId xmlns:p14="http://schemas.microsoft.com/office/powerpoint/2010/main" val="761384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6173" y="361484"/>
            <a:ext cx="10702441" cy="1030287"/>
          </a:xfrm>
        </p:spPr>
        <p:txBody>
          <a:bodyPr>
            <a:noAutofit/>
          </a:bodyPr>
          <a:lstStyle/>
          <a:p>
            <a:r>
              <a:rPr lang="en-GB" sz="2400" dirty="0"/>
              <a:t>The perceived benefits of video consultations centre on the reduced risk of spreading contagious diseases and the lack of need to travel / less time required / greater convenience</a:t>
            </a:r>
          </a:p>
        </p:txBody>
      </p:sp>
      <p:sp>
        <p:nvSpPr>
          <p:cNvPr id="6" name="Rectangle 5">
            <a:extLst>
              <a:ext uri="{FF2B5EF4-FFF2-40B4-BE49-F238E27FC236}">
                <a16:creationId xmlns:a16="http://schemas.microsoft.com/office/drawing/2014/main" xmlns="" id="{10808180-6435-4B08-97A3-1A9ABCDD772B}"/>
              </a:ext>
            </a:extLst>
          </p:cNvPr>
          <p:cNvSpPr/>
          <p:nvPr/>
        </p:nvSpPr>
        <p:spPr>
          <a:xfrm>
            <a:off x="1788539" y="6517259"/>
            <a:ext cx="8325775" cy="261606"/>
          </a:xfrm>
          <a:prstGeom prst="rect">
            <a:avLst/>
          </a:prstGeom>
        </p:spPr>
        <p:txBody>
          <a:bodyPr wrap="square" lIns="91432" tIns="45718" rIns="91432" bIns="45718">
            <a:spAutoFit/>
          </a:bodyPr>
          <a:lstStyle/>
          <a:p>
            <a:r>
              <a:rPr lang="en-GB" sz="1000" i="1" dirty="0">
                <a:latin typeface="Arial"/>
              </a:rPr>
              <a:t>Q. </a:t>
            </a:r>
            <a:r>
              <a:rPr lang="en-GB" sz="1100" i="1" dirty="0"/>
              <a:t>Please describe what you think the benefits of using video consultations might be for you and your family</a:t>
            </a:r>
            <a:r>
              <a:rPr lang="en-GB" sz="1100" dirty="0"/>
              <a:t>? </a:t>
            </a:r>
            <a:r>
              <a:rPr lang="en-GB" sz="1000" i="1" dirty="0">
                <a:solidFill>
                  <a:srgbClr val="669900"/>
                </a:solidFill>
                <a:latin typeface="Arial"/>
              </a:rPr>
              <a:t>Base: n=381</a:t>
            </a:r>
          </a:p>
        </p:txBody>
      </p:sp>
      <p:sp>
        <p:nvSpPr>
          <p:cNvPr id="16" name="Oval Callout 7">
            <a:extLst>
              <a:ext uri="{FF2B5EF4-FFF2-40B4-BE49-F238E27FC236}">
                <a16:creationId xmlns:a16="http://schemas.microsoft.com/office/drawing/2014/main" xmlns="" id="{69F6A70A-C8AA-4DBA-83F6-125FB9DF62AC}"/>
              </a:ext>
            </a:extLst>
          </p:cNvPr>
          <p:cNvSpPr/>
          <p:nvPr/>
        </p:nvSpPr>
        <p:spPr>
          <a:xfrm>
            <a:off x="9913772" y="1982203"/>
            <a:ext cx="1979969" cy="1804577"/>
          </a:xfrm>
          <a:prstGeom prst="wedgeEllipseCallout">
            <a:avLst>
              <a:gd name="adj1" fmla="val -45710"/>
              <a:gd name="adj2" fmla="val 45217"/>
            </a:avLst>
          </a:prstGeom>
          <a:noFill/>
          <a:ln w="98425">
            <a:solidFill>
              <a:srgbClr val="92D05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dirty="0">
                <a:solidFill>
                  <a:schemeClr val="tx1"/>
                </a:solidFill>
              </a:rPr>
              <a:t>Ability to </a:t>
            </a:r>
            <a:r>
              <a:rPr lang="en-GB" sz="1100" b="1" dirty="0">
                <a:solidFill>
                  <a:srgbClr val="64B22D"/>
                </a:solidFill>
              </a:rPr>
              <a:t>stay at home</a:t>
            </a:r>
            <a:r>
              <a:rPr lang="en-GB" sz="1100" dirty="0">
                <a:solidFill>
                  <a:schemeClr val="tx1"/>
                </a:solidFill>
              </a:rPr>
              <a:t> if you are unwell, comfort factor, familiar surroundings, avoiding bad weather (especially for the vulnerable)</a:t>
            </a:r>
          </a:p>
        </p:txBody>
      </p:sp>
      <p:sp>
        <p:nvSpPr>
          <p:cNvPr id="4" name="TextBox 3">
            <a:extLst>
              <a:ext uri="{FF2B5EF4-FFF2-40B4-BE49-F238E27FC236}">
                <a16:creationId xmlns:a16="http://schemas.microsoft.com/office/drawing/2014/main" xmlns="" id="{4F3AEF57-6121-44B1-972F-F1DD41E2C18D}"/>
              </a:ext>
            </a:extLst>
          </p:cNvPr>
          <p:cNvSpPr txBox="1"/>
          <p:nvPr/>
        </p:nvSpPr>
        <p:spPr>
          <a:xfrm>
            <a:off x="328827" y="5085326"/>
            <a:ext cx="646331" cy="369332"/>
          </a:xfrm>
          <a:prstGeom prst="rect">
            <a:avLst/>
          </a:prstGeom>
          <a:noFill/>
        </p:spPr>
        <p:txBody>
          <a:bodyPr wrap="none" rtlCol="0">
            <a:spAutoFit/>
          </a:bodyPr>
          <a:lstStyle/>
          <a:p>
            <a:r>
              <a:rPr lang="en-GB" dirty="0"/>
              <a:t>13%</a:t>
            </a:r>
          </a:p>
        </p:txBody>
      </p:sp>
      <p:sp>
        <p:nvSpPr>
          <p:cNvPr id="13" name="Oval Callout 7">
            <a:extLst>
              <a:ext uri="{FF2B5EF4-FFF2-40B4-BE49-F238E27FC236}">
                <a16:creationId xmlns:a16="http://schemas.microsoft.com/office/drawing/2014/main" xmlns="" id="{201A37EF-AF2D-46EE-97C8-8A8A25889648}"/>
              </a:ext>
            </a:extLst>
          </p:cNvPr>
          <p:cNvSpPr/>
          <p:nvPr/>
        </p:nvSpPr>
        <p:spPr>
          <a:xfrm>
            <a:off x="638473" y="1873563"/>
            <a:ext cx="1807475" cy="1617215"/>
          </a:xfrm>
          <a:prstGeom prst="wedgeEllipseCallout">
            <a:avLst>
              <a:gd name="adj1" fmla="val -45710"/>
              <a:gd name="adj2" fmla="val 45217"/>
            </a:avLst>
          </a:prstGeom>
          <a:noFill/>
          <a:ln w="98425">
            <a:solidFill>
              <a:srgbClr val="92D05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dirty="0">
                <a:solidFill>
                  <a:srgbClr val="64B22D"/>
                </a:solidFill>
              </a:rPr>
              <a:t>Reduces the spread of infection </a:t>
            </a:r>
            <a:r>
              <a:rPr lang="en-GB" sz="1050" dirty="0">
                <a:solidFill>
                  <a:srgbClr val="004992"/>
                </a:solidFill>
              </a:rPr>
              <a:t>–</a:t>
            </a:r>
            <a:endParaRPr lang="en-GB" sz="1100" dirty="0">
              <a:solidFill>
                <a:srgbClr val="004992"/>
              </a:solidFill>
            </a:endParaRPr>
          </a:p>
          <a:p>
            <a:pPr algn="ctr"/>
            <a:r>
              <a:rPr lang="en-GB" sz="1100" dirty="0">
                <a:solidFill>
                  <a:schemeClr val="tx1"/>
                </a:solidFill>
              </a:rPr>
              <a:t> contagious diseases/ Covid-19, social distancing, safe</a:t>
            </a:r>
          </a:p>
        </p:txBody>
      </p:sp>
      <p:sp>
        <p:nvSpPr>
          <p:cNvPr id="14" name="TextBox 13">
            <a:extLst>
              <a:ext uri="{FF2B5EF4-FFF2-40B4-BE49-F238E27FC236}">
                <a16:creationId xmlns:a16="http://schemas.microsoft.com/office/drawing/2014/main" xmlns="" id="{677B6918-56B5-4C1C-887A-315E07328928}"/>
              </a:ext>
            </a:extLst>
          </p:cNvPr>
          <p:cNvSpPr txBox="1"/>
          <p:nvPr/>
        </p:nvSpPr>
        <p:spPr>
          <a:xfrm>
            <a:off x="86647" y="3306112"/>
            <a:ext cx="646331" cy="369332"/>
          </a:xfrm>
          <a:prstGeom prst="rect">
            <a:avLst/>
          </a:prstGeom>
          <a:noFill/>
        </p:spPr>
        <p:txBody>
          <a:bodyPr wrap="none" rtlCol="0">
            <a:spAutoFit/>
          </a:bodyPr>
          <a:lstStyle/>
          <a:p>
            <a:r>
              <a:rPr lang="en-GB" dirty="0"/>
              <a:t>29%</a:t>
            </a:r>
          </a:p>
        </p:txBody>
      </p:sp>
      <p:sp>
        <p:nvSpPr>
          <p:cNvPr id="18" name="Oval Callout 7">
            <a:extLst>
              <a:ext uri="{FF2B5EF4-FFF2-40B4-BE49-F238E27FC236}">
                <a16:creationId xmlns:a16="http://schemas.microsoft.com/office/drawing/2014/main" xmlns="" id="{24122D7B-DD58-4D0C-9CC4-3AC47C18E9BA}"/>
              </a:ext>
            </a:extLst>
          </p:cNvPr>
          <p:cNvSpPr/>
          <p:nvPr/>
        </p:nvSpPr>
        <p:spPr>
          <a:xfrm>
            <a:off x="2999839" y="1888108"/>
            <a:ext cx="1807475" cy="1617215"/>
          </a:xfrm>
          <a:prstGeom prst="wedgeEllipseCallout">
            <a:avLst>
              <a:gd name="adj1" fmla="val -45710"/>
              <a:gd name="adj2" fmla="val 45217"/>
            </a:avLst>
          </a:prstGeom>
          <a:noFill/>
          <a:ln w="98425">
            <a:solidFill>
              <a:srgbClr val="92D05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dirty="0">
                <a:solidFill>
                  <a:srgbClr val="64B22D"/>
                </a:solidFill>
              </a:rPr>
              <a:t>No travel required</a:t>
            </a:r>
            <a:r>
              <a:rPr lang="en-GB" sz="1100" b="1" dirty="0">
                <a:solidFill>
                  <a:schemeClr val="tx1"/>
                </a:solidFill>
              </a:rPr>
              <a:t> </a:t>
            </a:r>
            <a:r>
              <a:rPr lang="en-GB" sz="1100" dirty="0">
                <a:solidFill>
                  <a:schemeClr val="tx1"/>
                </a:solidFill>
              </a:rPr>
              <a:t>- </a:t>
            </a:r>
          </a:p>
          <a:p>
            <a:pPr algn="ctr"/>
            <a:r>
              <a:rPr lang="en-GB" sz="1100" dirty="0">
                <a:solidFill>
                  <a:schemeClr val="tx1"/>
                </a:solidFill>
              </a:rPr>
              <a:t>no travel time, no travel expenses, no parking needed, no public transport </a:t>
            </a:r>
          </a:p>
        </p:txBody>
      </p:sp>
      <p:sp>
        <p:nvSpPr>
          <p:cNvPr id="19" name="TextBox 18">
            <a:extLst>
              <a:ext uri="{FF2B5EF4-FFF2-40B4-BE49-F238E27FC236}">
                <a16:creationId xmlns:a16="http://schemas.microsoft.com/office/drawing/2014/main" xmlns="" id="{3F3ECAB0-D9FA-4B00-ABD5-940D09C3A1F0}"/>
              </a:ext>
            </a:extLst>
          </p:cNvPr>
          <p:cNvSpPr txBox="1"/>
          <p:nvPr/>
        </p:nvSpPr>
        <p:spPr>
          <a:xfrm>
            <a:off x="2501273" y="3394389"/>
            <a:ext cx="646331" cy="369332"/>
          </a:xfrm>
          <a:prstGeom prst="rect">
            <a:avLst/>
          </a:prstGeom>
          <a:noFill/>
        </p:spPr>
        <p:txBody>
          <a:bodyPr wrap="none" rtlCol="0">
            <a:spAutoFit/>
          </a:bodyPr>
          <a:lstStyle/>
          <a:p>
            <a:r>
              <a:rPr lang="en-GB" dirty="0"/>
              <a:t>22%</a:t>
            </a:r>
          </a:p>
        </p:txBody>
      </p:sp>
      <p:sp>
        <p:nvSpPr>
          <p:cNvPr id="20" name="Oval Callout 7">
            <a:extLst>
              <a:ext uri="{FF2B5EF4-FFF2-40B4-BE49-F238E27FC236}">
                <a16:creationId xmlns:a16="http://schemas.microsoft.com/office/drawing/2014/main" xmlns="" id="{BFB519AC-0709-4146-B149-8CC77780F99E}"/>
              </a:ext>
            </a:extLst>
          </p:cNvPr>
          <p:cNvSpPr/>
          <p:nvPr/>
        </p:nvSpPr>
        <p:spPr>
          <a:xfrm>
            <a:off x="7571087" y="1995087"/>
            <a:ext cx="1979965" cy="1779847"/>
          </a:xfrm>
          <a:prstGeom prst="wedgeEllipseCallout">
            <a:avLst>
              <a:gd name="adj1" fmla="val -45710"/>
              <a:gd name="adj2" fmla="val 45217"/>
            </a:avLst>
          </a:prstGeom>
          <a:noFill/>
          <a:ln w="98425">
            <a:solidFill>
              <a:srgbClr val="92D05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400" b="1" dirty="0">
                <a:solidFill>
                  <a:srgbClr val="64B22D"/>
                </a:solidFill>
              </a:rPr>
              <a:t>Quicker appointments, </a:t>
            </a:r>
          </a:p>
          <a:p>
            <a:pPr algn="ctr"/>
            <a:r>
              <a:rPr lang="en-GB" sz="1400" dirty="0">
                <a:solidFill>
                  <a:schemeClr val="tx1"/>
                </a:solidFill>
              </a:rPr>
              <a:t>reduces waiting time</a:t>
            </a:r>
          </a:p>
        </p:txBody>
      </p:sp>
      <p:sp>
        <p:nvSpPr>
          <p:cNvPr id="21" name="TextBox 20">
            <a:extLst>
              <a:ext uri="{FF2B5EF4-FFF2-40B4-BE49-F238E27FC236}">
                <a16:creationId xmlns:a16="http://schemas.microsoft.com/office/drawing/2014/main" xmlns="" id="{E00C6E08-B080-49B1-B9C4-06D8FE58C868}"/>
              </a:ext>
            </a:extLst>
          </p:cNvPr>
          <p:cNvSpPr txBox="1"/>
          <p:nvPr/>
        </p:nvSpPr>
        <p:spPr>
          <a:xfrm>
            <a:off x="7418456" y="3759562"/>
            <a:ext cx="646331" cy="369332"/>
          </a:xfrm>
          <a:prstGeom prst="rect">
            <a:avLst/>
          </a:prstGeom>
          <a:noFill/>
        </p:spPr>
        <p:txBody>
          <a:bodyPr wrap="none" rtlCol="0">
            <a:spAutoFit/>
          </a:bodyPr>
          <a:lstStyle/>
          <a:p>
            <a:r>
              <a:rPr lang="en-GB" dirty="0"/>
              <a:t>16%</a:t>
            </a:r>
          </a:p>
        </p:txBody>
      </p:sp>
      <p:sp>
        <p:nvSpPr>
          <p:cNvPr id="15" name="Oval Callout 7">
            <a:extLst>
              <a:ext uri="{FF2B5EF4-FFF2-40B4-BE49-F238E27FC236}">
                <a16:creationId xmlns:a16="http://schemas.microsoft.com/office/drawing/2014/main" xmlns="" id="{7587A832-7C1D-4249-BAE2-DA3E418D75B5}"/>
              </a:ext>
            </a:extLst>
          </p:cNvPr>
          <p:cNvSpPr/>
          <p:nvPr/>
        </p:nvSpPr>
        <p:spPr>
          <a:xfrm>
            <a:off x="5320808" y="1945242"/>
            <a:ext cx="1887560" cy="1697491"/>
          </a:xfrm>
          <a:prstGeom prst="wedgeEllipseCallout">
            <a:avLst>
              <a:gd name="adj1" fmla="val -45710"/>
              <a:gd name="adj2" fmla="val 45217"/>
            </a:avLst>
          </a:prstGeom>
          <a:noFill/>
          <a:ln w="98425">
            <a:solidFill>
              <a:srgbClr val="92D05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000" b="1" dirty="0">
                <a:solidFill>
                  <a:srgbClr val="64B22D"/>
                </a:solidFill>
              </a:rPr>
              <a:t>Provide better healthcare </a:t>
            </a:r>
            <a:r>
              <a:rPr lang="en-GB" sz="900" dirty="0">
                <a:solidFill>
                  <a:srgbClr val="004992"/>
                </a:solidFill>
              </a:rPr>
              <a:t>-</a:t>
            </a:r>
          </a:p>
          <a:p>
            <a:pPr algn="ctr"/>
            <a:r>
              <a:rPr lang="en-GB" sz="900" dirty="0">
                <a:solidFill>
                  <a:srgbClr val="004992"/>
                </a:solidFill>
              </a:rPr>
              <a:t>efficient, more appointments,</a:t>
            </a:r>
          </a:p>
          <a:p>
            <a:pPr algn="ctr"/>
            <a:r>
              <a:rPr lang="en-GB" sz="900" dirty="0">
                <a:solidFill>
                  <a:srgbClr val="004992"/>
                </a:solidFill>
              </a:rPr>
              <a:t>ongoing monitoring, referrals,</a:t>
            </a:r>
          </a:p>
          <a:p>
            <a:pPr algn="ctr"/>
            <a:r>
              <a:rPr lang="en-GB" sz="900" dirty="0">
                <a:solidFill>
                  <a:srgbClr val="004992"/>
                </a:solidFill>
              </a:rPr>
              <a:t>quicker diagnosis, able to ask</a:t>
            </a:r>
          </a:p>
          <a:p>
            <a:pPr algn="ctr"/>
            <a:r>
              <a:rPr lang="en-GB" sz="900" dirty="0">
                <a:solidFill>
                  <a:srgbClr val="004992"/>
                </a:solidFill>
              </a:rPr>
              <a:t>questions, face to face</a:t>
            </a:r>
          </a:p>
        </p:txBody>
      </p:sp>
      <p:sp>
        <p:nvSpPr>
          <p:cNvPr id="17" name="TextBox 16">
            <a:extLst>
              <a:ext uri="{FF2B5EF4-FFF2-40B4-BE49-F238E27FC236}">
                <a16:creationId xmlns:a16="http://schemas.microsoft.com/office/drawing/2014/main" xmlns="" id="{391A2F64-C62F-4E6D-8597-8D6F54A39599}"/>
              </a:ext>
            </a:extLst>
          </p:cNvPr>
          <p:cNvSpPr txBox="1"/>
          <p:nvPr/>
        </p:nvSpPr>
        <p:spPr>
          <a:xfrm>
            <a:off x="5115325" y="3602114"/>
            <a:ext cx="646331" cy="369332"/>
          </a:xfrm>
          <a:prstGeom prst="rect">
            <a:avLst/>
          </a:prstGeom>
          <a:noFill/>
        </p:spPr>
        <p:txBody>
          <a:bodyPr wrap="none" rtlCol="0">
            <a:spAutoFit/>
          </a:bodyPr>
          <a:lstStyle/>
          <a:p>
            <a:r>
              <a:rPr lang="en-GB" dirty="0"/>
              <a:t>17%</a:t>
            </a:r>
          </a:p>
        </p:txBody>
      </p:sp>
      <p:sp>
        <p:nvSpPr>
          <p:cNvPr id="23" name="TextBox 22">
            <a:extLst>
              <a:ext uri="{FF2B5EF4-FFF2-40B4-BE49-F238E27FC236}">
                <a16:creationId xmlns:a16="http://schemas.microsoft.com/office/drawing/2014/main" xmlns="" id="{DB44A469-1363-4890-8821-BE19956CBF83}"/>
              </a:ext>
            </a:extLst>
          </p:cNvPr>
          <p:cNvSpPr txBox="1"/>
          <p:nvPr/>
        </p:nvSpPr>
        <p:spPr>
          <a:xfrm>
            <a:off x="9479807" y="3730732"/>
            <a:ext cx="646331" cy="369332"/>
          </a:xfrm>
          <a:prstGeom prst="rect">
            <a:avLst/>
          </a:prstGeom>
          <a:noFill/>
        </p:spPr>
        <p:txBody>
          <a:bodyPr wrap="none" rtlCol="0">
            <a:spAutoFit/>
          </a:bodyPr>
          <a:lstStyle/>
          <a:p>
            <a:r>
              <a:rPr lang="en-GB" dirty="0"/>
              <a:t>13%</a:t>
            </a:r>
          </a:p>
        </p:txBody>
      </p:sp>
      <p:sp>
        <p:nvSpPr>
          <p:cNvPr id="24" name="Oval Callout 7">
            <a:extLst>
              <a:ext uri="{FF2B5EF4-FFF2-40B4-BE49-F238E27FC236}">
                <a16:creationId xmlns:a16="http://schemas.microsoft.com/office/drawing/2014/main" xmlns="" id="{E68A7531-90D9-4AA5-80E2-EE3C3A37A950}"/>
              </a:ext>
            </a:extLst>
          </p:cNvPr>
          <p:cNvSpPr/>
          <p:nvPr/>
        </p:nvSpPr>
        <p:spPr>
          <a:xfrm>
            <a:off x="650303" y="3915398"/>
            <a:ext cx="1473772" cy="1158339"/>
          </a:xfrm>
          <a:prstGeom prst="wedgeEllipseCallout">
            <a:avLst>
              <a:gd name="adj1" fmla="val -45710"/>
              <a:gd name="adj2" fmla="val 45217"/>
            </a:avLst>
          </a:prstGeom>
          <a:noFill/>
          <a:ln w="98425">
            <a:solidFill>
              <a:srgbClr val="92D05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dirty="0">
                <a:solidFill>
                  <a:srgbClr val="64B22D"/>
                </a:solidFill>
              </a:rPr>
              <a:t>Convenient</a:t>
            </a:r>
            <a:endParaRPr lang="en-GB" sz="1050" dirty="0">
              <a:solidFill>
                <a:srgbClr val="004992"/>
              </a:solidFill>
            </a:endParaRPr>
          </a:p>
          <a:p>
            <a:pPr algn="ctr"/>
            <a:r>
              <a:rPr lang="en-GB" sz="1050" dirty="0">
                <a:solidFill>
                  <a:srgbClr val="004992"/>
                </a:solidFill>
              </a:rPr>
              <a:t>- saves time, no waiting time in the surgery</a:t>
            </a:r>
          </a:p>
        </p:txBody>
      </p:sp>
      <p:sp>
        <p:nvSpPr>
          <p:cNvPr id="25" name="TextBox 24">
            <a:extLst>
              <a:ext uri="{FF2B5EF4-FFF2-40B4-BE49-F238E27FC236}">
                <a16:creationId xmlns:a16="http://schemas.microsoft.com/office/drawing/2014/main" xmlns="" id="{48001BFC-2175-452C-9C90-87924305EB5E}"/>
              </a:ext>
            </a:extLst>
          </p:cNvPr>
          <p:cNvSpPr txBox="1"/>
          <p:nvPr/>
        </p:nvSpPr>
        <p:spPr>
          <a:xfrm>
            <a:off x="2297644" y="5225549"/>
            <a:ext cx="518091" cy="369332"/>
          </a:xfrm>
          <a:prstGeom prst="rect">
            <a:avLst/>
          </a:prstGeom>
          <a:noFill/>
        </p:spPr>
        <p:txBody>
          <a:bodyPr wrap="square" rtlCol="0">
            <a:spAutoFit/>
          </a:bodyPr>
          <a:lstStyle/>
          <a:p>
            <a:r>
              <a:rPr lang="en-GB" dirty="0"/>
              <a:t>9%</a:t>
            </a:r>
          </a:p>
        </p:txBody>
      </p:sp>
      <p:sp>
        <p:nvSpPr>
          <p:cNvPr id="26" name="Oval Callout 7">
            <a:extLst>
              <a:ext uri="{FF2B5EF4-FFF2-40B4-BE49-F238E27FC236}">
                <a16:creationId xmlns:a16="http://schemas.microsoft.com/office/drawing/2014/main" xmlns="" id="{A7C725D4-1E11-4338-8865-6586C099133E}"/>
              </a:ext>
            </a:extLst>
          </p:cNvPr>
          <p:cNvSpPr/>
          <p:nvPr/>
        </p:nvSpPr>
        <p:spPr>
          <a:xfrm>
            <a:off x="4522603" y="4207470"/>
            <a:ext cx="1724977" cy="1212063"/>
          </a:xfrm>
          <a:prstGeom prst="wedgeEllipseCallout">
            <a:avLst>
              <a:gd name="adj1" fmla="val -45710"/>
              <a:gd name="adj2" fmla="val 45217"/>
            </a:avLst>
          </a:prstGeom>
          <a:noFill/>
          <a:ln w="98425">
            <a:solidFill>
              <a:srgbClr val="92D05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dirty="0">
                <a:solidFill>
                  <a:srgbClr val="64B22D"/>
                </a:solidFill>
              </a:rPr>
              <a:t>Flexibility for workers and carers,</a:t>
            </a:r>
            <a:endParaRPr lang="en-GB" sz="1050" dirty="0">
              <a:solidFill>
                <a:srgbClr val="004992"/>
              </a:solidFill>
            </a:endParaRPr>
          </a:p>
          <a:p>
            <a:pPr algn="ctr"/>
            <a:r>
              <a:rPr lang="en-GB" sz="1050" dirty="0">
                <a:solidFill>
                  <a:srgbClr val="004992"/>
                </a:solidFill>
              </a:rPr>
              <a:t>good for busy lifestyles</a:t>
            </a:r>
          </a:p>
        </p:txBody>
      </p:sp>
      <p:sp>
        <p:nvSpPr>
          <p:cNvPr id="27" name="TextBox 26">
            <a:extLst>
              <a:ext uri="{FF2B5EF4-FFF2-40B4-BE49-F238E27FC236}">
                <a16:creationId xmlns:a16="http://schemas.microsoft.com/office/drawing/2014/main" xmlns="" id="{53D061A4-C455-4009-A3D9-3FF574842338}"/>
              </a:ext>
            </a:extLst>
          </p:cNvPr>
          <p:cNvSpPr txBox="1"/>
          <p:nvPr/>
        </p:nvSpPr>
        <p:spPr>
          <a:xfrm>
            <a:off x="4176496" y="5357634"/>
            <a:ext cx="518091" cy="369332"/>
          </a:xfrm>
          <a:prstGeom prst="rect">
            <a:avLst/>
          </a:prstGeom>
          <a:noFill/>
        </p:spPr>
        <p:txBody>
          <a:bodyPr wrap="none" rtlCol="0">
            <a:spAutoFit/>
          </a:bodyPr>
          <a:lstStyle/>
          <a:p>
            <a:r>
              <a:rPr lang="en-GB" dirty="0"/>
              <a:t>6%</a:t>
            </a:r>
          </a:p>
        </p:txBody>
      </p:sp>
      <p:sp>
        <p:nvSpPr>
          <p:cNvPr id="30" name="Oval Callout 7">
            <a:extLst>
              <a:ext uri="{FF2B5EF4-FFF2-40B4-BE49-F238E27FC236}">
                <a16:creationId xmlns:a16="http://schemas.microsoft.com/office/drawing/2014/main" xmlns="" id="{1324D0D8-7364-4FB8-9453-ABA1A05101F0}"/>
              </a:ext>
            </a:extLst>
          </p:cNvPr>
          <p:cNvSpPr/>
          <p:nvPr/>
        </p:nvSpPr>
        <p:spPr>
          <a:xfrm>
            <a:off x="7955753" y="4565227"/>
            <a:ext cx="1428847" cy="835363"/>
          </a:xfrm>
          <a:prstGeom prst="wedgeEllipseCallout">
            <a:avLst>
              <a:gd name="adj1" fmla="val -45710"/>
              <a:gd name="adj2" fmla="val 45217"/>
            </a:avLst>
          </a:prstGeom>
          <a:noFill/>
          <a:ln w="98425">
            <a:solidFill>
              <a:srgbClr val="92D05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900" b="1" dirty="0">
                <a:solidFill>
                  <a:srgbClr val="64B22D"/>
                </a:solidFill>
              </a:rPr>
              <a:t>Privacy, confidentiality</a:t>
            </a:r>
            <a:endParaRPr lang="en-GB" sz="800" dirty="0">
              <a:solidFill>
                <a:srgbClr val="004992"/>
              </a:solidFill>
            </a:endParaRPr>
          </a:p>
        </p:txBody>
      </p:sp>
      <p:sp>
        <p:nvSpPr>
          <p:cNvPr id="31" name="Oval Callout 7">
            <a:extLst>
              <a:ext uri="{FF2B5EF4-FFF2-40B4-BE49-F238E27FC236}">
                <a16:creationId xmlns:a16="http://schemas.microsoft.com/office/drawing/2014/main" xmlns="" id="{37FF44C8-9BB3-4850-87D4-7BC755A3336A}"/>
              </a:ext>
            </a:extLst>
          </p:cNvPr>
          <p:cNvSpPr/>
          <p:nvPr/>
        </p:nvSpPr>
        <p:spPr>
          <a:xfrm>
            <a:off x="6602334" y="4522149"/>
            <a:ext cx="968753" cy="835363"/>
          </a:xfrm>
          <a:prstGeom prst="wedgeEllipseCallout">
            <a:avLst>
              <a:gd name="adj1" fmla="val -45710"/>
              <a:gd name="adj2" fmla="val 45217"/>
            </a:avLst>
          </a:prstGeom>
          <a:noFill/>
          <a:ln w="98425">
            <a:solidFill>
              <a:srgbClr val="92D05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900" b="1" dirty="0">
                <a:solidFill>
                  <a:srgbClr val="64B22D"/>
                </a:solidFill>
              </a:rPr>
              <a:t>Saves NHS money</a:t>
            </a:r>
            <a:endParaRPr lang="en-GB" sz="800" dirty="0">
              <a:solidFill>
                <a:srgbClr val="004992"/>
              </a:solidFill>
            </a:endParaRPr>
          </a:p>
        </p:txBody>
      </p:sp>
      <p:sp>
        <p:nvSpPr>
          <p:cNvPr id="33" name="TextBox 32">
            <a:extLst>
              <a:ext uri="{FF2B5EF4-FFF2-40B4-BE49-F238E27FC236}">
                <a16:creationId xmlns:a16="http://schemas.microsoft.com/office/drawing/2014/main" xmlns="" id="{C2DB3547-ECB5-4753-A724-C3188FCD3862}"/>
              </a:ext>
            </a:extLst>
          </p:cNvPr>
          <p:cNvSpPr txBox="1"/>
          <p:nvPr/>
        </p:nvSpPr>
        <p:spPr>
          <a:xfrm>
            <a:off x="7797680" y="5400586"/>
            <a:ext cx="444352" cy="307777"/>
          </a:xfrm>
          <a:prstGeom prst="rect">
            <a:avLst/>
          </a:prstGeom>
          <a:noFill/>
        </p:spPr>
        <p:txBody>
          <a:bodyPr wrap="none" rtlCol="0">
            <a:spAutoFit/>
          </a:bodyPr>
          <a:lstStyle/>
          <a:p>
            <a:r>
              <a:rPr lang="en-GB" sz="1400" dirty="0"/>
              <a:t>1%</a:t>
            </a:r>
          </a:p>
        </p:txBody>
      </p:sp>
      <p:sp>
        <p:nvSpPr>
          <p:cNvPr id="35" name="TextBox 34">
            <a:extLst>
              <a:ext uri="{FF2B5EF4-FFF2-40B4-BE49-F238E27FC236}">
                <a16:creationId xmlns:a16="http://schemas.microsoft.com/office/drawing/2014/main" xmlns="" id="{345B9D26-9B65-4D6F-9083-CCC4B6930D76}"/>
              </a:ext>
            </a:extLst>
          </p:cNvPr>
          <p:cNvSpPr txBox="1"/>
          <p:nvPr/>
        </p:nvSpPr>
        <p:spPr>
          <a:xfrm>
            <a:off x="6402760" y="5345166"/>
            <a:ext cx="444352" cy="307777"/>
          </a:xfrm>
          <a:prstGeom prst="rect">
            <a:avLst/>
          </a:prstGeom>
          <a:noFill/>
        </p:spPr>
        <p:txBody>
          <a:bodyPr wrap="none" rtlCol="0">
            <a:spAutoFit/>
          </a:bodyPr>
          <a:lstStyle/>
          <a:p>
            <a:r>
              <a:rPr lang="en-GB" sz="1400" dirty="0">
                <a:solidFill>
                  <a:srgbClr val="002060"/>
                </a:solidFill>
              </a:rPr>
              <a:t>2</a:t>
            </a:r>
            <a:r>
              <a:rPr lang="en-GB" sz="1400" dirty="0"/>
              <a:t>%</a:t>
            </a:r>
          </a:p>
        </p:txBody>
      </p:sp>
      <p:sp>
        <p:nvSpPr>
          <p:cNvPr id="36" name="Oval Callout 7">
            <a:extLst>
              <a:ext uri="{FF2B5EF4-FFF2-40B4-BE49-F238E27FC236}">
                <a16:creationId xmlns:a16="http://schemas.microsoft.com/office/drawing/2014/main" xmlns="" id="{41E2BC10-AF06-4867-9E97-DB6B6879333E}"/>
              </a:ext>
            </a:extLst>
          </p:cNvPr>
          <p:cNvSpPr/>
          <p:nvPr/>
        </p:nvSpPr>
        <p:spPr>
          <a:xfrm>
            <a:off x="10616201" y="4371880"/>
            <a:ext cx="1166477" cy="835363"/>
          </a:xfrm>
          <a:prstGeom prst="wedgeEllipseCallout">
            <a:avLst>
              <a:gd name="adj1" fmla="val -45710"/>
              <a:gd name="adj2" fmla="val 45217"/>
            </a:avLst>
          </a:prstGeom>
          <a:noFill/>
          <a:ln w="98425">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000" b="1" dirty="0">
                <a:solidFill>
                  <a:srgbClr val="004992"/>
                </a:solidFill>
              </a:rPr>
              <a:t>No benefits mentioned</a:t>
            </a:r>
            <a:endParaRPr lang="en-GB" sz="900" dirty="0">
              <a:solidFill>
                <a:srgbClr val="004992"/>
              </a:solidFill>
            </a:endParaRPr>
          </a:p>
        </p:txBody>
      </p:sp>
      <p:sp>
        <p:nvSpPr>
          <p:cNvPr id="37" name="TextBox 36">
            <a:extLst>
              <a:ext uri="{FF2B5EF4-FFF2-40B4-BE49-F238E27FC236}">
                <a16:creationId xmlns:a16="http://schemas.microsoft.com/office/drawing/2014/main" xmlns="" id="{2C1D038B-F4FB-4B74-8372-547135FB2BD1}"/>
              </a:ext>
            </a:extLst>
          </p:cNvPr>
          <p:cNvSpPr txBox="1"/>
          <p:nvPr/>
        </p:nvSpPr>
        <p:spPr>
          <a:xfrm>
            <a:off x="10503509" y="5268223"/>
            <a:ext cx="984565" cy="461665"/>
          </a:xfrm>
          <a:prstGeom prst="rect">
            <a:avLst/>
          </a:prstGeom>
          <a:noFill/>
        </p:spPr>
        <p:txBody>
          <a:bodyPr wrap="none" rtlCol="0">
            <a:spAutoFit/>
          </a:bodyPr>
          <a:lstStyle/>
          <a:p>
            <a:r>
              <a:rPr lang="en-GB" sz="1400" b="1" dirty="0">
                <a:solidFill>
                  <a:srgbClr val="EA8132"/>
                </a:solidFill>
              </a:rPr>
              <a:t>12%</a:t>
            </a:r>
          </a:p>
          <a:p>
            <a:r>
              <a:rPr lang="en-GB" sz="1000" i="1" dirty="0">
                <a:solidFill>
                  <a:srgbClr val="EA8132"/>
                </a:solidFill>
              </a:rPr>
              <a:t>(75+ </a:t>
            </a:r>
            <a:r>
              <a:rPr lang="en-GB" sz="1000" i="1" dirty="0" err="1">
                <a:solidFill>
                  <a:srgbClr val="EA8132"/>
                </a:solidFill>
              </a:rPr>
              <a:t>yrs</a:t>
            </a:r>
            <a:r>
              <a:rPr lang="en-GB" sz="1000" i="1" dirty="0">
                <a:solidFill>
                  <a:srgbClr val="EA8132"/>
                </a:solidFill>
              </a:rPr>
              <a:t> 21%)</a:t>
            </a:r>
          </a:p>
        </p:txBody>
      </p:sp>
      <p:pic>
        <p:nvPicPr>
          <p:cNvPr id="38" name="Picture 37">
            <a:extLst>
              <a:ext uri="{FF2B5EF4-FFF2-40B4-BE49-F238E27FC236}">
                <a16:creationId xmlns:a16="http://schemas.microsoft.com/office/drawing/2014/main" xmlns="" id="{4068F14E-65CB-4519-826E-7014ED067A22}"/>
              </a:ext>
            </a:extLst>
          </p:cNvPr>
          <p:cNvPicPr>
            <a:picLocks noChangeAspect="1"/>
          </p:cNvPicPr>
          <p:nvPr/>
        </p:nvPicPr>
        <p:blipFill>
          <a:blip r:embed="rId3"/>
          <a:stretch>
            <a:fillRect/>
          </a:stretch>
        </p:blipFill>
        <p:spPr>
          <a:xfrm>
            <a:off x="10731646" y="260648"/>
            <a:ext cx="1051032" cy="1030287"/>
          </a:xfrm>
          <a:prstGeom prst="rect">
            <a:avLst/>
          </a:prstGeom>
        </p:spPr>
      </p:pic>
      <p:sp>
        <p:nvSpPr>
          <p:cNvPr id="39" name="Rectangle 38">
            <a:extLst>
              <a:ext uri="{FF2B5EF4-FFF2-40B4-BE49-F238E27FC236}">
                <a16:creationId xmlns:a16="http://schemas.microsoft.com/office/drawing/2014/main" xmlns="" id="{894F0FA8-EDC3-45E0-98A0-C5E53A41CE68}"/>
              </a:ext>
            </a:extLst>
          </p:cNvPr>
          <p:cNvSpPr/>
          <p:nvPr/>
        </p:nvSpPr>
        <p:spPr>
          <a:xfrm>
            <a:off x="0" y="0"/>
            <a:ext cx="5228948"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2 results – Digital technology and video consultations</a:t>
            </a:r>
          </a:p>
        </p:txBody>
      </p:sp>
      <p:sp>
        <p:nvSpPr>
          <p:cNvPr id="40" name="Oval Callout 7">
            <a:extLst>
              <a:ext uri="{FF2B5EF4-FFF2-40B4-BE49-F238E27FC236}">
                <a16:creationId xmlns:a16="http://schemas.microsoft.com/office/drawing/2014/main" xmlns="" id="{8DDF2AAE-6A25-4287-9D1F-38E957364060}"/>
              </a:ext>
            </a:extLst>
          </p:cNvPr>
          <p:cNvSpPr/>
          <p:nvPr/>
        </p:nvSpPr>
        <p:spPr>
          <a:xfrm>
            <a:off x="2515567" y="4038253"/>
            <a:ext cx="1631102" cy="1168990"/>
          </a:xfrm>
          <a:prstGeom prst="wedgeEllipseCallout">
            <a:avLst>
              <a:gd name="adj1" fmla="val -45710"/>
              <a:gd name="adj2" fmla="val 45217"/>
            </a:avLst>
          </a:prstGeom>
          <a:noFill/>
          <a:ln w="98425">
            <a:solidFill>
              <a:srgbClr val="92D05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dirty="0">
                <a:solidFill>
                  <a:srgbClr val="64B22D"/>
                </a:solidFill>
              </a:rPr>
              <a:t>Accessibility</a:t>
            </a:r>
            <a:r>
              <a:rPr lang="en-GB" sz="1100" dirty="0">
                <a:solidFill>
                  <a:schemeClr val="tx1"/>
                </a:solidFill>
              </a:rPr>
              <a:t>, easy access, easy to use/ get to the appointment</a:t>
            </a:r>
          </a:p>
        </p:txBody>
      </p:sp>
    </p:spTree>
    <p:extLst>
      <p:ext uri="{BB962C8B-B14F-4D97-AF65-F5344CB8AC3E}">
        <p14:creationId xmlns:p14="http://schemas.microsoft.com/office/powerpoint/2010/main" val="1801706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86777" y="308139"/>
            <a:ext cx="10031421" cy="1376288"/>
          </a:xfrm>
        </p:spPr>
        <p:txBody>
          <a:bodyPr vert="horz" lIns="216000" tIns="45720" rIns="216000" bIns="45720" rtlCol="0">
            <a:noAutofit/>
          </a:bodyPr>
          <a:lstStyle/>
          <a:p>
            <a:r>
              <a:rPr lang="en-GB" sz="2000" dirty="0"/>
              <a:t>The perceived challenges of video consultations centre on concerns about access to technology and the limitation of the interactions e.g. no physical examination, impersonal and awkward</a:t>
            </a:r>
          </a:p>
        </p:txBody>
      </p:sp>
      <p:sp>
        <p:nvSpPr>
          <p:cNvPr id="6" name="Rectangle 5">
            <a:extLst>
              <a:ext uri="{FF2B5EF4-FFF2-40B4-BE49-F238E27FC236}">
                <a16:creationId xmlns:a16="http://schemas.microsoft.com/office/drawing/2014/main" xmlns="" id="{10808180-6435-4B08-97A3-1A9ABCDD772B}"/>
              </a:ext>
            </a:extLst>
          </p:cNvPr>
          <p:cNvSpPr/>
          <p:nvPr/>
        </p:nvSpPr>
        <p:spPr>
          <a:xfrm>
            <a:off x="1824709" y="6624490"/>
            <a:ext cx="8325775" cy="261606"/>
          </a:xfrm>
          <a:prstGeom prst="rect">
            <a:avLst/>
          </a:prstGeom>
        </p:spPr>
        <p:txBody>
          <a:bodyPr wrap="square" lIns="91432" tIns="45718" rIns="91432" bIns="45718">
            <a:spAutoFit/>
          </a:bodyPr>
          <a:lstStyle/>
          <a:p>
            <a:r>
              <a:rPr lang="en-GB" sz="1000" i="1" dirty="0">
                <a:latin typeface="Arial"/>
              </a:rPr>
              <a:t>Q. </a:t>
            </a:r>
            <a:r>
              <a:rPr lang="en-GB" sz="1100" i="1" dirty="0"/>
              <a:t>Please describe what you think the challenges of using video consultations might be for you and your family</a:t>
            </a:r>
            <a:r>
              <a:rPr lang="en-GB" sz="1100" dirty="0"/>
              <a:t>? </a:t>
            </a:r>
            <a:r>
              <a:rPr lang="en-GB" sz="1000" i="1" dirty="0">
                <a:solidFill>
                  <a:srgbClr val="669900"/>
                </a:solidFill>
                <a:latin typeface="Arial"/>
              </a:rPr>
              <a:t>Base: n=381</a:t>
            </a:r>
          </a:p>
        </p:txBody>
      </p:sp>
      <p:sp>
        <p:nvSpPr>
          <p:cNvPr id="16" name="Oval Callout 7">
            <a:extLst>
              <a:ext uri="{FF2B5EF4-FFF2-40B4-BE49-F238E27FC236}">
                <a16:creationId xmlns:a16="http://schemas.microsoft.com/office/drawing/2014/main" xmlns="" id="{69F6A70A-C8AA-4DBA-83F6-125FB9DF62AC}"/>
              </a:ext>
            </a:extLst>
          </p:cNvPr>
          <p:cNvSpPr/>
          <p:nvPr/>
        </p:nvSpPr>
        <p:spPr>
          <a:xfrm>
            <a:off x="559044" y="1684427"/>
            <a:ext cx="2494874" cy="2381546"/>
          </a:xfrm>
          <a:prstGeom prst="wedgeEllipseCallout">
            <a:avLst>
              <a:gd name="adj1" fmla="val -45927"/>
              <a:gd name="adj2" fmla="val 44144"/>
            </a:avLst>
          </a:prstGeom>
          <a:noFill/>
          <a:ln w="98425">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dirty="0">
                <a:solidFill>
                  <a:srgbClr val="EA8E32"/>
                </a:solidFill>
              </a:rPr>
              <a:t>Technology </a:t>
            </a:r>
          </a:p>
          <a:p>
            <a:pPr algn="ctr"/>
            <a:r>
              <a:rPr lang="en-GB" sz="1100" b="1" dirty="0">
                <a:solidFill>
                  <a:srgbClr val="EA8E32"/>
                </a:solidFill>
              </a:rPr>
              <a:t>dependent</a:t>
            </a:r>
          </a:p>
          <a:p>
            <a:pPr algn="ctr"/>
            <a:r>
              <a:rPr lang="en-GB" sz="1000" dirty="0">
                <a:solidFill>
                  <a:srgbClr val="004992"/>
                </a:solidFill>
              </a:rPr>
              <a:t>Access to/ possession of technology is not equal amongst the population</a:t>
            </a:r>
          </a:p>
          <a:p>
            <a:pPr algn="ctr"/>
            <a:endParaRPr lang="en-GB" sz="1000" dirty="0">
              <a:solidFill>
                <a:srgbClr val="004992"/>
              </a:solidFill>
            </a:endParaRPr>
          </a:p>
          <a:p>
            <a:pPr algn="ctr"/>
            <a:r>
              <a:rPr lang="en-GB" sz="1000" dirty="0">
                <a:solidFill>
                  <a:srgbClr val="004992"/>
                </a:solidFill>
              </a:rPr>
              <a:t>Variable quality of signals, speeds and connections across the region</a:t>
            </a:r>
          </a:p>
          <a:p>
            <a:pPr algn="ctr"/>
            <a:endParaRPr lang="en-GB" sz="1000" dirty="0">
              <a:solidFill>
                <a:srgbClr val="004992"/>
              </a:solidFill>
            </a:endParaRPr>
          </a:p>
          <a:p>
            <a:pPr algn="ctr"/>
            <a:r>
              <a:rPr lang="en-GB" sz="1000" dirty="0">
                <a:solidFill>
                  <a:srgbClr val="004992"/>
                </a:solidFill>
              </a:rPr>
              <a:t>Variable quality of equipment across population</a:t>
            </a:r>
          </a:p>
        </p:txBody>
      </p:sp>
      <p:sp>
        <p:nvSpPr>
          <p:cNvPr id="7" name="TextBox 6">
            <a:extLst>
              <a:ext uri="{FF2B5EF4-FFF2-40B4-BE49-F238E27FC236}">
                <a16:creationId xmlns:a16="http://schemas.microsoft.com/office/drawing/2014/main" xmlns="" id="{8851CA3A-7B68-4559-810A-D89F4A5A9F34}"/>
              </a:ext>
            </a:extLst>
          </p:cNvPr>
          <p:cNvSpPr txBox="1"/>
          <p:nvPr/>
        </p:nvSpPr>
        <p:spPr>
          <a:xfrm>
            <a:off x="325198" y="3944228"/>
            <a:ext cx="646331" cy="369332"/>
          </a:xfrm>
          <a:prstGeom prst="rect">
            <a:avLst/>
          </a:prstGeom>
          <a:noFill/>
        </p:spPr>
        <p:txBody>
          <a:bodyPr wrap="none" rtlCol="0">
            <a:spAutoFit/>
          </a:bodyPr>
          <a:lstStyle/>
          <a:p>
            <a:r>
              <a:rPr lang="en-GB" dirty="0"/>
              <a:t>29%</a:t>
            </a:r>
          </a:p>
        </p:txBody>
      </p:sp>
      <p:sp>
        <p:nvSpPr>
          <p:cNvPr id="8" name="Oval Callout 7">
            <a:extLst>
              <a:ext uri="{FF2B5EF4-FFF2-40B4-BE49-F238E27FC236}">
                <a16:creationId xmlns:a16="http://schemas.microsoft.com/office/drawing/2014/main" xmlns="" id="{4EAF36B1-F4D5-4E70-9724-694A03C069B0}"/>
              </a:ext>
            </a:extLst>
          </p:cNvPr>
          <p:cNvSpPr/>
          <p:nvPr/>
        </p:nvSpPr>
        <p:spPr>
          <a:xfrm>
            <a:off x="6272745" y="1943165"/>
            <a:ext cx="1792838" cy="1609513"/>
          </a:xfrm>
          <a:prstGeom prst="wedgeEllipseCallout">
            <a:avLst>
              <a:gd name="adj1" fmla="val -45927"/>
              <a:gd name="adj2" fmla="val 44144"/>
            </a:avLst>
          </a:prstGeom>
          <a:noFill/>
          <a:ln w="98425">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dirty="0">
                <a:solidFill>
                  <a:srgbClr val="EA8E32"/>
                </a:solidFill>
              </a:rPr>
              <a:t>Lack of physical examination</a:t>
            </a:r>
          </a:p>
          <a:p>
            <a:pPr algn="ctr"/>
            <a:r>
              <a:rPr lang="en-GB" sz="1200" dirty="0">
                <a:solidFill>
                  <a:srgbClr val="004992"/>
                </a:solidFill>
              </a:rPr>
              <a:t>Blood tests, blood pressure, temperature check</a:t>
            </a:r>
          </a:p>
        </p:txBody>
      </p:sp>
      <p:sp>
        <p:nvSpPr>
          <p:cNvPr id="9" name="TextBox 8">
            <a:extLst>
              <a:ext uri="{FF2B5EF4-FFF2-40B4-BE49-F238E27FC236}">
                <a16:creationId xmlns:a16="http://schemas.microsoft.com/office/drawing/2014/main" xmlns="" id="{6F59FB1A-7339-4942-B2F6-B14486A013C1}"/>
              </a:ext>
            </a:extLst>
          </p:cNvPr>
          <p:cNvSpPr txBox="1"/>
          <p:nvPr/>
        </p:nvSpPr>
        <p:spPr>
          <a:xfrm>
            <a:off x="5983760" y="3498101"/>
            <a:ext cx="646331" cy="369332"/>
          </a:xfrm>
          <a:prstGeom prst="rect">
            <a:avLst/>
          </a:prstGeom>
          <a:noFill/>
        </p:spPr>
        <p:txBody>
          <a:bodyPr wrap="none" rtlCol="0">
            <a:spAutoFit/>
          </a:bodyPr>
          <a:lstStyle/>
          <a:p>
            <a:r>
              <a:rPr lang="en-GB" dirty="0"/>
              <a:t>23%</a:t>
            </a:r>
          </a:p>
        </p:txBody>
      </p:sp>
      <p:sp>
        <p:nvSpPr>
          <p:cNvPr id="10" name="Oval Callout 7">
            <a:extLst>
              <a:ext uri="{FF2B5EF4-FFF2-40B4-BE49-F238E27FC236}">
                <a16:creationId xmlns:a16="http://schemas.microsoft.com/office/drawing/2014/main" xmlns="" id="{B7D1DBF5-2B12-4255-9769-2295D39F11E9}"/>
              </a:ext>
            </a:extLst>
          </p:cNvPr>
          <p:cNvSpPr/>
          <p:nvPr/>
        </p:nvSpPr>
        <p:spPr>
          <a:xfrm>
            <a:off x="8849494" y="1928763"/>
            <a:ext cx="1955648" cy="1569338"/>
          </a:xfrm>
          <a:prstGeom prst="wedgeEllipseCallout">
            <a:avLst>
              <a:gd name="adj1" fmla="val -45927"/>
              <a:gd name="adj2" fmla="val 44144"/>
            </a:avLst>
          </a:prstGeom>
          <a:noFill/>
          <a:ln w="98425">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dirty="0">
                <a:solidFill>
                  <a:srgbClr val="EA8E32"/>
                </a:solidFill>
              </a:rPr>
              <a:t>Impersonal</a:t>
            </a:r>
          </a:p>
          <a:p>
            <a:pPr algn="ctr"/>
            <a:r>
              <a:rPr lang="en-GB" sz="1000" dirty="0">
                <a:solidFill>
                  <a:srgbClr val="004992"/>
                </a:solidFill>
              </a:rPr>
              <a:t>No relationship building, less friendly, lack of body language, prefer face to face, difficult to explain the issues, sensitivity</a:t>
            </a:r>
          </a:p>
        </p:txBody>
      </p:sp>
      <p:sp>
        <p:nvSpPr>
          <p:cNvPr id="13" name="TextBox 12">
            <a:extLst>
              <a:ext uri="{FF2B5EF4-FFF2-40B4-BE49-F238E27FC236}">
                <a16:creationId xmlns:a16="http://schemas.microsoft.com/office/drawing/2014/main" xmlns="" id="{EAD40B59-4BEC-4B13-998A-6F418603DCB9}"/>
              </a:ext>
            </a:extLst>
          </p:cNvPr>
          <p:cNvSpPr txBox="1"/>
          <p:nvPr/>
        </p:nvSpPr>
        <p:spPr>
          <a:xfrm>
            <a:off x="8420526" y="3447721"/>
            <a:ext cx="646331" cy="369332"/>
          </a:xfrm>
          <a:prstGeom prst="rect">
            <a:avLst/>
          </a:prstGeom>
          <a:noFill/>
        </p:spPr>
        <p:txBody>
          <a:bodyPr wrap="none" rtlCol="0">
            <a:spAutoFit/>
          </a:bodyPr>
          <a:lstStyle/>
          <a:p>
            <a:r>
              <a:rPr lang="en-GB" dirty="0"/>
              <a:t>22%</a:t>
            </a:r>
          </a:p>
        </p:txBody>
      </p:sp>
      <p:sp>
        <p:nvSpPr>
          <p:cNvPr id="14" name="Oval Callout 7">
            <a:extLst>
              <a:ext uri="{FF2B5EF4-FFF2-40B4-BE49-F238E27FC236}">
                <a16:creationId xmlns:a16="http://schemas.microsoft.com/office/drawing/2014/main" xmlns="" id="{73745EC9-CD87-4579-9518-6D5274532A82}"/>
              </a:ext>
            </a:extLst>
          </p:cNvPr>
          <p:cNvSpPr/>
          <p:nvPr/>
        </p:nvSpPr>
        <p:spPr>
          <a:xfrm>
            <a:off x="3088569" y="4508964"/>
            <a:ext cx="1675689" cy="1355092"/>
          </a:xfrm>
          <a:prstGeom prst="wedgeEllipseCallout">
            <a:avLst>
              <a:gd name="adj1" fmla="val -45927"/>
              <a:gd name="adj2" fmla="val 44144"/>
            </a:avLst>
          </a:prstGeom>
          <a:noFill/>
          <a:ln w="98425">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dirty="0">
                <a:solidFill>
                  <a:srgbClr val="EA8E32"/>
                </a:solidFill>
              </a:rPr>
              <a:t>Would feel….</a:t>
            </a:r>
          </a:p>
          <a:p>
            <a:pPr algn="ctr"/>
            <a:r>
              <a:rPr lang="en-GB" sz="1000" dirty="0">
                <a:solidFill>
                  <a:srgbClr val="004992"/>
                </a:solidFill>
              </a:rPr>
              <a:t>Uncomfortable, awkward, embarrassed, anxious, stressed, nervous</a:t>
            </a:r>
          </a:p>
        </p:txBody>
      </p:sp>
      <p:sp>
        <p:nvSpPr>
          <p:cNvPr id="15" name="Oval Callout 7">
            <a:extLst>
              <a:ext uri="{FF2B5EF4-FFF2-40B4-BE49-F238E27FC236}">
                <a16:creationId xmlns:a16="http://schemas.microsoft.com/office/drawing/2014/main" xmlns="" id="{A03AF27C-B7C0-4EF8-9726-51DF9A8C283A}"/>
              </a:ext>
            </a:extLst>
          </p:cNvPr>
          <p:cNvSpPr/>
          <p:nvPr/>
        </p:nvSpPr>
        <p:spPr>
          <a:xfrm>
            <a:off x="10631367" y="3706637"/>
            <a:ext cx="1136145" cy="1030287"/>
          </a:xfrm>
          <a:prstGeom prst="wedgeEllipseCallout">
            <a:avLst>
              <a:gd name="adj1" fmla="val -45710"/>
              <a:gd name="adj2" fmla="val 45217"/>
            </a:avLst>
          </a:prstGeom>
          <a:noFill/>
          <a:ln w="98425">
            <a:solidFill>
              <a:srgbClr val="92D05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900" b="1" dirty="0">
                <a:solidFill>
                  <a:srgbClr val="004992"/>
                </a:solidFill>
              </a:rPr>
              <a:t>No challenges mentioned</a:t>
            </a:r>
            <a:endParaRPr lang="en-GB" sz="800" dirty="0">
              <a:solidFill>
                <a:srgbClr val="004992"/>
              </a:solidFill>
            </a:endParaRPr>
          </a:p>
        </p:txBody>
      </p:sp>
      <p:sp>
        <p:nvSpPr>
          <p:cNvPr id="17" name="TextBox 16">
            <a:extLst>
              <a:ext uri="{FF2B5EF4-FFF2-40B4-BE49-F238E27FC236}">
                <a16:creationId xmlns:a16="http://schemas.microsoft.com/office/drawing/2014/main" xmlns="" id="{63E26F9B-2D17-4E08-B2C7-3C824BA4AD69}"/>
              </a:ext>
            </a:extLst>
          </p:cNvPr>
          <p:cNvSpPr txBox="1"/>
          <p:nvPr/>
        </p:nvSpPr>
        <p:spPr>
          <a:xfrm>
            <a:off x="2661651" y="5737463"/>
            <a:ext cx="481222" cy="338554"/>
          </a:xfrm>
          <a:prstGeom prst="rect">
            <a:avLst/>
          </a:prstGeom>
          <a:noFill/>
        </p:spPr>
        <p:txBody>
          <a:bodyPr wrap="none" rtlCol="0">
            <a:spAutoFit/>
          </a:bodyPr>
          <a:lstStyle/>
          <a:p>
            <a:r>
              <a:rPr lang="en-GB" sz="1600" dirty="0"/>
              <a:t>5%</a:t>
            </a:r>
          </a:p>
        </p:txBody>
      </p:sp>
      <p:sp>
        <p:nvSpPr>
          <p:cNvPr id="18" name="TextBox 17">
            <a:extLst>
              <a:ext uri="{FF2B5EF4-FFF2-40B4-BE49-F238E27FC236}">
                <a16:creationId xmlns:a16="http://schemas.microsoft.com/office/drawing/2014/main" xmlns="" id="{404E481F-753A-4078-9357-310347544CFC}"/>
              </a:ext>
            </a:extLst>
          </p:cNvPr>
          <p:cNvSpPr txBox="1"/>
          <p:nvPr/>
        </p:nvSpPr>
        <p:spPr>
          <a:xfrm>
            <a:off x="10363592" y="4776183"/>
            <a:ext cx="595035" cy="338554"/>
          </a:xfrm>
          <a:prstGeom prst="rect">
            <a:avLst/>
          </a:prstGeom>
          <a:noFill/>
        </p:spPr>
        <p:txBody>
          <a:bodyPr wrap="none" rtlCol="0">
            <a:spAutoFit/>
          </a:bodyPr>
          <a:lstStyle/>
          <a:p>
            <a:r>
              <a:rPr lang="en-GB" sz="1600" dirty="0">
                <a:solidFill>
                  <a:srgbClr val="64B22D"/>
                </a:solidFill>
              </a:rPr>
              <a:t>20%</a:t>
            </a:r>
          </a:p>
        </p:txBody>
      </p:sp>
      <p:sp>
        <p:nvSpPr>
          <p:cNvPr id="19" name="Oval Callout 7">
            <a:extLst>
              <a:ext uri="{FF2B5EF4-FFF2-40B4-BE49-F238E27FC236}">
                <a16:creationId xmlns:a16="http://schemas.microsoft.com/office/drawing/2014/main" xmlns="" id="{35BD9383-57CA-4C5D-853F-F9D6D31546BE}"/>
              </a:ext>
            </a:extLst>
          </p:cNvPr>
          <p:cNvSpPr/>
          <p:nvPr/>
        </p:nvSpPr>
        <p:spPr>
          <a:xfrm>
            <a:off x="5287198" y="4397251"/>
            <a:ext cx="1976201" cy="1609513"/>
          </a:xfrm>
          <a:prstGeom prst="wedgeEllipseCallout">
            <a:avLst>
              <a:gd name="adj1" fmla="val -45927"/>
              <a:gd name="adj2" fmla="val 44144"/>
            </a:avLst>
          </a:prstGeom>
          <a:noFill/>
          <a:ln w="98425">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dirty="0">
                <a:solidFill>
                  <a:srgbClr val="EA8E32"/>
                </a:solidFill>
              </a:rPr>
              <a:t>Outcomes and diagnosis</a:t>
            </a:r>
          </a:p>
          <a:p>
            <a:pPr algn="ctr"/>
            <a:r>
              <a:rPr lang="en-GB" sz="1000" dirty="0">
                <a:solidFill>
                  <a:srgbClr val="004992"/>
                </a:solidFill>
              </a:rPr>
              <a:t>Understanding, symptoms potentially missed, lack of trust, continuity of care, quality of care</a:t>
            </a:r>
          </a:p>
        </p:txBody>
      </p:sp>
      <p:sp>
        <p:nvSpPr>
          <p:cNvPr id="20" name="TextBox 19">
            <a:extLst>
              <a:ext uri="{FF2B5EF4-FFF2-40B4-BE49-F238E27FC236}">
                <a16:creationId xmlns:a16="http://schemas.microsoft.com/office/drawing/2014/main" xmlns="" id="{A3025210-43C8-4019-AAAF-82394D35FE0C}"/>
              </a:ext>
            </a:extLst>
          </p:cNvPr>
          <p:cNvSpPr txBox="1"/>
          <p:nvPr/>
        </p:nvSpPr>
        <p:spPr>
          <a:xfrm>
            <a:off x="5058444" y="5941506"/>
            <a:ext cx="481222" cy="338554"/>
          </a:xfrm>
          <a:prstGeom prst="rect">
            <a:avLst/>
          </a:prstGeom>
          <a:noFill/>
        </p:spPr>
        <p:txBody>
          <a:bodyPr wrap="none" rtlCol="0">
            <a:spAutoFit/>
          </a:bodyPr>
          <a:lstStyle/>
          <a:p>
            <a:r>
              <a:rPr lang="en-GB" sz="1600" dirty="0"/>
              <a:t>2%</a:t>
            </a:r>
          </a:p>
        </p:txBody>
      </p:sp>
      <p:sp>
        <p:nvSpPr>
          <p:cNvPr id="23" name="Oval Callout 7">
            <a:extLst>
              <a:ext uri="{FF2B5EF4-FFF2-40B4-BE49-F238E27FC236}">
                <a16:creationId xmlns:a16="http://schemas.microsoft.com/office/drawing/2014/main" xmlns="" id="{C17A7C9C-F943-4A46-BA24-2B4F486E4998}"/>
              </a:ext>
            </a:extLst>
          </p:cNvPr>
          <p:cNvSpPr/>
          <p:nvPr/>
        </p:nvSpPr>
        <p:spPr>
          <a:xfrm>
            <a:off x="3702586" y="1899358"/>
            <a:ext cx="1955648" cy="1653320"/>
          </a:xfrm>
          <a:prstGeom prst="wedgeEllipseCallout">
            <a:avLst>
              <a:gd name="adj1" fmla="val -45927"/>
              <a:gd name="adj2" fmla="val 44144"/>
            </a:avLst>
          </a:prstGeom>
          <a:noFill/>
          <a:ln w="98425">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dirty="0">
                <a:solidFill>
                  <a:srgbClr val="EA8E32"/>
                </a:solidFill>
              </a:rPr>
              <a:t>Lack of technology skills/ confidence</a:t>
            </a:r>
          </a:p>
          <a:p>
            <a:pPr algn="ctr"/>
            <a:r>
              <a:rPr lang="en-GB" sz="1100" dirty="0">
                <a:solidFill>
                  <a:srgbClr val="004992"/>
                </a:solidFill>
              </a:rPr>
              <a:t>Especially vulnerable and elderly</a:t>
            </a:r>
          </a:p>
        </p:txBody>
      </p:sp>
      <p:sp>
        <p:nvSpPr>
          <p:cNvPr id="24" name="TextBox 23">
            <a:extLst>
              <a:ext uri="{FF2B5EF4-FFF2-40B4-BE49-F238E27FC236}">
                <a16:creationId xmlns:a16="http://schemas.microsoft.com/office/drawing/2014/main" xmlns="" id="{831354ED-0C3C-4FC2-94F7-0071D3FA49BF}"/>
              </a:ext>
            </a:extLst>
          </p:cNvPr>
          <p:cNvSpPr txBox="1"/>
          <p:nvPr/>
        </p:nvSpPr>
        <p:spPr>
          <a:xfrm>
            <a:off x="3275124" y="3538252"/>
            <a:ext cx="595035" cy="338554"/>
          </a:xfrm>
          <a:prstGeom prst="rect">
            <a:avLst/>
          </a:prstGeom>
          <a:noFill/>
        </p:spPr>
        <p:txBody>
          <a:bodyPr wrap="none" rtlCol="0">
            <a:spAutoFit/>
          </a:bodyPr>
          <a:lstStyle/>
          <a:p>
            <a:r>
              <a:rPr lang="en-GB" sz="1600" dirty="0"/>
              <a:t>15%</a:t>
            </a:r>
          </a:p>
        </p:txBody>
      </p:sp>
      <p:sp>
        <p:nvSpPr>
          <p:cNvPr id="25" name="Oval Callout 7">
            <a:extLst>
              <a:ext uri="{FF2B5EF4-FFF2-40B4-BE49-F238E27FC236}">
                <a16:creationId xmlns:a16="http://schemas.microsoft.com/office/drawing/2014/main" xmlns="" id="{A502CED7-5F6B-45EE-9967-EC5AD9A3DB83}"/>
              </a:ext>
            </a:extLst>
          </p:cNvPr>
          <p:cNvSpPr/>
          <p:nvPr/>
        </p:nvSpPr>
        <p:spPr>
          <a:xfrm>
            <a:off x="846832" y="4508964"/>
            <a:ext cx="1767642" cy="1179565"/>
          </a:xfrm>
          <a:prstGeom prst="wedgeEllipseCallout">
            <a:avLst>
              <a:gd name="adj1" fmla="val -45927"/>
              <a:gd name="adj2" fmla="val 44144"/>
            </a:avLst>
          </a:prstGeom>
          <a:noFill/>
          <a:ln w="98425">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dirty="0">
                <a:solidFill>
                  <a:srgbClr val="EA8E32"/>
                </a:solidFill>
              </a:rPr>
              <a:t>Privacy/ confidentiality</a:t>
            </a:r>
          </a:p>
          <a:p>
            <a:pPr algn="ctr"/>
            <a:r>
              <a:rPr lang="en-GB" sz="1000" dirty="0">
                <a:solidFill>
                  <a:srgbClr val="004992"/>
                </a:solidFill>
              </a:rPr>
              <a:t>Data protection, security, others at work or family overhearing</a:t>
            </a:r>
          </a:p>
        </p:txBody>
      </p:sp>
      <p:sp>
        <p:nvSpPr>
          <p:cNvPr id="26" name="TextBox 25">
            <a:extLst>
              <a:ext uri="{FF2B5EF4-FFF2-40B4-BE49-F238E27FC236}">
                <a16:creationId xmlns:a16="http://schemas.microsoft.com/office/drawing/2014/main" xmlns="" id="{1318E4AE-FD66-483E-8763-917C9A517B4D}"/>
              </a:ext>
            </a:extLst>
          </p:cNvPr>
          <p:cNvSpPr txBox="1"/>
          <p:nvPr/>
        </p:nvSpPr>
        <p:spPr>
          <a:xfrm>
            <a:off x="559044" y="5634291"/>
            <a:ext cx="481222" cy="338554"/>
          </a:xfrm>
          <a:prstGeom prst="rect">
            <a:avLst/>
          </a:prstGeom>
          <a:noFill/>
        </p:spPr>
        <p:txBody>
          <a:bodyPr wrap="none" rtlCol="0">
            <a:spAutoFit/>
          </a:bodyPr>
          <a:lstStyle/>
          <a:p>
            <a:r>
              <a:rPr lang="en-GB" sz="1600" dirty="0"/>
              <a:t>6%</a:t>
            </a:r>
          </a:p>
        </p:txBody>
      </p:sp>
      <p:sp>
        <p:nvSpPr>
          <p:cNvPr id="27" name="Oval Callout 7">
            <a:extLst>
              <a:ext uri="{FF2B5EF4-FFF2-40B4-BE49-F238E27FC236}">
                <a16:creationId xmlns:a16="http://schemas.microsoft.com/office/drawing/2014/main" xmlns="" id="{A4C6BCE0-2D2C-4916-AE2B-D0B04936E0E9}"/>
              </a:ext>
            </a:extLst>
          </p:cNvPr>
          <p:cNvSpPr/>
          <p:nvPr/>
        </p:nvSpPr>
        <p:spPr>
          <a:xfrm>
            <a:off x="7749406" y="4679510"/>
            <a:ext cx="2134196" cy="868319"/>
          </a:xfrm>
          <a:prstGeom prst="wedgeEllipseCallout">
            <a:avLst>
              <a:gd name="adj1" fmla="val -45927"/>
              <a:gd name="adj2" fmla="val 44144"/>
            </a:avLst>
          </a:prstGeom>
          <a:noFill/>
          <a:ln w="98425">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dirty="0">
                <a:solidFill>
                  <a:srgbClr val="EA8E32"/>
                </a:solidFill>
              </a:rPr>
              <a:t>Practicalities/ process/ logistics</a:t>
            </a:r>
          </a:p>
          <a:p>
            <a:pPr algn="ctr"/>
            <a:r>
              <a:rPr lang="en-GB" sz="1000" dirty="0">
                <a:solidFill>
                  <a:srgbClr val="004992"/>
                </a:solidFill>
              </a:rPr>
              <a:t>How does it work, how to get prescription</a:t>
            </a:r>
          </a:p>
        </p:txBody>
      </p:sp>
      <p:sp>
        <p:nvSpPr>
          <p:cNvPr id="28" name="TextBox 27">
            <a:extLst>
              <a:ext uri="{FF2B5EF4-FFF2-40B4-BE49-F238E27FC236}">
                <a16:creationId xmlns:a16="http://schemas.microsoft.com/office/drawing/2014/main" xmlns="" id="{1A8CB1EC-78CB-4990-AAE3-3FFE1D2B1B13}"/>
              </a:ext>
            </a:extLst>
          </p:cNvPr>
          <p:cNvSpPr txBox="1"/>
          <p:nvPr/>
        </p:nvSpPr>
        <p:spPr>
          <a:xfrm>
            <a:off x="7672394" y="5598963"/>
            <a:ext cx="444352" cy="307777"/>
          </a:xfrm>
          <a:prstGeom prst="rect">
            <a:avLst/>
          </a:prstGeom>
          <a:noFill/>
        </p:spPr>
        <p:txBody>
          <a:bodyPr wrap="none" rtlCol="0">
            <a:spAutoFit/>
          </a:bodyPr>
          <a:lstStyle/>
          <a:p>
            <a:r>
              <a:rPr lang="en-GB" sz="1400" dirty="0"/>
              <a:t>1%</a:t>
            </a:r>
          </a:p>
        </p:txBody>
      </p:sp>
      <p:sp>
        <p:nvSpPr>
          <p:cNvPr id="29" name="Rectangle 28">
            <a:extLst>
              <a:ext uri="{FF2B5EF4-FFF2-40B4-BE49-F238E27FC236}">
                <a16:creationId xmlns:a16="http://schemas.microsoft.com/office/drawing/2014/main" xmlns="" id="{4FF88E45-2CF3-4BE5-8B3B-89EA10E98974}"/>
              </a:ext>
            </a:extLst>
          </p:cNvPr>
          <p:cNvSpPr/>
          <p:nvPr/>
        </p:nvSpPr>
        <p:spPr>
          <a:xfrm>
            <a:off x="0" y="0"/>
            <a:ext cx="5228948"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2 results – Digital technology and video consultations</a:t>
            </a:r>
          </a:p>
        </p:txBody>
      </p:sp>
      <p:pic>
        <p:nvPicPr>
          <p:cNvPr id="30" name="Picture 29">
            <a:extLst>
              <a:ext uri="{FF2B5EF4-FFF2-40B4-BE49-F238E27FC236}">
                <a16:creationId xmlns:a16="http://schemas.microsoft.com/office/drawing/2014/main" xmlns="" id="{F2738A51-AB03-4D3E-BE04-B309BE4E9EE7}"/>
              </a:ext>
            </a:extLst>
          </p:cNvPr>
          <p:cNvPicPr>
            <a:picLocks noChangeAspect="1"/>
          </p:cNvPicPr>
          <p:nvPr/>
        </p:nvPicPr>
        <p:blipFill>
          <a:blip r:embed="rId3"/>
          <a:stretch>
            <a:fillRect/>
          </a:stretch>
        </p:blipFill>
        <p:spPr>
          <a:xfrm>
            <a:off x="10661109" y="221362"/>
            <a:ext cx="1147836" cy="1125181"/>
          </a:xfrm>
          <a:prstGeom prst="rect">
            <a:avLst/>
          </a:prstGeom>
        </p:spPr>
      </p:pic>
    </p:spTree>
    <p:extLst>
      <p:ext uri="{BB962C8B-B14F-4D97-AF65-F5344CB8AC3E}">
        <p14:creationId xmlns:p14="http://schemas.microsoft.com/office/powerpoint/2010/main" val="25811386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F206DA5-3FA4-4BB1-8F8A-36633BA89087}"/>
              </a:ext>
            </a:extLst>
          </p:cNvPr>
          <p:cNvSpPr/>
          <p:nvPr/>
        </p:nvSpPr>
        <p:spPr>
          <a:xfrm>
            <a:off x="836508" y="1428035"/>
            <a:ext cx="10717159" cy="962550"/>
          </a:xfrm>
          <a:prstGeom prst="rect">
            <a:avLst/>
          </a:prstGeom>
          <a:solidFill>
            <a:schemeClr val="bg1">
              <a:lumMod val="85000"/>
              <a:alpha val="50196"/>
            </a:schemeClr>
          </a:solidFill>
          <a:ln w="381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a:extLst>
              <a:ext uri="{FF2B5EF4-FFF2-40B4-BE49-F238E27FC236}">
                <a16:creationId xmlns:a16="http://schemas.microsoft.com/office/drawing/2014/main" xmlns="" id="{E8EC1492-F161-400D-B40B-DCB68F839B3C}"/>
              </a:ext>
            </a:extLst>
          </p:cNvPr>
          <p:cNvSpPr>
            <a:spLocks noGrp="1"/>
          </p:cNvSpPr>
          <p:nvPr>
            <p:ph type="sldNum" sz="quarter" idx="12"/>
          </p:nvPr>
        </p:nvSpPr>
        <p:spPr/>
        <p:txBody>
          <a:bodyPr/>
          <a:lstStyle/>
          <a:p>
            <a:fld id="{F6E39E37-6BC0-A248-806A-337B0CEF6126}" type="slidenum">
              <a:rPr lang="en-US" smtClean="0"/>
              <a:t>33</a:t>
            </a:fld>
            <a:endParaRPr lang="en-US"/>
          </a:p>
        </p:txBody>
      </p:sp>
      <p:sp>
        <p:nvSpPr>
          <p:cNvPr id="5" name="Text Placeholder 1">
            <a:extLst>
              <a:ext uri="{FF2B5EF4-FFF2-40B4-BE49-F238E27FC236}">
                <a16:creationId xmlns:a16="http://schemas.microsoft.com/office/drawing/2014/main" xmlns="" id="{A3BFC737-FB73-429D-BBAD-CBAEE8DDC75C}"/>
              </a:ext>
            </a:extLst>
          </p:cNvPr>
          <p:cNvSpPr>
            <a:spLocks noGrp="1"/>
          </p:cNvSpPr>
          <p:nvPr>
            <p:ph type="body" sz="quarter" idx="13"/>
          </p:nvPr>
        </p:nvSpPr>
        <p:spPr>
          <a:xfrm>
            <a:off x="186777" y="308139"/>
            <a:ext cx="10915309" cy="1376288"/>
          </a:xfrm>
        </p:spPr>
        <p:txBody>
          <a:bodyPr vert="horz" lIns="216000" tIns="45720" rIns="216000" bIns="45720" rtlCol="0">
            <a:noAutofit/>
          </a:bodyPr>
          <a:lstStyle/>
          <a:p>
            <a:r>
              <a:rPr lang="en-GB" sz="2400" dirty="0"/>
              <a:t>Flexible, convenient booking, with healthcare professionals people already know may help to drive further uptake of video consultations</a:t>
            </a:r>
          </a:p>
        </p:txBody>
      </p:sp>
      <p:sp>
        <p:nvSpPr>
          <p:cNvPr id="6" name="Rectangle 5">
            <a:extLst>
              <a:ext uri="{FF2B5EF4-FFF2-40B4-BE49-F238E27FC236}">
                <a16:creationId xmlns:a16="http://schemas.microsoft.com/office/drawing/2014/main" xmlns="" id="{A968A291-2CAB-453E-BBED-BC2C8818773B}"/>
              </a:ext>
            </a:extLst>
          </p:cNvPr>
          <p:cNvSpPr/>
          <p:nvPr/>
        </p:nvSpPr>
        <p:spPr>
          <a:xfrm>
            <a:off x="0" y="0"/>
            <a:ext cx="5228948"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2 results – Digital technology and video consultations</a:t>
            </a:r>
          </a:p>
        </p:txBody>
      </p:sp>
      <p:graphicFrame>
        <p:nvGraphicFramePr>
          <p:cNvPr id="7" name="Content Placeholder 11">
            <a:extLst>
              <a:ext uri="{FF2B5EF4-FFF2-40B4-BE49-F238E27FC236}">
                <a16:creationId xmlns:a16="http://schemas.microsoft.com/office/drawing/2014/main" xmlns="" id="{03AF97F8-34CC-4487-96C8-85377CE93910}"/>
              </a:ext>
            </a:extLst>
          </p:cNvPr>
          <p:cNvGraphicFramePr>
            <a:graphicFrameLocks/>
          </p:cNvGraphicFramePr>
          <p:nvPr>
            <p:extLst>
              <p:ext uri="{D42A27DB-BD31-4B8C-83A1-F6EECF244321}">
                <p14:modId xmlns:p14="http://schemas.microsoft.com/office/powerpoint/2010/main" val="605919834"/>
              </p:ext>
            </p:extLst>
          </p:nvPr>
        </p:nvGraphicFramePr>
        <p:xfrm>
          <a:off x="757469" y="1413224"/>
          <a:ext cx="10327571" cy="4778381"/>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a:extLst>
              <a:ext uri="{FF2B5EF4-FFF2-40B4-BE49-F238E27FC236}">
                <a16:creationId xmlns:a16="http://schemas.microsoft.com/office/drawing/2014/main" xmlns="" id="{4B328F79-0655-4E85-8571-ACD6E8257A1B}"/>
              </a:ext>
            </a:extLst>
          </p:cNvPr>
          <p:cNvSpPr/>
          <p:nvPr/>
        </p:nvSpPr>
        <p:spPr>
          <a:xfrm>
            <a:off x="2048921" y="6206204"/>
            <a:ext cx="8610665" cy="253912"/>
          </a:xfrm>
          <a:prstGeom prst="rect">
            <a:avLst/>
          </a:prstGeom>
        </p:spPr>
        <p:txBody>
          <a:bodyPr wrap="square" lIns="91432" tIns="45718" rIns="91432" bIns="45718">
            <a:spAutoFit/>
          </a:bodyPr>
          <a:lstStyle/>
          <a:p>
            <a:r>
              <a:rPr lang="en-GB" sz="1000" i="1" dirty="0">
                <a:latin typeface="Arial"/>
              </a:rPr>
              <a:t>Q. </a:t>
            </a:r>
            <a:r>
              <a:rPr lang="en-GB" sz="1050" i="1" dirty="0"/>
              <a:t>Which of the following factors, if any, would encourage you to use a video consultation instead of a face to face appointment</a:t>
            </a:r>
            <a:r>
              <a:rPr lang="en-GB" sz="1050" dirty="0"/>
              <a:t>? </a:t>
            </a:r>
            <a:r>
              <a:rPr lang="en-GB" sz="1000" i="1" dirty="0">
                <a:solidFill>
                  <a:srgbClr val="669900"/>
                </a:solidFill>
                <a:latin typeface="Arial"/>
              </a:rPr>
              <a:t>Base: n=381</a:t>
            </a:r>
            <a:endParaRPr lang="en-GB" sz="900" i="1" dirty="0">
              <a:solidFill>
                <a:srgbClr val="669900"/>
              </a:solidFill>
              <a:latin typeface="Arial"/>
            </a:endParaRPr>
          </a:p>
        </p:txBody>
      </p:sp>
      <p:pic>
        <p:nvPicPr>
          <p:cNvPr id="10" name="Picture 9">
            <a:extLst>
              <a:ext uri="{FF2B5EF4-FFF2-40B4-BE49-F238E27FC236}">
                <a16:creationId xmlns:a16="http://schemas.microsoft.com/office/drawing/2014/main" xmlns="" id="{A9C9868E-D9AF-4724-9723-1DFB16A0717C}"/>
              </a:ext>
            </a:extLst>
          </p:cNvPr>
          <p:cNvPicPr>
            <a:picLocks noChangeAspect="1"/>
          </p:cNvPicPr>
          <p:nvPr/>
        </p:nvPicPr>
        <p:blipFill>
          <a:blip r:embed="rId3"/>
          <a:stretch>
            <a:fillRect/>
          </a:stretch>
        </p:blipFill>
        <p:spPr>
          <a:xfrm>
            <a:off x="11102086" y="242893"/>
            <a:ext cx="903161" cy="885335"/>
          </a:xfrm>
          <a:prstGeom prst="rect">
            <a:avLst/>
          </a:prstGeom>
        </p:spPr>
      </p:pic>
      <p:sp>
        <p:nvSpPr>
          <p:cNvPr id="11" name="TextBox 10">
            <a:extLst>
              <a:ext uri="{FF2B5EF4-FFF2-40B4-BE49-F238E27FC236}">
                <a16:creationId xmlns:a16="http://schemas.microsoft.com/office/drawing/2014/main" xmlns="" id="{1B7D5766-EDD1-4F16-B02D-98B2BBC424C1}"/>
              </a:ext>
            </a:extLst>
          </p:cNvPr>
          <p:cNvSpPr txBox="1"/>
          <p:nvPr/>
        </p:nvSpPr>
        <p:spPr>
          <a:xfrm>
            <a:off x="6096000" y="5641600"/>
            <a:ext cx="4655442" cy="253916"/>
          </a:xfrm>
          <a:prstGeom prst="rect">
            <a:avLst/>
          </a:prstGeom>
          <a:noFill/>
        </p:spPr>
        <p:txBody>
          <a:bodyPr wrap="none" rtlCol="0">
            <a:spAutoFit/>
          </a:bodyPr>
          <a:lstStyle/>
          <a:p>
            <a:r>
              <a:rPr lang="en-GB" sz="1050" i="1" dirty="0"/>
              <a:t>(B&amp;NES </a:t>
            </a:r>
            <a:r>
              <a:rPr lang="en-GB" sz="1050" b="1" i="1" dirty="0">
                <a:solidFill>
                  <a:srgbClr val="EA8132"/>
                </a:solidFill>
              </a:rPr>
              <a:t>20%</a:t>
            </a:r>
            <a:r>
              <a:rPr lang="en-GB" sz="1050" i="1" dirty="0"/>
              <a:t>, 75+ years </a:t>
            </a:r>
            <a:r>
              <a:rPr lang="en-GB" sz="1050" b="1" i="1" dirty="0">
                <a:solidFill>
                  <a:srgbClr val="EA8132"/>
                </a:solidFill>
              </a:rPr>
              <a:t>22%</a:t>
            </a:r>
            <a:r>
              <a:rPr lang="en-GB" sz="1050" i="1" dirty="0"/>
              <a:t>, BAME 22%, LTC’s </a:t>
            </a:r>
            <a:r>
              <a:rPr lang="en-GB" sz="1050" b="1" i="1" dirty="0">
                <a:solidFill>
                  <a:srgbClr val="EA8132"/>
                </a:solidFill>
              </a:rPr>
              <a:t>21%</a:t>
            </a:r>
            <a:r>
              <a:rPr lang="en-GB" sz="1050" i="1" dirty="0"/>
              <a:t>, Unemployed </a:t>
            </a:r>
            <a:r>
              <a:rPr lang="en-GB" sz="1050" b="1" i="1" dirty="0">
                <a:solidFill>
                  <a:srgbClr val="EA8132"/>
                </a:solidFill>
              </a:rPr>
              <a:t>23%</a:t>
            </a:r>
            <a:r>
              <a:rPr lang="en-GB" sz="1050" i="1" dirty="0"/>
              <a:t>)</a:t>
            </a:r>
          </a:p>
        </p:txBody>
      </p:sp>
      <p:sp>
        <p:nvSpPr>
          <p:cNvPr id="12" name="TextBox 11">
            <a:extLst>
              <a:ext uri="{FF2B5EF4-FFF2-40B4-BE49-F238E27FC236}">
                <a16:creationId xmlns:a16="http://schemas.microsoft.com/office/drawing/2014/main" xmlns="" id="{00AA30E3-9794-4346-BBDC-43ABAC858DF4}"/>
              </a:ext>
            </a:extLst>
          </p:cNvPr>
          <p:cNvSpPr txBox="1"/>
          <p:nvPr/>
        </p:nvSpPr>
        <p:spPr>
          <a:xfrm>
            <a:off x="4013400" y="5151724"/>
            <a:ext cx="1703818" cy="338554"/>
          </a:xfrm>
          <a:prstGeom prst="rect">
            <a:avLst/>
          </a:prstGeom>
          <a:noFill/>
        </p:spPr>
        <p:txBody>
          <a:bodyPr wrap="square" rtlCol="0">
            <a:spAutoFit/>
          </a:bodyPr>
          <a:lstStyle/>
          <a:p>
            <a:r>
              <a:rPr lang="en-GB" sz="800" b="1" i="1" dirty="0"/>
              <a:t>(Especially 16-24yrs 39%</a:t>
            </a:r>
          </a:p>
          <a:p>
            <a:r>
              <a:rPr lang="en-GB" sz="800" b="1" i="1" dirty="0"/>
              <a:t>and males 20%)</a:t>
            </a:r>
          </a:p>
        </p:txBody>
      </p:sp>
      <p:sp>
        <p:nvSpPr>
          <p:cNvPr id="13" name="TextBox 12">
            <a:extLst>
              <a:ext uri="{FF2B5EF4-FFF2-40B4-BE49-F238E27FC236}">
                <a16:creationId xmlns:a16="http://schemas.microsoft.com/office/drawing/2014/main" xmlns="" id="{1658B629-962B-43A3-B605-34382B0726A5}"/>
              </a:ext>
            </a:extLst>
          </p:cNvPr>
          <p:cNvSpPr txBox="1"/>
          <p:nvPr/>
        </p:nvSpPr>
        <p:spPr>
          <a:xfrm>
            <a:off x="4013400" y="4669293"/>
            <a:ext cx="1215548" cy="369332"/>
          </a:xfrm>
          <a:prstGeom prst="rect">
            <a:avLst/>
          </a:prstGeom>
          <a:noFill/>
        </p:spPr>
        <p:txBody>
          <a:bodyPr wrap="square" rtlCol="0">
            <a:spAutoFit/>
          </a:bodyPr>
          <a:lstStyle/>
          <a:p>
            <a:r>
              <a:rPr lang="en-GB" sz="900" b="1" i="1" dirty="0"/>
              <a:t>(Especially Females 30%)</a:t>
            </a:r>
          </a:p>
        </p:txBody>
      </p:sp>
      <p:sp>
        <p:nvSpPr>
          <p:cNvPr id="14" name="TextBox 13">
            <a:extLst>
              <a:ext uri="{FF2B5EF4-FFF2-40B4-BE49-F238E27FC236}">
                <a16:creationId xmlns:a16="http://schemas.microsoft.com/office/drawing/2014/main" xmlns="" id="{552C46CB-F210-4EFD-AAA2-24375498EA39}"/>
              </a:ext>
            </a:extLst>
          </p:cNvPr>
          <p:cNvSpPr txBox="1"/>
          <p:nvPr/>
        </p:nvSpPr>
        <p:spPr>
          <a:xfrm>
            <a:off x="4013400" y="3363939"/>
            <a:ext cx="1703818" cy="230832"/>
          </a:xfrm>
          <a:prstGeom prst="rect">
            <a:avLst/>
          </a:prstGeom>
          <a:noFill/>
        </p:spPr>
        <p:txBody>
          <a:bodyPr wrap="square" rtlCol="0">
            <a:spAutoFit/>
          </a:bodyPr>
          <a:lstStyle/>
          <a:p>
            <a:r>
              <a:rPr lang="en-GB" sz="900" b="1" i="1" dirty="0"/>
              <a:t>(Especially 16-44yrs 51%)</a:t>
            </a:r>
          </a:p>
        </p:txBody>
      </p:sp>
    </p:spTree>
    <p:extLst>
      <p:ext uri="{BB962C8B-B14F-4D97-AF65-F5344CB8AC3E}">
        <p14:creationId xmlns:p14="http://schemas.microsoft.com/office/powerpoint/2010/main" val="41213623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2AE5022E-E9BD-4379-B196-BE1F58652C5F}"/>
              </a:ext>
            </a:extLst>
          </p:cNvPr>
          <p:cNvSpPr>
            <a:spLocks noGrp="1"/>
          </p:cNvSpPr>
          <p:nvPr>
            <p:ph type="body" sz="quarter" idx="17"/>
          </p:nvPr>
        </p:nvSpPr>
        <p:spPr>
          <a:xfrm>
            <a:off x="447627" y="2812923"/>
            <a:ext cx="6255013" cy="733028"/>
          </a:xfrm>
        </p:spPr>
        <p:txBody>
          <a:bodyPr/>
          <a:lstStyle/>
          <a:p>
            <a:r>
              <a:rPr lang="en-GB" dirty="0"/>
              <a:t>Appendices </a:t>
            </a:r>
            <a:r>
              <a:rPr lang="en-GB" sz="2400" dirty="0"/>
              <a:t>–</a:t>
            </a:r>
            <a:r>
              <a:rPr lang="en-GB" dirty="0"/>
              <a:t> </a:t>
            </a:r>
            <a:r>
              <a:rPr lang="en-GB" sz="2400" dirty="0"/>
              <a:t>Panel Profile</a:t>
            </a:r>
          </a:p>
        </p:txBody>
      </p:sp>
      <p:sp>
        <p:nvSpPr>
          <p:cNvPr id="4" name="Text Placeholder 3">
            <a:extLst>
              <a:ext uri="{FF2B5EF4-FFF2-40B4-BE49-F238E27FC236}">
                <a16:creationId xmlns:a16="http://schemas.microsoft.com/office/drawing/2014/main" xmlns="" id="{00C26062-E8A9-424E-AB2A-9FFA4A108420}"/>
              </a:ext>
            </a:extLst>
          </p:cNvPr>
          <p:cNvSpPr>
            <a:spLocks noGrp="1"/>
          </p:cNvSpPr>
          <p:nvPr>
            <p:ph type="body" sz="quarter" idx="18"/>
          </p:nvPr>
        </p:nvSpPr>
        <p:spPr>
          <a:xfrm>
            <a:off x="447628" y="2301748"/>
            <a:ext cx="5898473" cy="511175"/>
          </a:xfrm>
        </p:spPr>
        <p:txBody>
          <a:bodyPr/>
          <a:lstStyle/>
          <a:p>
            <a:r>
              <a:rPr lang="en-GB" dirty="0"/>
              <a:t>Section 4</a:t>
            </a:r>
          </a:p>
        </p:txBody>
      </p:sp>
      <p:sp>
        <p:nvSpPr>
          <p:cNvPr id="6" name="Slide Number Placeholder 5">
            <a:extLst>
              <a:ext uri="{FF2B5EF4-FFF2-40B4-BE49-F238E27FC236}">
                <a16:creationId xmlns:a16="http://schemas.microsoft.com/office/drawing/2014/main" xmlns="" id="{D7E73609-F037-44A0-87D9-06CDFFF975B8}"/>
              </a:ext>
            </a:extLst>
          </p:cNvPr>
          <p:cNvSpPr>
            <a:spLocks noGrp="1"/>
          </p:cNvSpPr>
          <p:nvPr>
            <p:ph type="sldNum" sz="quarter" idx="12"/>
          </p:nvPr>
        </p:nvSpPr>
        <p:spPr/>
        <p:txBody>
          <a:bodyPr/>
          <a:lstStyle/>
          <a:p>
            <a:fld id="{F6E39E37-6BC0-A248-806A-337B0CEF6126}" type="slidenum">
              <a:rPr lang="en-US" smtClean="0"/>
              <a:t>34</a:t>
            </a:fld>
            <a:endParaRPr lang="en-US"/>
          </a:p>
        </p:txBody>
      </p:sp>
      <p:pic>
        <p:nvPicPr>
          <p:cNvPr id="7" name="Picture 6">
            <a:extLst>
              <a:ext uri="{FF2B5EF4-FFF2-40B4-BE49-F238E27FC236}">
                <a16:creationId xmlns:a16="http://schemas.microsoft.com/office/drawing/2014/main" xmlns="" id="{E732A35F-7EDA-471F-9911-C3266454C028}"/>
              </a:ext>
            </a:extLst>
          </p:cNvPr>
          <p:cNvPicPr>
            <a:picLocks noChangeAspect="1"/>
          </p:cNvPicPr>
          <p:nvPr/>
        </p:nvPicPr>
        <p:blipFill>
          <a:blip r:embed="rId2"/>
          <a:stretch>
            <a:fillRect/>
          </a:stretch>
        </p:blipFill>
        <p:spPr>
          <a:xfrm>
            <a:off x="7948604" y="1482354"/>
            <a:ext cx="3426520" cy="3893291"/>
          </a:xfrm>
          <a:prstGeom prst="rect">
            <a:avLst/>
          </a:prstGeom>
          <a:effectLst>
            <a:softEdge rad="101600"/>
          </a:effectLst>
        </p:spPr>
      </p:pic>
    </p:spTree>
    <p:extLst>
      <p:ext uri="{BB962C8B-B14F-4D97-AF65-F5344CB8AC3E}">
        <p14:creationId xmlns:p14="http://schemas.microsoft.com/office/powerpoint/2010/main" val="20791310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7179E13C-FC3C-4820-8A95-41FE22677671}"/>
              </a:ext>
            </a:extLst>
          </p:cNvPr>
          <p:cNvSpPr>
            <a:spLocks noGrp="1"/>
          </p:cNvSpPr>
          <p:nvPr>
            <p:ph type="sldNum" sz="quarter" idx="12"/>
          </p:nvPr>
        </p:nvSpPr>
        <p:spPr/>
        <p:txBody>
          <a:bodyPr/>
          <a:lstStyle/>
          <a:p>
            <a:fld id="{F6E39E37-6BC0-A248-806A-337B0CEF6126}" type="slidenum">
              <a:rPr lang="en-US" smtClean="0"/>
              <a:t>35</a:t>
            </a:fld>
            <a:endParaRPr lang="en-US"/>
          </a:p>
        </p:txBody>
      </p:sp>
      <p:sp>
        <p:nvSpPr>
          <p:cNvPr id="14" name="Rectangle 13">
            <a:extLst>
              <a:ext uri="{FF2B5EF4-FFF2-40B4-BE49-F238E27FC236}">
                <a16:creationId xmlns:a16="http://schemas.microsoft.com/office/drawing/2014/main" xmlns="" id="{F6466C45-33D6-4736-8F69-7F25E3241069}"/>
              </a:ext>
            </a:extLst>
          </p:cNvPr>
          <p:cNvSpPr/>
          <p:nvPr/>
        </p:nvSpPr>
        <p:spPr>
          <a:xfrm>
            <a:off x="-1" y="0"/>
            <a:ext cx="324922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4 – Appendices – Panel profile</a:t>
            </a:r>
          </a:p>
        </p:txBody>
      </p:sp>
      <p:graphicFrame>
        <p:nvGraphicFramePr>
          <p:cNvPr id="17" name="Content Placeholder 11">
            <a:extLst>
              <a:ext uri="{FF2B5EF4-FFF2-40B4-BE49-F238E27FC236}">
                <a16:creationId xmlns:a16="http://schemas.microsoft.com/office/drawing/2014/main" xmlns="" id="{5C33C461-BA5F-439B-B603-89419462A59E}"/>
              </a:ext>
            </a:extLst>
          </p:cNvPr>
          <p:cNvGraphicFramePr>
            <a:graphicFrameLocks/>
          </p:cNvGraphicFramePr>
          <p:nvPr>
            <p:extLst>
              <p:ext uri="{D42A27DB-BD31-4B8C-83A1-F6EECF244321}">
                <p14:modId xmlns:p14="http://schemas.microsoft.com/office/powerpoint/2010/main" val="3377316616"/>
              </p:ext>
            </p:extLst>
          </p:nvPr>
        </p:nvGraphicFramePr>
        <p:xfrm>
          <a:off x="1836815" y="1305929"/>
          <a:ext cx="7355459" cy="5168787"/>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 Placeholder 1">
            <a:extLst>
              <a:ext uri="{FF2B5EF4-FFF2-40B4-BE49-F238E27FC236}">
                <a16:creationId xmlns:a16="http://schemas.microsoft.com/office/drawing/2014/main" xmlns="" id="{66CC2D5E-8391-4A16-BC12-79D41CCEDBCD}"/>
              </a:ext>
            </a:extLst>
          </p:cNvPr>
          <p:cNvSpPr>
            <a:spLocks noGrp="1"/>
          </p:cNvSpPr>
          <p:nvPr>
            <p:ph type="body" sz="quarter" idx="13"/>
          </p:nvPr>
        </p:nvSpPr>
        <p:spPr>
          <a:xfrm>
            <a:off x="151002" y="380194"/>
            <a:ext cx="11744136" cy="1030287"/>
          </a:xfrm>
        </p:spPr>
        <p:txBody>
          <a:bodyPr>
            <a:normAutofit/>
          </a:bodyPr>
          <a:lstStyle/>
          <a:p>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Comparison of the profile of the </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entire BSW region population</a:t>
            </a:r>
            <a:r>
              <a:rPr lang="en-US" sz="2000" dirty="0">
                <a:solidFill>
                  <a:schemeClr val="accent1">
                    <a:lumMod val="75000"/>
                  </a:schemeClr>
                </a:solidFill>
                <a:latin typeface="Arial" panose="020B0604020202020204" pitchFamily="34" charset="0"/>
                <a:ea typeface="Times New Roman" panose="02020603050405020304" pitchFamily="18" charset="0"/>
                <a:cs typeface="Arial" panose="020B0604020202020204" pitchFamily="34" charset="0"/>
              </a:rPr>
              <a:t> </a:t>
            </a:r>
            <a:r>
              <a:rPr lang="en-US" sz="1600" i="1" dirty="0">
                <a:solidFill>
                  <a:srgbClr val="768692"/>
                </a:solidFill>
                <a:latin typeface="Arial" panose="020B0604020202020204" pitchFamily="34" charset="0"/>
                <a:ea typeface="Times New Roman" panose="02020603050405020304" pitchFamily="18" charset="0"/>
                <a:cs typeface="Arial" panose="020B0604020202020204" pitchFamily="34" charset="0"/>
              </a:rPr>
              <a:t>(according to census data/JNSA)</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 our rim weighted panel profile</a:t>
            </a:r>
            <a:r>
              <a:rPr lang="en-US" sz="2000" i="1" dirty="0">
                <a:solidFill>
                  <a:srgbClr val="768692"/>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and the </a:t>
            </a:r>
            <a:r>
              <a:rPr lang="en-US" sz="2000" dirty="0">
                <a:solidFill>
                  <a:srgbClr val="92D050"/>
                </a:solidFill>
                <a:latin typeface="Arial" panose="020B0604020202020204" pitchFamily="34" charset="0"/>
                <a:ea typeface="Times New Roman" panose="02020603050405020304" pitchFamily="18" charset="0"/>
                <a:cs typeface="Arial" panose="020B0604020202020204" pitchFamily="34" charset="0"/>
              </a:rPr>
              <a:t>actual panel profile recruited as at May 2020</a:t>
            </a:r>
            <a:endParaRPr lang="en-GB" sz="2000" i="1" dirty="0">
              <a:solidFill>
                <a:srgbClr val="92D050"/>
              </a:solidFill>
              <a:latin typeface="Arial" panose="020B0604020202020204" pitchFamily="34" charset="0"/>
              <a:cs typeface="Arial" panose="020B0604020202020204" pitchFamily="34" charset="0"/>
            </a:endParaRPr>
          </a:p>
        </p:txBody>
      </p:sp>
      <p:sp>
        <p:nvSpPr>
          <p:cNvPr id="19" name="Oval Callout 7">
            <a:extLst>
              <a:ext uri="{FF2B5EF4-FFF2-40B4-BE49-F238E27FC236}">
                <a16:creationId xmlns:a16="http://schemas.microsoft.com/office/drawing/2014/main" xmlns="" id="{007933BC-B2B6-4BBD-98E9-D6694F5CF629}"/>
              </a:ext>
            </a:extLst>
          </p:cNvPr>
          <p:cNvSpPr/>
          <p:nvPr/>
        </p:nvSpPr>
        <p:spPr>
          <a:xfrm>
            <a:off x="8701657" y="2015721"/>
            <a:ext cx="3193481" cy="2826558"/>
          </a:xfrm>
          <a:prstGeom prst="wedgeEllipseCallout">
            <a:avLst>
              <a:gd name="adj1" fmla="val -39613"/>
              <a:gd name="adj2" fmla="val 29797"/>
            </a:avLst>
          </a:prstGeom>
          <a:noFill/>
          <a:ln w="76200">
            <a:solidFill>
              <a:schemeClr val="accent5">
                <a:lumMod val="7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b="1" dirty="0">
              <a:solidFill>
                <a:schemeClr val="tx1"/>
              </a:solidFill>
              <a:latin typeface="Century Gothic" panose="020B0502020202020204" pitchFamily="34" charset="0"/>
            </a:endParaRPr>
          </a:p>
          <a:p>
            <a:pPr algn="ctr">
              <a:defRPr/>
            </a:pPr>
            <a:endParaRPr lang="en-GB" sz="1200" b="1" dirty="0">
              <a:solidFill>
                <a:schemeClr val="accent5">
                  <a:lumMod val="75000"/>
                </a:schemeClr>
              </a:solidFill>
              <a:latin typeface="Arial" panose="020B0604020202020204" pitchFamily="34" charset="0"/>
              <a:cs typeface="Arial" panose="020B0604020202020204" pitchFamily="34" charset="0"/>
            </a:endParaRPr>
          </a:p>
          <a:p>
            <a:pPr algn="ctr">
              <a:defRPr/>
            </a:pPr>
            <a:r>
              <a:rPr lang="en-GB" sz="1200" b="1" dirty="0">
                <a:solidFill>
                  <a:schemeClr val="accent5">
                    <a:lumMod val="75000"/>
                  </a:schemeClr>
                </a:solidFill>
                <a:latin typeface="Arial" panose="020B0604020202020204" pitchFamily="34" charset="0"/>
                <a:cs typeface="Arial" panose="020B0604020202020204" pitchFamily="34" charset="0"/>
              </a:rPr>
              <a:t>NB:</a:t>
            </a:r>
          </a:p>
          <a:p>
            <a:pPr algn="ctr">
              <a:defRPr/>
            </a:pPr>
            <a:r>
              <a:rPr lang="en-GB" sz="1200" b="1" dirty="0">
                <a:solidFill>
                  <a:schemeClr val="accent5">
                    <a:lumMod val="75000"/>
                  </a:schemeClr>
                </a:solidFill>
                <a:latin typeface="Arial" panose="020B0604020202020204" pitchFamily="34" charset="0"/>
                <a:cs typeface="Arial" panose="020B0604020202020204" pitchFamily="34" charset="0"/>
              </a:rPr>
              <a:t>Survey 2 participants’ responses have been rim weighted to reflect the exact profile of the BSW population.</a:t>
            </a:r>
          </a:p>
          <a:p>
            <a:pPr algn="ctr">
              <a:defRPr/>
            </a:pPr>
            <a:endParaRPr lang="en-GB" sz="1200" b="1" dirty="0">
              <a:solidFill>
                <a:schemeClr val="accent5">
                  <a:lumMod val="75000"/>
                </a:schemeClr>
              </a:solidFill>
              <a:latin typeface="Arial" panose="020B0604020202020204" pitchFamily="34" charset="0"/>
              <a:cs typeface="Arial" panose="020B0604020202020204" pitchFamily="34" charset="0"/>
            </a:endParaRPr>
          </a:p>
          <a:p>
            <a:pPr algn="ctr">
              <a:defRPr/>
            </a:pPr>
            <a:r>
              <a:rPr lang="en-GB" sz="1200" b="1" dirty="0">
                <a:solidFill>
                  <a:schemeClr val="tx1"/>
                </a:solidFill>
                <a:latin typeface="Century Gothic" panose="020B0502020202020204" pitchFamily="34" charset="0"/>
              </a:rPr>
              <a:t>The sample profile relating to the findings in section 3 of this report is, therefore, exactly </a:t>
            </a:r>
            <a:r>
              <a:rPr lang="en-GB" sz="1200" b="1" dirty="0">
                <a:solidFill>
                  <a:schemeClr val="bg1">
                    <a:lumMod val="50000"/>
                  </a:schemeClr>
                </a:solidFill>
                <a:latin typeface="Century Gothic" panose="020B0502020202020204" pitchFamily="34" charset="0"/>
              </a:rPr>
              <a:t>the same as the grey bars in the following charts.</a:t>
            </a:r>
            <a:endParaRPr lang="en-GB" sz="1600" dirty="0">
              <a:solidFill>
                <a:schemeClr val="bg1">
                  <a:lumMod val="50000"/>
                </a:schemeClr>
              </a:solidFill>
              <a:latin typeface="Century Gothic" panose="020B0502020202020204" pitchFamily="34" charset="0"/>
            </a:endParaRPr>
          </a:p>
          <a:p>
            <a:pPr algn="ctr">
              <a:defRPr/>
            </a:pPr>
            <a:r>
              <a:rPr lang="en-GB" sz="1200" i="1" dirty="0">
                <a:solidFill>
                  <a:schemeClr val="accent5">
                    <a:lumMod val="75000"/>
                  </a:schemeClr>
                </a:solidFill>
                <a:latin typeface="Century Gothic" panose="020B0502020202020204" pitchFamily="34" charset="0"/>
              </a:rPr>
              <a:t> </a:t>
            </a:r>
          </a:p>
          <a:p>
            <a:pPr algn="ctr">
              <a:defRPr/>
            </a:pPr>
            <a:endParaRPr lang="en-GB" i="1" dirty="0">
              <a:solidFill>
                <a:schemeClr val="tx1"/>
              </a:solidFill>
              <a:latin typeface="Century Gothic" panose="020B0502020202020204" pitchFamily="34" charset="0"/>
            </a:endParaRPr>
          </a:p>
        </p:txBody>
      </p:sp>
      <p:sp>
        <p:nvSpPr>
          <p:cNvPr id="8" name="TextBox 5">
            <a:extLst>
              <a:ext uri="{FF2B5EF4-FFF2-40B4-BE49-F238E27FC236}">
                <a16:creationId xmlns:a16="http://schemas.microsoft.com/office/drawing/2014/main" xmlns="" id="{13D40ACA-6A48-4984-92DF-0F7B2B601617}"/>
              </a:ext>
            </a:extLst>
          </p:cNvPr>
          <p:cNvSpPr txBox="1"/>
          <p:nvPr/>
        </p:nvSpPr>
        <p:spPr>
          <a:xfrm>
            <a:off x="1567919" y="1209005"/>
            <a:ext cx="9271715" cy="400105"/>
          </a:xfrm>
          <a:prstGeom prst="rect">
            <a:avLst/>
          </a:prstGeom>
          <a:noFill/>
        </p:spPr>
        <p:txBody>
          <a:bodyPr wrap="square" lIns="91436" tIns="45718" rIns="91436" bIns="45718"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b="1" dirty="0">
                <a:solidFill>
                  <a:schemeClr val="bg1">
                    <a:lumMod val="50000"/>
                  </a:schemeClr>
                </a:solidFill>
                <a:latin typeface="Century Gothic" panose="020B0502020202020204" pitchFamily="34" charset="0"/>
              </a:rPr>
              <a:t>% of BSW entire population/survey 2 participant rim weighted profile </a:t>
            </a:r>
            <a:r>
              <a:rPr lang="en-GB" sz="1100" i="1" dirty="0">
                <a:solidFill>
                  <a:srgbClr val="000000"/>
                </a:solidFill>
                <a:latin typeface="Century Gothic" panose="020B0502020202020204" pitchFamily="34" charset="0"/>
              </a:rPr>
              <a:t>(381)    </a:t>
            </a:r>
            <a:r>
              <a:rPr lang="en-GB" sz="1100" b="1" dirty="0">
                <a:solidFill>
                  <a:srgbClr val="92D050"/>
                </a:solidFill>
                <a:latin typeface="Century Gothic" panose="020B0502020202020204" pitchFamily="34" charset="0"/>
              </a:rPr>
              <a:t>% of our actual panellist profile as at </a:t>
            </a:r>
            <a:r>
              <a:rPr lang="en-GB" b="1" dirty="0">
                <a:solidFill>
                  <a:srgbClr val="92D050"/>
                </a:solidFill>
                <a:latin typeface="Century Gothic" panose="020B0502020202020204" pitchFamily="34" charset="0"/>
              </a:rPr>
              <a:t>May</a:t>
            </a:r>
            <a:r>
              <a:rPr lang="en-GB" sz="1100" b="1" dirty="0">
                <a:solidFill>
                  <a:srgbClr val="92D050"/>
                </a:solidFill>
                <a:latin typeface="Century Gothic" panose="020B0502020202020204" pitchFamily="34" charset="0"/>
              </a:rPr>
              <a:t> 2020 </a:t>
            </a:r>
            <a:r>
              <a:rPr lang="en-GB" sz="1100" i="1" dirty="0">
                <a:solidFill>
                  <a:srgbClr val="000000"/>
                </a:solidFill>
                <a:latin typeface="Century Gothic" panose="020B0502020202020204" pitchFamily="34" charset="0"/>
              </a:rPr>
              <a:t>(790)</a:t>
            </a:r>
          </a:p>
          <a:p>
            <a:endParaRPr lang="en-GB" sz="900" i="1" dirty="0">
              <a:solidFill>
                <a:srgbClr val="000000"/>
              </a:solidFill>
              <a:latin typeface="Century Gothic" panose="020B0502020202020204" pitchFamily="34" charset="0"/>
            </a:endParaRPr>
          </a:p>
        </p:txBody>
      </p:sp>
    </p:spTree>
    <p:extLst>
      <p:ext uri="{BB962C8B-B14F-4D97-AF65-F5344CB8AC3E}">
        <p14:creationId xmlns:p14="http://schemas.microsoft.com/office/powerpoint/2010/main" val="40440943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11">
            <a:extLst>
              <a:ext uri="{FF2B5EF4-FFF2-40B4-BE49-F238E27FC236}">
                <a16:creationId xmlns:a16="http://schemas.microsoft.com/office/drawing/2014/main" xmlns="" id="{119E4C39-453B-42F7-9FF3-011D87AD2D66}"/>
              </a:ext>
            </a:extLst>
          </p:cNvPr>
          <p:cNvGraphicFramePr>
            <a:graphicFrameLocks/>
          </p:cNvGraphicFramePr>
          <p:nvPr>
            <p:extLst>
              <p:ext uri="{D42A27DB-BD31-4B8C-83A1-F6EECF244321}">
                <p14:modId xmlns:p14="http://schemas.microsoft.com/office/powerpoint/2010/main" val="3241907919"/>
              </p:ext>
            </p:extLst>
          </p:nvPr>
        </p:nvGraphicFramePr>
        <p:xfrm>
          <a:off x="1975722" y="1409057"/>
          <a:ext cx="7560839" cy="516878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xmlns="" id="{B6B620FD-E417-46D1-8A9D-6BFA4B8B7511}"/>
              </a:ext>
            </a:extLst>
          </p:cNvPr>
          <p:cNvSpPr>
            <a:spLocks noGrp="1"/>
          </p:cNvSpPr>
          <p:nvPr>
            <p:ph type="sldNum" sz="quarter" idx="12"/>
          </p:nvPr>
        </p:nvSpPr>
        <p:spPr/>
        <p:txBody>
          <a:bodyPr/>
          <a:lstStyle/>
          <a:p>
            <a:fld id="{F6E39E37-6BC0-A248-806A-337B0CEF6126}" type="slidenum">
              <a:rPr lang="en-US" smtClean="0"/>
              <a:t>36</a:t>
            </a:fld>
            <a:endParaRPr lang="en-US"/>
          </a:p>
        </p:txBody>
      </p:sp>
      <p:sp>
        <p:nvSpPr>
          <p:cNvPr id="10" name="Text Placeholder 1">
            <a:extLst>
              <a:ext uri="{FF2B5EF4-FFF2-40B4-BE49-F238E27FC236}">
                <a16:creationId xmlns:a16="http://schemas.microsoft.com/office/drawing/2014/main" xmlns="" id="{29B66B60-62C3-4E1B-B330-BBF7356F3B3C}"/>
              </a:ext>
            </a:extLst>
          </p:cNvPr>
          <p:cNvSpPr>
            <a:spLocks noGrp="1"/>
          </p:cNvSpPr>
          <p:nvPr>
            <p:ph type="body" sz="quarter" idx="13"/>
          </p:nvPr>
        </p:nvSpPr>
        <p:spPr>
          <a:xfrm>
            <a:off x="151002" y="380194"/>
            <a:ext cx="11744136" cy="1030287"/>
          </a:xfrm>
        </p:spPr>
        <p:txBody>
          <a:bodyPr>
            <a:normAutofit/>
          </a:bodyPr>
          <a:lstStyle/>
          <a:p>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Comparison of the profile of the </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entire BSW region population</a:t>
            </a:r>
            <a:r>
              <a:rPr lang="en-US" sz="2000" dirty="0">
                <a:solidFill>
                  <a:schemeClr val="accent1">
                    <a:lumMod val="75000"/>
                  </a:schemeClr>
                </a:solidFill>
                <a:latin typeface="Arial" panose="020B0604020202020204" pitchFamily="34" charset="0"/>
                <a:ea typeface="Times New Roman" panose="02020603050405020304" pitchFamily="18" charset="0"/>
                <a:cs typeface="Arial" panose="020B0604020202020204" pitchFamily="34" charset="0"/>
              </a:rPr>
              <a:t> </a:t>
            </a:r>
            <a:r>
              <a:rPr lang="en-US" sz="1600" i="1" dirty="0">
                <a:solidFill>
                  <a:srgbClr val="768692"/>
                </a:solidFill>
                <a:latin typeface="Arial" panose="020B0604020202020204" pitchFamily="34" charset="0"/>
                <a:ea typeface="Times New Roman" panose="02020603050405020304" pitchFamily="18" charset="0"/>
                <a:cs typeface="Arial" panose="020B0604020202020204" pitchFamily="34" charset="0"/>
              </a:rPr>
              <a:t>(according to census data/JNSA)</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 our rim weighted panel profile</a:t>
            </a:r>
            <a:r>
              <a:rPr lang="en-US" sz="2000" i="1" dirty="0">
                <a:solidFill>
                  <a:srgbClr val="768692"/>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and the </a:t>
            </a:r>
            <a:r>
              <a:rPr lang="en-US" sz="2000" dirty="0">
                <a:solidFill>
                  <a:srgbClr val="92D050"/>
                </a:solidFill>
                <a:latin typeface="Arial" panose="020B0604020202020204" pitchFamily="34" charset="0"/>
                <a:ea typeface="Times New Roman" panose="02020603050405020304" pitchFamily="18" charset="0"/>
                <a:cs typeface="Arial" panose="020B0604020202020204" pitchFamily="34" charset="0"/>
              </a:rPr>
              <a:t>actual panel profile recruited as at May 2020</a:t>
            </a:r>
            <a:endParaRPr lang="en-GB" sz="2000" i="1" dirty="0">
              <a:solidFill>
                <a:srgbClr val="92D050"/>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xmlns="" id="{ABC5FC2F-F4B7-4202-93EB-4ED3BF27AF24}"/>
              </a:ext>
            </a:extLst>
          </p:cNvPr>
          <p:cNvSpPr/>
          <p:nvPr/>
        </p:nvSpPr>
        <p:spPr>
          <a:xfrm>
            <a:off x="-1" y="0"/>
            <a:ext cx="324922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4 – Appendices – Panel profile</a:t>
            </a:r>
          </a:p>
        </p:txBody>
      </p:sp>
      <p:sp>
        <p:nvSpPr>
          <p:cNvPr id="7" name="TextBox 5">
            <a:extLst>
              <a:ext uri="{FF2B5EF4-FFF2-40B4-BE49-F238E27FC236}">
                <a16:creationId xmlns:a16="http://schemas.microsoft.com/office/drawing/2014/main" xmlns="" id="{3B9C40BF-8F80-424D-93D1-29F87F32AD3D}"/>
              </a:ext>
            </a:extLst>
          </p:cNvPr>
          <p:cNvSpPr txBox="1"/>
          <p:nvPr/>
        </p:nvSpPr>
        <p:spPr>
          <a:xfrm>
            <a:off x="1567919" y="1209005"/>
            <a:ext cx="9271715" cy="400105"/>
          </a:xfrm>
          <a:prstGeom prst="rect">
            <a:avLst/>
          </a:prstGeom>
          <a:noFill/>
        </p:spPr>
        <p:txBody>
          <a:bodyPr wrap="square" lIns="91436" tIns="45718" rIns="91436" bIns="45718"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b="1" dirty="0">
                <a:solidFill>
                  <a:schemeClr val="bg1">
                    <a:lumMod val="50000"/>
                  </a:schemeClr>
                </a:solidFill>
                <a:latin typeface="Century Gothic" panose="020B0502020202020204" pitchFamily="34" charset="0"/>
              </a:rPr>
              <a:t>% of BSW entire population/survey 2 participant rim weighted profile </a:t>
            </a:r>
            <a:r>
              <a:rPr lang="en-GB" sz="1100" i="1" dirty="0">
                <a:solidFill>
                  <a:srgbClr val="000000"/>
                </a:solidFill>
                <a:latin typeface="Century Gothic" panose="020B0502020202020204" pitchFamily="34" charset="0"/>
              </a:rPr>
              <a:t>(381)    </a:t>
            </a:r>
            <a:r>
              <a:rPr lang="en-GB" sz="1100" b="1" dirty="0">
                <a:solidFill>
                  <a:srgbClr val="92D050"/>
                </a:solidFill>
                <a:latin typeface="Century Gothic" panose="020B0502020202020204" pitchFamily="34" charset="0"/>
              </a:rPr>
              <a:t>% of our actual panellist profile as at </a:t>
            </a:r>
            <a:r>
              <a:rPr lang="en-GB" b="1" dirty="0">
                <a:solidFill>
                  <a:srgbClr val="92D050"/>
                </a:solidFill>
                <a:latin typeface="Century Gothic" panose="020B0502020202020204" pitchFamily="34" charset="0"/>
              </a:rPr>
              <a:t>May</a:t>
            </a:r>
            <a:r>
              <a:rPr lang="en-GB" sz="1100" b="1" dirty="0">
                <a:solidFill>
                  <a:srgbClr val="92D050"/>
                </a:solidFill>
                <a:latin typeface="Century Gothic" panose="020B0502020202020204" pitchFamily="34" charset="0"/>
              </a:rPr>
              <a:t> 2020 </a:t>
            </a:r>
            <a:r>
              <a:rPr lang="en-GB" sz="1100" i="1" dirty="0">
                <a:solidFill>
                  <a:srgbClr val="000000"/>
                </a:solidFill>
                <a:latin typeface="Century Gothic" panose="020B0502020202020204" pitchFamily="34" charset="0"/>
              </a:rPr>
              <a:t>(790)</a:t>
            </a:r>
          </a:p>
          <a:p>
            <a:endParaRPr lang="en-GB" sz="900" i="1" dirty="0">
              <a:solidFill>
                <a:srgbClr val="000000"/>
              </a:solidFill>
              <a:latin typeface="Century Gothic" panose="020B0502020202020204" pitchFamily="34" charset="0"/>
            </a:endParaRPr>
          </a:p>
        </p:txBody>
      </p:sp>
    </p:spTree>
    <p:extLst>
      <p:ext uri="{BB962C8B-B14F-4D97-AF65-F5344CB8AC3E}">
        <p14:creationId xmlns:p14="http://schemas.microsoft.com/office/powerpoint/2010/main" val="30012319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B6B620FD-E417-46D1-8A9D-6BFA4B8B7511}"/>
              </a:ext>
            </a:extLst>
          </p:cNvPr>
          <p:cNvSpPr>
            <a:spLocks noGrp="1"/>
          </p:cNvSpPr>
          <p:nvPr>
            <p:ph type="sldNum" sz="quarter" idx="12"/>
          </p:nvPr>
        </p:nvSpPr>
        <p:spPr/>
        <p:txBody>
          <a:bodyPr/>
          <a:lstStyle/>
          <a:p>
            <a:fld id="{F6E39E37-6BC0-A248-806A-337B0CEF6126}" type="slidenum">
              <a:rPr lang="en-US" smtClean="0"/>
              <a:t>37</a:t>
            </a:fld>
            <a:endParaRPr lang="en-US"/>
          </a:p>
        </p:txBody>
      </p:sp>
      <p:sp>
        <p:nvSpPr>
          <p:cNvPr id="10" name="Text Placeholder 1">
            <a:extLst>
              <a:ext uri="{FF2B5EF4-FFF2-40B4-BE49-F238E27FC236}">
                <a16:creationId xmlns:a16="http://schemas.microsoft.com/office/drawing/2014/main" xmlns="" id="{29B66B60-62C3-4E1B-B330-BBF7356F3B3C}"/>
              </a:ext>
            </a:extLst>
          </p:cNvPr>
          <p:cNvSpPr>
            <a:spLocks noGrp="1"/>
          </p:cNvSpPr>
          <p:nvPr>
            <p:ph type="body" sz="quarter" idx="13"/>
          </p:nvPr>
        </p:nvSpPr>
        <p:spPr>
          <a:xfrm>
            <a:off x="151002" y="380194"/>
            <a:ext cx="11744136" cy="1030287"/>
          </a:xfrm>
        </p:spPr>
        <p:txBody>
          <a:bodyPr>
            <a:normAutofit/>
          </a:bodyPr>
          <a:lstStyle/>
          <a:p>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Comparison of the profile of the </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entire BSW region population</a:t>
            </a:r>
            <a:r>
              <a:rPr lang="en-US" sz="2000" dirty="0">
                <a:solidFill>
                  <a:schemeClr val="accent1">
                    <a:lumMod val="75000"/>
                  </a:schemeClr>
                </a:solidFill>
                <a:latin typeface="Arial" panose="020B0604020202020204" pitchFamily="34" charset="0"/>
                <a:ea typeface="Times New Roman" panose="02020603050405020304" pitchFamily="18" charset="0"/>
                <a:cs typeface="Arial" panose="020B0604020202020204" pitchFamily="34" charset="0"/>
              </a:rPr>
              <a:t> </a:t>
            </a:r>
            <a:r>
              <a:rPr lang="en-US" sz="1600" i="1" dirty="0">
                <a:solidFill>
                  <a:srgbClr val="768692"/>
                </a:solidFill>
                <a:latin typeface="Arial" panose="020B0604020202020204" pitchFamily="34" charset="0"/>
                <a:ea typeface="Times New Roman" panose="02020603050405020304" pitchFamily="18" charset="0"/>
                <a:cs typeface="Arial" panose="020B0604020202020204" pitchFamily="34" charset="0"/>
              </a:rPr>
              <a:t>(according to census data/JNSA)</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 our rim weighted panel profile</a:t>
            </a:r>
            <a:r>
              <a:rPr lang="en-US" sz="2000" i="1" dirty="0">
                <a:solidFill>
                  <a:srgbClr val="768692"/>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and the </a:t>
            </a:r>
            <a:r>
              <a:rPr lang="en-US" sz="2000" dirty="0">
                <a:solidFill>
                  <a:srgbClr val="92D050"/>
                </a:solidFill>
                <a:latin typeface="Arial" panose="020B0604020202020204" pitchFamily="34" charset="0"/>
                <a:ea typeface="Times New Roman" panose="02020603050405020304" pitchFamily="18" charset="0"/>
                <a:cs typeface="Arial" panose="020B0604020202020204" pitchFamily="34" charset="0"/>
              </a:rPr>
              <a:t>actual panel profile recruited as at May 2020</a:t>
            </a:r>
            <a:endParaRPr lang="en-GB" sz="2000" i="1" dirty="0">
              <a:solidFill>
                <a:srgbClr val="92D050"/>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xmlns="" id="{ABC5FC2F-F4B7-4202-93EB-4ED3BF27AF24}"/>
              </a:ext>
            </a:extLst>
          </p:cNvPr>
          <p:cNvSpPr/>
          <p:nvPr/>
        </p:nvSpPr>
        <p:spPr>
          <a:xfrm>
            <a:off x="-1" y="0"/>
            <a:ext cx="324922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4 – Appendices – Panel profile</a:t>
            </a:r>
          </a:p>
        </p:txBody>
      </p:sp>
      <p:graphicFrame>
        <p:nvGraphicFramePr>
          <p:cNvPr id="7" name="Content Placeholder 11">
            <a:extLst>
              <a:ext uri="{FF2B5EF4-FFF2-40B4-BE49-F238E27FC236}">
                <a16:creationId xmlns:a16="http://schemas.microsoft.com/office/drawing/2014/main" xmlns="" id="{DC325D25-227A-4431-B78A-F9B59951E41E}"/>
              </a:ext>
            </a:extLst>
          </p:cNvPr>
          <p:cNvGraphicFramePr>
            <a:graphicFrameLocks/>
          </p:cNvGraphicFramePr>
          <p:nvPr>
            <p:extLst>
              <p:ext uri="{D42A27DB-BD31-4B8C-83A1-F6EECF244321}">
                <p14:modId xmlns:p14="http://schemas.microsoft.com/office/powerpoint/2010/main" val="302722736"/>
              </p:ext>
            </p:extLst>
          </p:nvPr>
        </p:nvGraphicFramePr>
        <p:xfrm>
          <a:off x="2237017" y="1457520"/>
          <a:ext cx="7276571" cy="516878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5">
            <a:extLst>
              <a:ext uri="{FF2B5EF4-FFF2-40B4-BE49-F238E27FC236}">
                <a16:creationId xmlns:a16="http://schemas.microsoft.com/office/drawing/2014/main" xmlns="" id="{4E35B777-2881-4219-8DAA-926017B151E2}"/>
              </a:ext>
            </a:extLst>
          </p:cNvPr>
          <p:cNvSpPr txBox="1"/>
          <p:nvPr/>
        </p:nvSpPr>
        <p:spPr>
          <a:xfrm>
            <a:off x="1567919" y="1209005"/>
            <a:ext cx="9271715" cy="400105"/>
          </a:xfrm>
          <a:prstGeom prst="rect">
            <a:avLst/>
          </a:prstGeom>
          <a:noFill/>
        </p:spPr>
        <p:txBody>
          <a:bodyPr wrap="square" lIns="91436" tIns="45718" rIns="91436" bIns="45718"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b="1" dirty="0">
                <a:solidFill>
                  <a:schemeClr val="bg1">
                    <a:lumMod val="50000"/>
                  </a:schemeClr>
                </a:solidFill>
                <a:latin typeface="Century Gothic" panose="020B0502020202020204" pitchFamily="34" charset="0"/>
              </a:rPr>
              <a:t>% of BSW entire population/survey 2 participant rim weighted profile </a:t>
            </a:r>
            <a:r>
              <a:rPr lang="en-GB" sz="1100" i="1" dirty="0">
                <a:solidFill>
                  <a:srgbClr val="000000"/>
                </a:solidFill>
                <a:latin typeface="Century Gothic" panose="020B0502020202020204" pitchFamily="34" charset="0"/>
              </a:rPr>
              <a:t>(381)    </a:t>
            </a:r>
            <a:r>
              <a:rPr lang="en-GB" sz="1100" b="1" dirty="0">
                <a:solidFill>
                  <a:srgbClr val="92D050"/>
                </a:solidFill>
                <a:latin typeface="Century Gothic" panose="020B0502020202020204" pitchFamily="34" charset="0"/>
              </a:rPr>
              <a:t>% of our actual panellist profile as at </a:t>
            </a:r>
            <a:r>
              <a:rPr lang="en-GB" b="1" dirty="0">
                <a:solidFill>
                  <a:srgbClr val="92D050"/>
                </a:solidFill>
                <a:latin typeface="Century Gothic" panose="020B0502020202020204" pitchFamily="34" charset="0"/>
              </a:rPr>
              <a:t>May</a:t>
            </a:r>
            <a:r>
              <a:rPr lang="en-GB" sz="1100" b="1" dirty="0">
                <a:solidFill>
                  <a:srgbClr val="92D050"/>
                </a:solidFill>
                <a:latin typeface="Century Gothic" panose="020B0502020202020204" pitchFamily="34" charset="0"/>
              </a:rPr>
              <a:t> 2020 </a:t>
            </a:r>
            <a:r>
              <a:rPr lang="en-GB" sz="1100" i="1" dirty="0">
                <a:solidFill>
                  <a:srgbClr val="000000"/>
                </a:solidFill>
                <a:latin typeface="Century Gothic" panose="020B0502020202020204" pitchFamily="34" charset="0"/>
              </a:rPr>
              <a:t>(790)</a:t>
            </a:r>
          </a:p>
          <a:p>
            <a:endParaRPr lang="en-GB" sz="900" i="1" dirty="0">
              <a:solidFill>
                <a:srgbClr val="000000"/>
              </a:solidFill>
              <a:latin typeface="Century Gothic" panose="020B0502020202020204" pitchFamily="34" charset="0"/>
            </a:endParaRPr>
          </a:p>
        </p:txBody>
      </p:sp>
    </p:spTree>
    <p:extLst>
      <p:ext uri="{BB962C8B-B14F-4D97-AF65-F5344CB8AC3E}">
        <p14:creationId xmlns:p14="http://schemas.microsoft.com/office/powerpoint/2010/main" val="22220420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B6B620FD-E417-46D1-8A9D-6BFA4B8B7511}"/>
              </a:ext>
            </a:extLst>
          </p:cNvPr>
          <p:cNvSpPr>
            <a:spLocks noGrp="1"/>
          </p:cNvSpPr>
          <p:nvPr>
            <p:ph type="sldNum" sz="quarter" idx="12"/>
          </p:nvPr>
        </p:nvSpPr>
        <p:spPr/>
        <p:txBody>
          <a:bodyPr/>
          <a:lstStyle/>
          <a:p>
            <a:fld id="{F6E39E37-6BC0-A248-806A-337B0CEF6126}" type="slidenum">
              <a:rPr lang="en-US" smtClean="0"/>
              <a:t>38</a:t>
            </a:fld>
            <a:endParaRPr lang="en-US"/>
          </a:p>
        </p:txBody>
      </p:sp>
      <p:sp>
        <p:nvSpPr>
          <p:cNvPr id="8" name="Rectangle 7">
            <a:extLst>
              <a:ext uri="{FF2B5EF4-FFF2-40B4-BE49-F238E27FC236}">
                <a16:creationId xmlns:a16="http://schemas.microsoft.com/office/drawing/2014/main" xmlns="" id="{E429153D-4742-4BCB-9CDB-48FA088612C6}"/>
              </a:ext>
            </a:extLst>
          </p:cNvPr>
          <p:cNvSpPr/>
          <p:nvPr/>
        </p:nvSpPr>
        <p:spPr>
          <a:xfrm>
            <a:off x="3422816" y="6082307"/>
            <a:ext cx="986427" cy="261606"/>
          </a:xfrm>
          <a:prstGeom prst="rect">
            <a:avLst/>
          </a:prstGeom>
        </p:spPr>
        <p:txBody>
          <a:bodyPr wrap="square" lIns="91432" tIns="45718" rIns="91432" bIns="45718">
            <a:spAutoFit/>
          </a:bodyPr>
          <a:lstStyle/>
          <a:p>
            <a:pPr lvl="0"/>
            <a:r>
              <a:rPr lang="en-GB" sz="1100" i="1" dirty="0">
                <a:solidFill>
                  <a:srgbClr val="669900"/>
                </a:solidFill>
                <a:latin typeface="Arial"/>
              </a:rPr>
              <a:t>Base: n=381</a:t>
            </a:r>
          </a:p>
        </p:txBody>
      </p:sp>
      <p:sp>
        <p:nvSpPr>
          <p:cNvPr id="10" name="Text Placeholder 1">
            <a:extLst>
              <a:ext uri="{FF2B5EF4-FFF2-40B4-BE49-F238E27FC236}">
                <a16:creationId xmlns:a16="http://schemas.microsoft.com/office/drawing/2014/main" xmlns="" id="{29B66B60-62C3-4E1B-B330-BBF7356F3B3C}"/>
              </a:ext>
            </a:extLst>
          </p:cNvPr>
          <p:cNvSpPr>
            <a:spLocks noGrp="1"/>
          </p:cNvSpPr>
          <p:nvPr>
            <p:ph type="body" sz="quarter" idx="13"/>
          </p:nvPr>
        </p:nvSpPr>
        <p:spPr>
          <a:xfrm>
            <a:off x="151002" y="380194"/>
            <a:ext cx="11744136" cy="1030287"/>
          </a:xfrm>
        </p:spPr>
        <p:txBody>
          <a:bodyPr>
            <a:normAutofit/>
          </a:bodyPr>
          <a:lstStyle/>
          <a:p>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Rim weighted panel profile</a:t>
            </a:r>
            <a:endParaRPr lang="en-GB" sz="2000" i="1" dirty="0">
              <a:solidFill>
                <a:srgbClr val="92D050"/>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xmlns="" id="{ABC5FC2F-F4B7-4202-93EB-4ED3BF27AF24}"/>
              </a:ext>
            </a:extLst>
          </p:cNvPr>
          <p:cNvSpPr/>
          <p:nvPr/>
        </p:nvSpPr>
        <p:spPr>
          <a:xfrm>
            <a:off x="-1" y="0"/>
            <a:ext cx="324922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4 – Appendices – Panel profile</a:t>
            </a:r>
          </a:p>
        </p:txBody>
      </p:sp>
      <p:graphicFrame>
        <p:nvGraphicFramePr>
          <p:cNvPr id="7" name="Content Placeholder 11">
            <a:extLst>
              <a:ext uri="{FF2B5EF4-FFF2-40B4-BE49-F238E27FC236}">
                <a16:creationId xmlns:a16="http://schemas.microsoft.com/office/drawing/2014/main" xmlns="" id="{DC325D25-227A-4431-B78A-F9B59951E41E}"/>
              </a:ext>
            </a:extLst>
          </p:cNvPr>
          <p:cNvGraphicFramePr>
            <a:graphicFrameLocks/>
          </p:cNvGraphicFramePr>
          <p:nvPr>
            <p:extLst>
              <p:ext uri="{D42A27DB-BD31-4B8C-83A1-F6EECF244321}">
                <p14:modId xmlns:p14="http://schemas.microsoft.com/office/powerpoint/2010/main" val="3733072734"/>
              </p:ext>
            </p:extLst>
          </p:nvPr>
        </p:nvGraphicFramePr>
        <p:xfrm>
          <a:off x="1296140" y="1044323"/>
          <a:ext cx="11268721" cy="51687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4051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868C421-A224-43F2-9B66-3999DA283748}"/>
              </a:ext>
            </a:extLst>
          </p:cNvPr>
          <p:cNvSpPr>
            <a:spLocks noGrp="1"/>
          </p:cNvSpPr>
          <p:nvPr>
            <p:ph type="sldNum" sz="quarter" idx="12"/>
          </p:nvPr>
        </p:nvSpPr>
        <p:spPr/>
        <p:txBody>
          <a:bodyPr/>
          <a:lstStyle/>
          <a:p>
            <a:fld id="{F6E39E37-6BC0-A248-806A-337B0CEF6126}" type="slidenum">
              <a:rPr lang="en-US" smtClean="0"/>
              <a:t>3</a:t>
            </a:fld>
            <a:endParaRPr lang="en-US"/>
          </a:p>
        </p:txBody>
      </p:sp>
      <p:sp>
        <p:nvSpPr>
          <p:cNvPr id="5" name="Text Placeholder 1">
            <a:extLst>
              <a:ext uri="{FF2B5EF4-FFF2-40B4-BE49-F238E27FC236}">
                <a16:creationId xmlns:a16="http://schemas.microsoft.com/office/drawing/2014/main" xmlns="" id="{87FAD76C-B9BC-4BE9-AF11-EEA16B0BCD1D}"/>
              </a:ext>
            </a:extLst>
          </p:cNvPr>
          <p:cNvSpPr txBox="1">
            <a:spLocks/>
          </p:cNvSpPr>
          <p:nvPr/>
        </p:nvSpPr>
        <p:spPr>
          <a:xfrm>
            <a:off x="90338" y="391509"/>
            <a:ext cx="11744136" cy="1030287"/>
          </a:xfrm>
          <a:prstGeom prst="rect">
            <a:avLst/>
          </a:prstGeom>
        </p:spPr>
        <p:txBody>
          <a:bodyPr vert="horz" lIns="216000" tIns="45720" rIns="21600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4000" b="1"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2800" dirty="0"/>
              <a:t>Vision and mission of the Our Health Our Future Panel</a:t>
            </a:r>
          </a:p>
        </p:txBody>
      </p:sp>
      <p:sp>
        <p:nvSpPr>
          <p:cNvPr id="6" name="TextBox 5">
            <a:extLst>
              <a:ext uri="{FF2B5EF4-FFF2-40B4-BE49-F238E27FC236}">
                <a16:creationId xmlns:a16="http://schemas.microsoft.com/office/drawing/2014/main" xmlns="" id="{34FF64C0-25D7-40B6-A3B8-5F92B703784F}"/>
              </a:ext>
            </a:extLst>
          </p:cNvPr>
          <p:cNvSpPr txBox="1"/>
          <p:nvPr/>
        </p:nvSpPr>
        <p:spPr>
          <a:xfrm>
            <a:off x="356158" y="1177757"/>
            <a:ext cx="7243128" cy="4308872"/>
          </a:xfrm>
          <a:prstGeom prst="rect">
            <a:avLst/>
          </a:prstGeom>
          <a:noFill/>
        </p:spPr>
        <p:txBody>
          <a:bodyPr wrap="square" lIns="0" tIns="0" rIns="0" bIns="0" rtlCol="0">
            <a:spAutoFit/>
          </a:bodyPr>
          <a:lstStyle/>
          <a:p>
            <a:r>
              <a:rPr lang="en-GB" dirty="0">
                <a:solidFill>
                  <a:schemeClr val="accent5">
                    <a:lumMod val="75000"/>
                  </a:schemeClr>
                </a:solidFill>
              </a:rPr>
              <a:t>     The Our Health, Our Future (OHOF) Panel is a new way for us to engage with those living in Bath and North East Somerset, Swindon and Wiltshire (BSW) to get their views on health and care issues. </a:t>
            </a:r>
          </a:p>
          <a:p>
            <a:endParaRPr lang="en-GB" dirty="0">
              <a:solidFill>
                <a:schemeClr val="accent5">
                  <a:lumMod val="75000"/>
                </a:schemeClr>
              </a:solidFill>
            </a:endParaRPr>
          </a:p>
          <a:p>
            <a:r>
              <a:rPr lang="en-GB" dirty="0">
                <a:solidFill>
                  <a:schemeClr val="accent5">
                    <a:lumMod val="75000"/>
                  </a:schemeClr>
                </a:solidFill>
              </a:rPr>
              <a:t>In line with our value of "inclusive", the online panel is made up of a representative sample of the population from across our region. Panel members will take part in regular surveys throughout the year.</a:t>
            </a:r>
          </a:p>
          <a:p>
            <a:endParaRPr lang="en-GB" dirty="0"/>
          </a:p>
          <a:p>
            <a:r>
              <a:rPr lang="en-GB" dirty="0"/>
              <a:t>Panel surveys will inform both strategic direction and day-to-day service delivery, particularly around proposed service change or development of new services. Anonymised feedback will be shared with project managers and senior leaders to help shape and influence partnership initiatives and programmes of work. Anonymised feedback will also be made publicly available so panel members and the wider public will have the opportunity to review the results</a:t>
            </a:r>
            <a:endParaRPr lang="en-GB" b="1" dirty="0"/>
          </a:p>
        </p:txBody>
      </p:sp>
      <p:pic>
        <p:nvPicPr>
          <p:cNvPr id="9" name="Picture 8">
            <a:extLst>
              <a:ext uri="{FF2B5EF4-FFF2-40B4-BE49-F238E27FC236}">
                <a16:creationId xmlns:a16="http://schemas.microsoft.com/office/drawing/2014/main" xmlns="" id="{2DC07935-C1E9-48E9-8D1F-BF3E155ECB8C}"/>
              </a:ext>
            </a:extLst>
          </p:cNvPr>
          <p:cNvPicPr>
            <a:picLocks noChangeAspect="1"/>
          </p:cNvPicPr>
          <p:nvPr/>
        </p:nvPicPr>
        <p:blipFill>
          <a:blip r:embed="rId2"/>
          <a:stretch>
            <a:fillRect/>
          </a:stretch>
        </p:blipFill>
        <p:spPr>
          <a:xfrm>
            <a:off x="7954653" y="2089536"/>
            <a:ext cx="3076575" cy="3495675"/>
          </a:xfrm>
          <a:prstGeom prst="rect">
            <a:avLst/>
          </a:prstGeom>
          <a:effectLst>
            <a:softEdge rad="101600"/>
          </a:effectLst>
        </p:spPr>
      </p:pic>
      <p:sp>
        <p:nvSpPr>
          <p:cNvPr id="10" name="Oval Callout 7">
            <a:extLst>
              <a:ext uri="{FF2B5EF4-FFF2-40B4-BE49-F238E27FC236}">
                <a16:creationId xmlns:a16="http://schemas.microsoft.com/office/drawing/2014/main" xmlns="" id="{9A8F67D1-4C3B-485D-A4F0-F8AB59ED27F2}"/>
              </a:ext>
            </a:extLst>
          </p:cNvPr>
          <p:cNvSpPr/>
          <p:nvPr/>
        </p:nvSpPr>
        <p:spPr>
          <a:xfrm>
            <a:off x="9770058" y="1312748"/>
            <a:ext cx="994005" cy="1030287"/>
          </a:xfrm>
          <a:prstGeom prst="wedgeEllipseCallout">
            <a:avLst>
              <a:gd name="adj1" fmla="val -45710"/>
              <a:gd name="adj2" fmla="val 45217"/>
            </a:avLst>
          </a:prstGeom>
          <a:solidFill>
            <a:schemeClr val="accent2">
              <a:lumMod val="75000"/>
            </a:schemeClr>
          </a:solidFill>
          <a:ln w="98425">
            <a:solidFill>
              <a:schemeClr val="accent2">
                <a:lumMod val="75000"/>
              </a:schemeClr>
            </a:solid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endParaRPr lang="en-GB" sz="1100" dirty="0">
              <a:solidFill>
                <a:schemeClr val="tx1"/>
              </a:solidFill>
            </a:endParaRPr>
          </a:p>
        </p:txBody>
      </p:sp>
      <p:sp>
        <p:nvSpPr>
          <p:cNvPr id="11" name="Oval Callout 7">
            <a:extLst>
              <a:ext uri="{FF2B5EF4-FFF2-40B4-BE49-F238E27FC236}">
                <a16:creationId xmlns:a16="http://schemas.microsoft.com/office/drawing/2014/main" xmlns="" id="{A2DCBAF7-1E49-448A-98B3-BB5F4BC834EB}"/>
              </a:ext>
            </a:extLst>
          </p:cNvPr>
          <p:cNvSpPr/>
          <p:nvPr/>
        </p:nvSpPr>
        <p:spPr>
          <a:xfrm>
            <a:off x="10298660" y="1152271"/>
            <a:ext cx="994005" cy="1030287"/>
          </a:xfrm>
          <a:prstGeom prst="wedgeEllipseCallout">
            <a:avLst>
              <a:gd name="adj1" fmla="val -45710"/>
              <a:gd name="adj2" fmla="val 45217"/>
            </a:avLst>
          </a:prstGeom>
          <a:solidFill>
            <a:srgbClr val="0095C4"/>
          </a:solidFill>
          <a:ln w="98425">
            <a:solidFill>
              <a:srgbClr val="0095C4"/>
            </a:solid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endParaRPr lang="en-GB" sz="1100" dirty="0">
              <a:solidFill>
                <a:schemeClr val="tx1"/>
              </a:solidFill>
            </a:endParaRPr>
          </a:p>
        </p:txBody>
      </p:sp>
      <p:sp>
        <p:nvSpPr>
          <p:cNvPr id="12" name="Oval Callout 7">
            <a:extLst>
              <a:ext uri="{FF2B5EF4-FFF2-40B4-BE49-F238E27FC236}">
                <a16:creationId xmlns:a16="http://schemas.microsoft.com/office/drawing/2014/main" xmlns="" id="{0DC73D87-83BB-48F4-8B96-741053F9848F}"/>
              </a:ext>
            </a:extLst>
          </p:cNvPr>
          <p:cNvSpPr/>
          <p:nvPr/>
        </p:nvSpPr>
        <p:spPr>
          <a:xfrm>
            <a:off x="10865485" y="991794"/>
            <a:ext cx="994005" cy="1030287"/>
          </a:xfrm>
          <a:prstGeom prst="wedgeEllipseCallout">
            <a:avLst>
              <a:gd name="adj1" fmla="val -45710"/>
              <a:gd name="adj2" fmla="val 45217"/>
            </a:avLst>
          </a:prstGeom>
          <a:solidFill>
            <a:srgbClr val="EA8132"/>
          </a:solidFill>
          <a:ln w="98425">
            <a:solidFill>
              <a:srgbClr val="EA8132"/>
            </a:solid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endParaRPr lang="en-GB" sz="1100" dirty="0">
              <a:solidFill>
                <a:schemeClr val="tx1"/>
              </a:solidFill>
            </a:endParaRPr>
          </a:p>
        </p:txBody>
      </p:sp>
      <p:sp>
        <p:nvSpPr>
          <p:cNvPr id="13" name="TextBox 12">
            <a:extLst>
              <a:ext uri="{FF2B5EF4-FFF2-40B4-BE49-F238E27FC236}">
                <a16:creationId xmlns:a16="http://schemas.microsoft.com/office/drawing/2014/main" xmlns="" id="{9FC1C136-4358-4410-9889-AAF78BEE7529}"/>
              </a:ext>
            </a:extLst>
          </p:cNvPr>
          <p:cNvSpPr txBox="1"/>
          <p:nvPr/>
        </p:nvSpPr>
        <p:spPr>
          <a:xfrm>
            <a:off x="254736" y="1045272"/>
            <a:ext cx="492443" cy="923330"/>
          </a:xfrm>
          <a:prstGeom prst="rect">
            <a:avLst/>
          </a:prstGeom>
          <a:noFill/>
        </p:spPr>
        <p:txBody>
          <a:bodyPr wrap="none" rtlCol="0">
            <a:spAutoFit/>
          </a:bodyPr>
          <a:lstStyle/>
          <a:p>
            <a:r>
              <a:rPr lang="en-GB" sz="5400" dirty="0">
                <a:solidFill>
                  <a:srgbClr val="EA8132"/>
                </a:solidFill>
              </a:rPr>
              <a:t>‘’</a:t>
            </a:r>
          </a:p>
        </p:txBody>
      </p:sp>
      <p:sp>
        <p:nvSpPr>
          <p:cNvPr id="14" name="TextBox 13">
            <a:extLst>
              <a:ext uri="{FF2B5EF4-FFF2-40B4-BE49-F238E27FC236}">
                <a16:creationId xmlns:a16="http://schemas.microsoft.com/office/drawing/2014/main" xmlns="" id="{64295F08-7CED-4576-B897-FEBF31292AD0}"/>
              </a:ext>
            </a:extLst>
          </p:cNvPr>
          <p:cNvSpPr txBox="1"/>
          <p:nvPr/>
        </p:nvSpPr>
        <p:spPr>
          <a:xfrm>
            <a:off x="5489983" y="4865141"/>
            <a:ext cx="492443" cy="923330"/>
          </a:xfrm>
          <a:prstGeom prst="rect">
            <a:avLst/>
          </a:prstGeom>
          <a:noFill/>
        </p:spPr>
        <p:txBody>
          <a:bodyPr wrap="none" rtlCol="0">
            <a:spAutoFit/>
          </a:bodyPr>
          <a:lstStyle/>
          <a:p>
            <a:r>
              <a:rPr lang="en-GB" sz="5400" dirty="0">
                <a:solidFill>
                  <a:srgbClr val="EA8132"/>
                </a:solidFill>
              </a:rPr>
              <a:t>‘’</a:t>
            </a:r>
          </a:p>
        </p:txBody>
      </p:sp>
      <p:sp>
        <p:nvSpPr>
          <p:cNvPr id="15" name="Rectangle 14">
            <a:extLst>
              <a:ext uri="{FF2B5EF4-FFF2-40B4-BE49-F238E27FC236}">
                <a16:creationId xmlns:a16="http://schemas.microsoft.com/office/drawing/2014/main" xmlns="" id="{0B9453F6-AD9A-4853-A7CA-AEC4A6881944}"/>
              </a:ext>
            </a:extLst>
          </p:cNvPr>
          <p:cNvSpPr/>
          <p:nvPr/>
        </p:nvSpPr>
        <p:spPr>
          <a:xfrm>
            <a:off x="0" y="0"/>
            <a:ext cx="205074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1 - Introduction</a:t>
            </a:r>
          </a:p>
        </p:txBody>
      </p:sp>
    </p:spTree>
    <p:extLst>
      <p:ext uri="{BB962C8B-B14F-4D97-AF65-F5344CB8AC3E}">
        <p14:creationId xmlns:p14="http://schemas.microsoft.com/office/powerpoint/2010/main" val="2117626859"/>
      </p:ext>
    </p:extLst>
  </p:cSld>
  <p:clrMapOvr>
    <a:masterClrMapping/>
  </p:clrMapOvr>
</p:sld>
</file>

<file path=ppt/slides/slide4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A5D80A9-75A9-8E47-BEDF-537B41C58F99}"/>
              </a:ext>
            </a:extLst>
          </p:cNvPr>
          <p:cNvSpPr txBox="1"/>
          <p:nvPr/>
        </p:nvSpPr>
        <p:spPr>
          <a:xfrm>
            <a:off x="4120936" y="3001697"/>
            <a:ext cx="4446015" cy="276999"/>
          </a:xfrm>
          <a:prstGeom prst="rect">
            <a:avLst/>
          </a:prstGeom>
          <a:noFill/>
        </p:spPr>
        <p:txBody>
          <a:bodyPr bIns="0" lIns="0" rIns="0" rtlCol="0" tIns="0" wrap="square">
            <a:spAutoFit/>
          </a:bodyPr>
          <a:lstStyle/>
          <a:p>
            <a:pPr>
              <a:spcAft>
                <a:spcPts val="600"/>
              </a:spcAft>
            </a:pPr>
            <a:r>
              <a:rPr b="1" dirty="0" lang="en-GB">
                <a:solidFill>
                  <a:srgbClr val="0095C4"/>
                </a:solidFill>
                <a:latin charset="0" panose="020B0604020202020204" pitchFamily="34" typeface="Arial Black"/>
                <a:cs charset="0" panose="020B0604020202020204" pitchFamily="34" typeface="Arial Black"/>
              </a:rPr>
              <a:t>Any questions please contact us:</a:t>
            </a:r>
          </a:p>
        </p:txBody>
      </p:sp>
      <p:pic>
        <p:nvPicPr>
          <p:cNvPr id="4" name="Picture 3">
            <a:extLst>
              <a:ext uri="{FF2B5EF4-FFF2-40B4-BE49-F238E27FC236}">
                <a16:creationId xmlns:a16="http://schemas.microsoft.com/office/drawing/2014/main" xmlns="" id="{47A39E87-90E6-4507-AFAF-3F9E64389DD2}"/>
              </a:ext>
            </a:extLst>
          </p:cNvPr>
          <p:cNvPicPr>
            <a:picLocks noChangeAspect="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r="99"/>
          <a:stretch/>
        </p:blipFill>
        <p:spPr>
          <a:xfrm>
            <a:off x="5112554" y="1078679"/>
            <a:ext cx="1966891" cy="1789835"/>
          </a:xfrm>
          <a:prstGeom prst="ellipse">
            <a:avLst/>
          </a:prstGeom>
        </p:spPr>
      </p:pic>
      <p:sp>
        <p:nvSpPr>
          <p:cNvPr id="5" name="Text Placeholder 9">
            <a:extLst>
              <a:ext uri="{FF2B5EF4-FFF2-40B4-BE49-F238E27FC236}">
                <a16:creationId xmlns:a16="http://schemas.microsoft.com/office/drawing/2014/main" xmlns="" id="{F83BFCD3-2DD6-4967-A9BF-209C5B6B48AF}"/>
              </a:ext>
            </a:extLst>
          </p:cNvPr>
          <p:cNvSpPr txBox="1">
            <a:spLocks/>
          </p:cNvSpPr>
          <p:nvPr/>
        </p:nvSpPr>
        <p:spPr>
          <a:xfrm>
            <a:off x="2397050" y="3429000"/>
            <a:ext cx="8412287" cy="698500"/>
          </a:xfrm>
          <a:prstGeom prst="rect">
            <a:avLst/>
          </a:prstGeom>
        </p:spPr>
        <p:txBody>
          <a:bodyPr>
            <a:normAutofit/>
          </a:bodyPr>
          <a:lstStyle>
            <a:lvl1pPr algn="l" defTabSz="685800" eaLnBrk="1" hangingPunct="1" indent="-171450" latinLnBrk="0" marL="171450" rtl="0">
              <a:lnSpc>
                <a:spcPct val="90000"/>
              </a:lnSpc>
              <a:spcBef>
                <a:spcPts val="750"/>
              </a:spcBef>
              <a:buFont charset="0" panose="020B0604020202020204" pitchFamily="34" typeface="Arial"/>
              <a:buChar char="•"/>
              <a:defRPr kern="1200" sz="2800">
                <a:solidFill>
                  <a:schemeClr val="tx1"/>
                </a:solidFill>
                <a:latin typeface="+mn-lt"/>
                <a:ea typeface="+mn-ea"/>
                <a:cs typeface="+mn-cs"/>
              </a:defRPr>
            </a:lvl1pPr>
            <a:lvl2pPr algn="l" defTabSz="685800" eaLnBrk="1" hangingPunct="1" indent="-171450" latinLnBrk="0" marL="514350" rtl="0">
              <a:lnSpc>
                <a:spcPct val="90000"/>
              </a:lnSpc>
              <a:spcBef>
                <a:spcPts val="375"/>
              </a:spcBef>
              <a:buFont charset="0" panose="020B0604020202020204" pitchFamily="34" typeface="Arial"/>
              <a:buChar char="•"/>
              <a:defRPr kern="1200" sz="2400">
                <a:solidFill>
                  <a:schemeClr val="tx1"/>
                </a:solidFill>
                <a:latin typeface="+mn-lt"/>
                <a:ea typeface="+mn-ea"/>
                <a:cs typeface="+mn-cs"/>
              </a:defRPr>
            </a:lvl2pPr>
            <a:lvl3pPr algn="l" defTabSz="685800" eaLnBrk="1" hangingPunct="1" indent="-171450" latinLnBrk="0" marL="857250" rtl="0">
              <a:lnSpc>
                <a:spcPct val="90000"/>
              </a:lnSpc>
              <a:spcBef>
                <a:spcPts val="375"/>
              </a:spcBef>
              <a:buFont charset="0" panose="020B0604020202020204" pitchFamily="34" typeface="Arial"/>
              <a:buChar char="•"/>
              <a:defRPr kern="1200" sz="2000">
                <a:solidFill>
                  <a:schemeClr val="tx1"/>
                </a:solidFill>
                <a:latin typeface="+mn-lt"/>
                <a:ea typeface="+mn-ea"/>
                <a:cs typeface="+mn-cs"/>
              </a:defRPr>
            </a:lvl3pPr>
            <a:lvl4pPr algn="l" defTabSz="685800" eaLnBrk="1" hangingPunct="1" indent="-171450" latinLnBrk="0" marL="1200150" rtl="0">
              <a:lnSpc>
                <a:spcPct val="90000"/>
              </a:lnSpc>
              <a:spcBef>
                <a:spcPts val="375"/>
              </a:spcBef>
              <a:buFont charset="0" panose="020B0604020202020204" pitchFamily="34" typeface="Arial"/>
              <a:buChar char="•"/>
              <a:defRPr kern="1200" sz="1800">
                <a:solidFill>
                  <a:schemeClr val="tx1"/>
                </a:solidFill>
                <a:latin typeface="+mn-lt"/>
                <a:ea typeface="+mn-ea"/>
                <a:cs typeface="+mn-cs"/>
              </a:defRPr>
            </a:lvl4pPr>
            <a:lvl5pPr algn="l" defTabSz="685800" eaLnBrk="1" hangingPunct="1" indent="-171450" latinLnBrk="0" marL="15430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5pPr>
            <a:lvl6pPr algn="l" defTabSz="685800" eaLnBrk="1" hangingPunct="1" indent="-171450" latinLnBrk="0" marL="18859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9pPr>
          </a:lstStyle>
          <a:p>
            <a:r>
              <a:rPr dirty="0" lang="en-GB" sz="1200"/>
              <a:t>Janice Guy, Marketing Research Consultant, Jungle Green </a:t>
            </a:r>
            <a:r>
              <a:rPr dirty="0" err="1" lang="en-GB" sz="1200"/>
              <a:t>mrc</a:t>
            </a:r>
            <a:r>
              <a:rPr dirty="0" lang="en-GB" sz="1200"/>
              <a:t> – </a:t>
            </a:r>
            <a:r>
              <a:rPr dirty="0" lang="en-GB" sz="1200">
                <a:hlinkClick r:id="rId3"/>
              </a:rPr>
              <a:t>janice@junglegreenmrc.co.uk</a:t>
            </a:r>
            <a:r>
              <a:rPr dirty="0" lang="en-GB" sz="1200"/>
              <a:t> , 0117 914 4921</a:t>
            </a:r>
          </a:p>
          <a:p>
            <a:r>
              <a:rPr dirty="0" lang="en-GB" sz="1200"/>
              <a:t>Julie Ford, Recruitment and Data Manager, Taurus Research – </a:t>
            </a:r>
            <a:r>
              <a:rPr dirty="0" lang="en-GB" sz="1200">
                <a:hlinkClick r:id="rId4"/>
              </a:rPr>
              <a:t>julie@taurusresearch.co.uk</a:t>
            </a:r>
            <a:r>
              <a:rPr dirty="0" lang="en-GB" sz="1200"/>
              <a:t>  , 01275 818343</a:t>
            </a:r>
          </a:p>
          <a:p>
            <a:endParaRPr dirty="0" lang="en-GB"/>
          </a:p>
        </p:txBody>
      </p:sp>
      <p:pic>
        <p:nvPicPr>
          <p:cNvPr descr="A screenshot of a cell phone&#10;&#10;Description automatically generated" id="6" name="Picture 5">
            <a:extLst>
              <a:ext uri="{FF2B5EF4-FFF2-40B4-BE49-F238E27FC236}">
                <a16:creationId xmlns:a16="http://schemas.microsoft.com/office/drawing/2014/main" xmlns="" id="{A37A39F7-B003-4381-9BF1-98F9B4ED09BC}"/>
              </a:ext>
            </a:extLst>
          </p:cNvPr>
          <p:cNvPicPr>
            <a:picLocks noChangeAspect="1"/>
          </p:cNvPicPr>
          <p:nvPr/>
        </p:nvPicPr>
        <p:blipFill rotWithShape="1">
          <a:blip r:embed="rId5">
            <a:extLst>
              <a:ext uri="{28A0092B-C50C-407E-A947-70E740481C1C}">
                <a14:useLocalDpi xmlns:a14="http://schemas.microsoft.com/office/drawing/2010/main" val="0"/>
              </a:ext>
            </a:extLst>
          </a:blip>
          <a:srcRect b="-72" r="-45"/>
          <a:stretch/>
        </p:blipFill>
        <p:spPr>
          <a:xfrm>
            <a:off x="5112554" y="91998"/>
            <a:ext cx="1966892" cy="816637"/>
          </a:xfrm>
          <a:prstGeom prst="rect">
            <a:avLst/>
          </a:prstGeom>
        </p:spPr>
      </p:pic>
    </p:spTree>
    <p:extLst>
      <p:ext uri="{BB962C8B-B14F-4D97-AF65-F5344CB8AC3E}">
        <p14:creationId xmlns:p14="http://schemas.microsoft.com/office/powerpoint/2010/main" val="3685491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7179E13C-FC3C-4820-8A95-41FE22677671}"/>
              </a:ext>
            </a:extLst>
          </p:cNvPr>
          <p:cNvSpPr>
            <a:spLocks noGrp="1"/>
          </p:cNvSpPr>
          <p:nvPr>
            <p:ph type="sldNum" sz="quarter" idx="12"/>
          </p:nvPr>
        </p:nvSpPr>
        <p:spPr/>
        <p:txBody>
          <a:bodyPr/>
          <a:lstStyle/>
          <a:p>
            <a:fld id="{F6E39E37-6BC0-A248-806A-337B0CEF6126}" type="slidenum">
              <a:rPr lang="en-US" smtClean="0"/>
              <a:t>4</a:t>
            </a:fld>
            <a:endParaRPr lang="en-US"/>
          </a:p>
        </p:txBody>
      </p:sp>
      <p:sp>
        <p:nvSpPr>
          <p:cNvPr id="15" name="Text Placeholder 1">
            <a:extLst>
              <a:ext uri="{FF2B5EF4-FFF2-40B4-BE49-F238E27FC236}">
                <a16:creationId xmlns:a16="http://schemas.microsoft.com/office/drawing/2014/main" xmlns="" id="{B564E9CD-A64C-403F-9895-7104A80F673C}"/>
              </a:ext>
            </a:extLst>
          </p:cNvPr>
          <p:cNvSpPr>
            <a:spLocks noGrp="1"/>
          </p:cNvSpPr>
          <p:nvPr>
            <p:ph type="body" sz="quarter" idx="13"/>
          </p:nvPr>
        </p:nvSpPr>
        <p:spPr>
          <a:xfrm>
            <a:off x="223932" y="334269"/>
            <a:ext cx="11744136" cy="1030287"/>
          </a:xfrm>
        </p:spPr>
        <p:txBody>
          <a:bodyPr>
            <a:normAutofit/>
          </a:bodyPr>
          <a:lstStyle/>
          <a:p>
            <a:r>
              <a:rPr lang="en-GB" sz="2800" dirty="0"/>
              <a:t>Recruitment methodologies - 790 panellists recruited so far</a:t>
            </a:r>
          </a:p>
        </p:txBody>
      </p:sp>
      <p:grpSp>
        <p:nvGrpSpPr>
          <p:cNvPr id="5" name="Group 4">
            <a:extLst>
              <a:ext uri="{FF2B5EF4-FFF2-40B4-BE49-F238E27FC236}">
                <a16:creationId xmlns:a16="http://schemas.microsoft.com/office/drawing/2014/main" xmlns="" id="{2B0246A0-4854-43B6-82A3-7E876083A296}"/>
              </a:ext>
            </a:extLst>
          </p:cNvPr>
          <p:cNvGrpSpPr/>
          <p:nvPr/>
        </p:nvGrpSpPr>
        <p:grpSpPr>
          <a:xfrm>
            <a:off x="261962" y="856431"/>
            <a:ext cx="5586029" cy="5016054"/>
            <a:chOff x="2079667" y="1272435"/>
            <a:chExt cx="3231773" cy="3047179"/>
          </a:xfrm>
        </p:grpSpPr>
        <p:sp>
          <p:nvSpPr>
            <p:cNvPr id="6" name="Oval 5">
              <a:extLst>
                <a:ext uri="{FF2B5EF4-FFF2-40B4-BE49-F238E27FC236}">
                  <a16:creationId xmlns:a16="http://schemas.microsoft.com/office/drawing/2014/main" xmlns="" id="{2DA57685-0503-4353-9428-98F4C2658044}"/>
                </a:ext>
              </a:extLst>
            </p:cNvPr>
            <p:cNvSpPr/>
            <p:nvPr/>
          </p:nvSpPr>
          <p:spPr>
            <a:xfrm>
              <a:off x="2079667" y="1272435"/>
              <a:ext cx="3231773" cy="3047179"/>
            </a:xfrm>
            <a:prstGeom prst="ellipse">
              <a:avLst/>
            </a:prstGeom>
            <a:solidFill>
              <a:srgbClr val="CDDE54">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7" name="Oval 4">
              <a:extLst>
                <a:ext uri="{FF2B5EF4-FFF2-40B4-BE49-F238E27FC236}">
                  <a16:creationId xmlns:a16="http://schemas.microsoft.com/office/drawing/2014/main" xmlns="" id="{396F037C-9286-472C-B0A8-A3F24C58BE12}"/>
                </a:ext>
              </a:extLst>
            </p:cNvPr>
            <p:cNvSpPr txBox="1"/>
            <p:nvPr/>
          </p:nvSpPr>
          <p:spPr>
            <a:xfrm>
              <a:off x="2490521" y="1962137"/>
              <a:ext cx="2519829" cy="144351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defTabSz="533400">
                <a:lnSpc>
                  <a:spcPct val="90000"/>
                </a:lnSpc>
                <a:spcBef>
                  <a:spcPct val="0"/>
                </a:spcBef>
                <a:spcAft>
                  <a:spcPct val="35000"/>
                </a:spcAft>
              </a:pPr>
              <a:endParaRPr lang="en-GB" sz="1200" dirty="0"/>
            </a:p>
            <a:p>
              <a:pPr defTabSz="533400">
                <a:lnSpc>
                  <a:spcPct val="90000"/>
                </a:lnSpc>
                <a:spcBef>
                  <a:spcPct val="0"/>
                </a:spcBef>
                <a:spcAft>
                  <a:spcPct val="35000"/>
                </a:spcAft>
              </a:pPr>
              <a:r>
                <a:rPr lang="en-GB" sz="1000" b="1" i="1" dirty="0">
                  <a:solidFill>
                    <a:schemeClr val="tx1">
                      <a:lumMod val="65000"/>
                      <a:lumOff val="35000"/>
                    </a:schemeClr>
                  </a:solidFill>
                  <a:latin typeface="Century Gothic" panose="020B0502020202020204" pitchFamily="34" charset="0"/>
                </a:rPr>
                <a:t>                  1) </a:t>
              </a:r>
              <a:r>
                <a:rPr lang="en-GB" sz="1200" b="1" dirty="0">
                  <a:solidFill>
                    <a:srgbClr val="0095C4"/>
                  </a:solidFill>
                  <a:latin typeface="Arial" panose="020B0604020202020204" pitchFamily="34" charset="0"/>
                  <a:cs typeface="Arial" panose="020B0604020202020204" pitchFamily="34" charset="0"/>
                </a:rPr>
                <a:t>Core recruitment </a:t>
              </a:r>
            </a:p>
            <a:p>
              <a:pPr defTabSz="533400">
                <a:lnSpc>
                  <a:spcPct val="90000"/>
                </a:lnSpc>
                <a:spcBef>
                  <a:spcPct val="0"/>
                </a:spcBef>
                <a:spcAft>
                  <a:spcPct val="35000"/>
                </a:spcAft>
              </a:pPr>
              <a:r>
                <a:rPr lang="en-GB" sz="1200" b="1" dirty="0">
                  <a:solidFill>
                    <a:srgbClr val="0095C4"/>
                  </a:solidFill>
                  <a:latin typeface="Arial" panose="020B0604020202020204" pitchFamily="34" charset="0"/>
                  <a:cs typeface="Arial" panose="020B0604020202020204" pitchFamily="34" charset="0"/>
                </a:rPr>
                <a:t>	      – face to face</a:t>
              </a: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21 face to face recruitment days have taken place between January and early March 2020</a:t>
              </a:r>
            </a:p>
            <a:p>
              <a:pPr marL="1085850" lvl="2"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A mixture of </a:t>
              </a:r>
              <a:r>
                <a:rPr lang="en-GB" sz="1000" b="1" dirty="0">
                  <a:solidFill>
                    <a:srgbClr val="EA8132"/>
                  </a:solidFill>
                  <a:latin typeface="Arial" panose="020B0604020202020204" pitchFamily="34" charset="0"/>
                  <a:cs typeface="Arial" panose="020B0604020202020204" pitchFamily="34" charset="0"/>
                </a:rPr>
                <a:t>community days </a:t>
              </a:r>
              <a:r>
                <a:rPr lang="en-GB" sz="1000" dirty="0">
                  <a:latin typeface="Arial" panose="020B0604020202020204" pitchFamily="34" charset="0"/>
                  <a:cs typeface="Arial" panose="020B0604020202020204" pitchFamily="34" charset="0"/>
                </a:rPr>
                <a:t>in town halls, libraries, community &amp; social centres, shopping malls and cafes/inns</a:t>
              </a:r>
            </a:p>
            <a:p>
              <a:pPr marL="1085850" lvl="2"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Along with individual interviewers conducting face to face </a:t>
              </a:r>
              <a:r>
                <a:rPr lang="en-GB" sz="1000" b="1" dirty="0">
                  <a:solidFill>
                    <a:srgbClr val="EA8132"/>
                  </a:solidFill>
                  <a:latin typeface="Arial" panose="020B0604020202020204" pitchFamily="34" charset="0"/>
                  <a:cs typeface="Arial" panose="020B0604020202020204" pitchFamily="34" charset="0"/>
                </a:rPr>
                <a:t>on-street shifts</a:t>
              </a:r>
              <a:r>
                <a:rPr lang="en-GB" sz="1000" dirty="0">
                  <a:latin typeface="Arial" panose="020B0604020202020204" pitchFamily="34" charset="0"/>
                  <a:cs typeface="Arial" panose="020B0604020202020204" pitchFamily="34" charset="0"/>
                </a:rPr>
                <a:t>, among local communities in less busy locations</a:t>
              </a: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These have been </a:t>
              </a:r>
              <a:r>
                <a:rPr lang="en-GB" sz="1000" b="1" dirty="0">
                  <a:solidFill>
                    <a:srgbClr val="EA8132"/>
                  </a:solidFill>
                  <a:latin typeface="Arial" panose="020B0604020202020204" pitchFamily="34" charset="0"/>
                  <a:cs typeface="Arial" panose="020B0604020202020204" pitchFamily="34" charset="0"/>
                </a:rPr>
                <a:t>spread right across the BSW region</a:t>
              </a:r>
              <a:r>
                <a:rPr lang="en-GB" sz="1000" dirty="0">
                  <a:latin typeface="Arial" panose="020B0604020202020204" pitchFamily="34" charset="0"/>
                  <a:cs typeface="Arial" panose="020B0604020202020204" pitchFamily="34" charset="0"/>
                </a:rPr>
                <a:t>, including</a:t>
              </a:r>
            </a:p>
            <a:p>
              <a:pPr marL="1085850" lvl="2"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Bath, Midsomer Norton</a:t>
              </a:r>
            </a:p>
            <a:p>
              <a:pPr marL="1085850" lvl="2"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Swindon</a:t>
              </a:r>
            </a:p>
            <a:p>
              <a:pPr marL="1085850" lvl="2"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Devises, Marlborough, Trowbridge, Warminster, Salisbury, Amesbury, Chippenham</a:t>
              </a:r>
            </a:p>
            <a:p>
              <a:pPr marL="1085850" lvl="2" indent="-171450" defTabSz="533400">
                <a:lnSpc>
                  <a:spcPct val="90000"/>
                </a:lnSpc>
                <a:spcBef>
                  <a:spcPct val="0"/>
                </a:spcBef>
                <a:spcAft>
                  <a:spcPct val="350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F to F recruitment was the preferred core method: both to avoid self-selection and to enable specific targeting of a representative sample of citizens in many different geographic locations, a total of </a:t>
              </a:r>
              <a:r>
                <a:rPr lang="en-GB" sz="1000" b="1" dirty="0">
                  <a:solidFill>
                    <a:srgbClr val="EA8132"/>
                  </a:solidFill>
                  <a:latin typeface="Arial" panose="020B0604020202020204" pitchFamily="34" charset="0"/>
                  <a:cs typeface="Arial" panose="020B0604020202020204" pitchFamily="34" charset="0"/>
                </a:rPr>
                <a:t>742 panellists </a:t>
              </a:r>
              <a:r>
                <a:rPr lang="en-GB" sz="1000" dirty="0">
                  <a:latin typeface="Arial" panose="020B0604020202020204" pitchFamily="34" charset="0"/>
                  <a:cs typeface="Arial" panose="020B0604020202020204" pitchFamily="34" charset="0"/>
                </a:rPr>
                <a:t>have been recruited via this method</a:t>
              </a:r>
            </a:p>
            <a:p>
              <a:pPr marL="628650" lvl="1" indent="-171450" defTabSz="533400">
                <a:lnSpc>
                  <a:spcPct val="90000"/>
                </a:lnSpc>
                <a:spcBef>
                  <a:spcPct val="0"/>
                </a:spcBef>
                <a:spcAft>
                  <a:spcPct val="350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The interaction with the professional recruitment team also provides an opportunity for a clear introduction to and    explanation of the Panel’s purpose</a:t>
              </a:r>
            </a:p>
          </p:txBody>
        </p:sp>
      </p:grpSp>
      <p:grpSp>
        <p:nvGrpSpPr>
          <p:cNvPr id="8" name="Group 7">
            <a:extLst>
              <a:ext uri="{FF2B5EF4-FFF2-40B4-BE49-F238E27FC236}">
                <a16:creationId xmlns:a16="http://schemas.microsoft.com/office/drawing/2014/main" xmlns="" id="{D43D6107-E941-4419-A86F-55B9D48E8A25}"/>
              </a:ext>
            </a:extLst>
          </p:cNvPr>
          <p:cNvGrpSpPr/>
          <p:nvPr/>
        </p:nvGrpSpPr>
        <p:grpSpPr>
          <a:xfrm>
            <a:off x="5224360" y="1539863"/>
            <a:ext cx="3938233" cy="3649190"/>
            <a:chOff x="2686865" y="1695038"/>
            <a:chExt cx="2708453" cy="2624575"/>
          </a:xfrm>
        </p:grpSpPr>
        <p:sp>
          <p:nvSpPr>
            <p:cNvPr id="9" name="Oval 8">
              <a:extLst>
                <a:ext uri="{FF2B5EF4-FFF2-40B4-BE49-F238E27FC236}">
                  <a16:creationId xmlns:a16="http://schemas.microsoft.com/office/drawing/2014/main" xmlns="" id="{E6D944B9-A65C-4E29-B2F7-036D6AD53839}"/>
                </a:ext>
              </a:extLst>
            </p:cNvPr>
            <p:cNvSpPr/>
            <p:nvPr/>
          </p:nvSpPr>
          <p:spPr>
            <a:xfrm>
              <a:off x="2686865" y="1695038"/>
              <a:ext cx="2708453" cy="2624575"/>
            </a:xfrm>
            <a:prstGeom prst="ellipse">
              <a:avLst/>
            </a:prstGeom>
            <a:solidFill>
              <a:srgbClr val="CDDE54">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10" name="Oval 4">
              <a:extLst>
                <a:ext uri="{FF2B5EF4-FFF2-40B4-BE49-F238E27FC236}">
                  <a16:creationId xmlns:a16="http://schemas.microsoft.com/office/drawing/2014/main" xmlns="" id="{42CF6777-E757-4736-B37A-E14AF38A1CF1}"/>
                </a:ext>
              </a:extLst>
            </p:cNvPr>
            <p:cNvSpPr txBox="1"/>
            <p:nvPr/>
          </p:nvSpPr>
          <p:spPr>
            <a:xfrm>
              <a:off x="2912978" y="2285568"/>
              <a:ext cx="1964160" cy="144351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defTabSz="533400">
                <a:lnSpc>
                  <a:spcPct val="90000"/>
                </a:lnSpc>
                <a:spcBef>
                  <a:spcPct val="0"/>
                </a:spcBef>
                <a:spcAft>
                  <a:spcPct val="35000"/>
                </a:spcAft>
              </a:pPr>
              <a:endParaRPr lang="en-GB" sz="1200" dirty="0"/>
            </a:p>
            <a:p>
              <a:pPr defTabSz="533400">
                <a:lnSpc>
                  <a:spcPct val="90000"/>
                </a:lnSpc>
                <a:spcBef>
                  <a:spcPct val="0"/>
                </a:spcBef>
                <a:spcAft>
                  <a:spcPct val="35000"/>
                </a:spcAft>
              </a:pPr>
              <a:r>
                <a:rPr lang="en-GB" sz="1000" b="1" i="1" dirty="0">
                  <a:solidFill>
                    <a:schemeClr val="tx1">
                      <a:lumMod val="65000"/>
                      <a:lumOff val="35000"/>
                    </a:schemeClr>
                  </a:solidFill>
                  <a:latin typeface="Arial" panose="020B0604020202020204" pitchFamily="34" charset="0"/>
                  <a:cs typeface="Arial" panose="020B0604020202020204" pitchFamily="34" charset="0"/>
                </a:rPr>
                <a:t>         </a:t>
              </a:r>
              <a:r>
                <a:rPr lang="en-GB" sz="1000" b="1" i="1" dirty="0">
                  <a:solidFill>
                    <a:srgbClr val="0095C4"/>
                  </a:solidFill>
                  <a:latin typeface="Arial" panose="020B0604020202020204" pitchFamily="34" charset="0"/>
                  <a:cs typeface="Arial" panose="020B0604020202020204" pitchFamily="34" charset="0"/>
                </a:rPr>
                <a:t>2) </a:t>
              </a:r>
              <a:r>
                <a:rPr lang="en-GB" sz="1200" b="1" dirty="0">
                  <a:solidFill>
                    <a:srgbClr val="0095C4"/>
                  </a:solidFill>
                  <a:latin typeface="Arial" panose="020B0604020202020204" pitchFamily="34" charset="0"/>
                  <a:cs typeface="Arial" panose="020B0604020202020204" pitchFamily="34" charset="0"/>
                </a:rPr>
                <a:t>Additional recruitment</a:t>
              </a:r>
            </a:p>
            <a:p>
              <a:pPr defTabSz="533400">
                <a:lnSpc>
                  <a:spcPct val="90000"/>
                </a:lnSpc>
                <a:spcBef>
                  <a:spcPct val="0"/>
                </a:spcBef>
                <a:spcAft>
                  <a:spcPct val="35000"/>
                </a:spcAft>
              </a:pPr>
              <a:r>
                <a:rPr lang="en-GB" sz="1200" b="1" dirty="0">
                  <a:solidFill>
                    <a:srgbClr val="0095C4"/>
                  </a:solidFill>
                  <a:latin typeface="Arial" panose="020B0604020202020204" pitchFamily="34" charset="0"/>
                  <a:cs typeface="Arial" panose="020B0604020202020204" pitchFamily="34" charset="0"/>
                </a:rPr>
                <a:t>           methods</a:t>
              </a: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These have included </a:t>
              </a:r>
              <a:r>
                <a:rPr lang="en-GB" sz="1000" b="1" dirty="0">
                  <a:solidFill>
                    <a:srgbClr val="EA8132"/>
                  </a:solidFill>
                  <a:latin typeface="Arial" panose="020B0604020202020204" pitchFamily="34" charset="0"/>
                  <a:cs typeface="Arial" panose="020B0604020202020204" pitchFamily="34" charset="0"/>
                </a:rPr>
                <a:t>social media </a:t>
              </a:r>
              <a:r>
                <a:rPr lang="en-GB" sz="1000" dirty="0">
                  <a:latin typeface="Arial" panose="020B0604020202020204" pitchFamily="34" charset="0"/>
                  <a:cs typeface="Arial" panose="020B0604020202020204" pitchFamily="34" charset="0"/>
                </a:rPr>
                <a:t>advertising on Facebook and Instagram, </a:t>
              </a:r>
              <a:r>
                <a:rPr lang="en-GB" sz="1000" b="1" dirty="0">
                  <a:solidFill>
                    <a:srgbClr val="EA8132"/>
                  </a:solidFill>
                  <a:latin typeface="Arial" panose="020B0604020202020204" pitchFamily="34" charset="0"/>
                  <a:cs typeface="Arial" panose="020B0604020202020204" pitchFamily="34" charset="0"/>
                </a:rPr>
                <a:t>member get member </a:t>
              </a:r>
              <a:r>
                <a:rPr lang="en-GB" sz="1000" i="1" dirty="0">
                  <a:latin typeface="Arial" panose="020B0604020202020204" pitchFamily="34" charset="0"/>
                  <a:cs typeface="Arial" panose="020B0604020202020204" pitchFamily="34" charset="0"/>
                </a:rPr>
                <a:t>(</a:t>
              </a:r>
              <a:r>
                <a:rPr lang="en-GB" sz="1000" i="1" dirty="0" err="1">
                  <a:latin typeface="Arial" panose="020B0604020202020204" pitchFamily="34" charset="0"/>
                  <a:cs typeface="Arial" panose="020B0604020202020204" pitchFamily="34" charset="0"/>
                </a:rPr>
                <a:t>panelists</a:t>
              </a:r>
              <a:r>
                <a:rPr lang="en-GB" sz="1000" i="1" dirty="0">
                  <a:latin typeface="Arial" panose="020B0604020202020204" pitchFamily="34" charset="0"/>
                  <a:cs typeface="Arial" panose="020B0604020202020204" pitchFamily="34" charset="0"/>
                </a:rPr>
                <a:t> promoting to their contacts), </a:t>
              </a:r>
              <a:r>
                <a:rPr lang="en-GB" sz="1000" dirty="0">
                  <a:latin typeface="Arial" panose="020B0604020202020204" pitchFamily="34" charset="0"/>
                  <a:cs typeface="Arial" panose="020B0604020202020204" pitchFamily="34" charset="0"/>
                </a:rPr>
                <a:t>engagement with </a:t>
              </a:r>
              <a:r>
                <a:rPr lang="en-GB" sz="1000" b="1" dirty="0">
                  <a:solidFill>
                    <a:srgbClr val="EA8132"/>
                  </a:solidFill>
                  <a:latin typeface="Arial" panose="020B0604020202020204" pitchFamily="34" charset="0"/>
                  <a:cs typeface="Arial" panose="020B0604020202020204" pitchFamily="34" charset="0"/>
                </a:rPr>
                <a:t>local organisations </a:t>
              </a:r>
              <a:r>
                <a:rPr lang="en-GB" sz="1000" dirty="0">
                  <a:latin typeface="Arial" panose="020B0604020202020204" pitchFamily="34" charset="0"/>
                  <a:cs typeface="Arial" panose="020B0604020202020204" pitchFamily="34" charset="0"/>
                </a:rPr>
                <a:t>and </a:t>
              </a:r>
              <a:r>
                <a:rPr lang="en-GB" sz="1000" b="1" dirty="0">
                  <a:solidFill>
                    <a:srgbClr val="EA8132"/>
                  </a:solidFill>
                  <a:latin typeface="Arial" panose="020B0604020202020204" pitchFamily="34" charset="0"/>
                  <a:cs typeface="Arial" panose="020B0604020202020204" pitchFamily="34" charset="0"/>
                </a:rPr>
                <a:t>promotion by BSW CCG </a:t>
              </a:r>
              <a:r>
                <a:rPr lang="en-GB" sz="1000" dirty="0">
                  <a:latin typeface="Arial" panose="020B0604020202020204" pitchFamily="34" charset="0"/>
                  <a:cs typeface="Arial" panose="020B0604020202020204" pitchFamily="34" charset="0"/>
                </a:rPr>
                <a:t>via it’s website, social media and contacts</a:t>
              </a:r>
            </a:p>
            <a:p>
              <a:pPr marL="628650" lvl="1" indent="-171450" defTabSz="533400">
                <a:lnSpc>
                  <a:spcPct val="90000"/>
                </a:lnSpc>
                <a:spcBef>
                  <a:spcPct val="0"/>
                </a:spcBef>
                <a:spcAft>
                  <a:spcPct val="350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An additional </a:t>
              </a:r>
              <a:r>
                <a:rPr lang="en-GB" sz="1000" b="1" dirty="0">
                  <a:solidFill>
                    <a:srgbClr val="EA8132"/>
                  </a:solidFill>
                  <a:latin typeface="Arial" panose="020B0604020202020204" pitchFamily="34" charset="0"/>
                  <a:cs typeface="Arial" panose="020B0604020202020204" pitchFamily="34" charset="0"/>
                </a:rPr>
                <a:t>48 panellists </a:t>
              </a:r>
              <a:r>
                <a:rPr lang="en-GB" sz="1000" dirty="0">
                  <a:latin typeface="Arial" panose="020B0604020202020204" pitchFamily="34" charset="0"/>
                  <a:cs typeface="Arial" panose="020B0604020202020204" pitchFamily="34" charset="0"/>
                </a:rPr>
                <a:t>have joined via these methods</a:t>
              </a:r>
            </a:p>
            <a:p>
              <a:pPr marL="628650" lvl="1" indent="-171450" defTabSz="533400">
                <a:lnSpc>
                  <a:spcPct val="90000"/>
                </a:lnSpc>
                <a:spcBef>
                  <a:spcPct val="0"/>
                </a:spcBef>
                <a:spcAft>
                  <a:spcPct val="350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This additional recruitment allows an element of boosting of certain categories of citizen’s, such as younger people and hard to reach audiences</a:t>
              </a:r>
            </a:p>
          </p:txBody>
        </p:sp>
      </p:grpSp>
      <p:grpSp>
        <p:nvGrpSpPr>
          <p:cNvPr id="11" name="Group 10">
            <a:extLst>
              <a:ext uri="{FF2B5EF4-FFF2-40B4-BE49-F238E27FC236}">
                <a16:creationId xmlns:a16="http://schemas.microsoft.com/office/drawing/2014/main" xmlns="" id="{09C02827-1601-4718-8432-6FC6D2884B3D}"/>
              </a:ext>
            </a:extLst>
          </p:cNvPr>
          <p:cNvGrpSpPr/>
          <p:nvPr/>
        </p:nvGrpSpPr>
        <p:grpSpPr>
          <a:xfrm>
            <a:off x="8613014" y="1581235"/>
            <a:ext cx="3287803" cy="3197284"/>
            <a:chOff x="2686865" y="1695038"/>
            <a:chExt cx="2708453" cy="2624575"/>
          </a:xfrm>
        </p:grpSpPr>
        <p:sp>
          <p:nvSpPr>
            <p:cNvPr id="12" name="Oval 11">
              <a:extLst>
                <a:ext uri="{FF2B5EF4-FFF2-40B4-BE49-F238E27FC236}">
                  <a16:creationId xmlns:a16="http://schemas.microsoft.com/office/drawing/2014/main" xmlns="" id="{8E4AC97C-AC2C-48E3-B035-9F882C45CC32}"/>
                </a:ext>
              </a:extLst>
            </p:cNvPr>
            <p:cNvSpPr/>
            <p:nvPr/>
          </p:nvSpPr>
          <p:spPr>
            <a:xfrm>
              <a:off x="2686865" y="1695038"/>
              <a:ext cx="2708453" cy="2624575"/>
            </a:xfrm>
            <a:prstGeom prst="ellipse">
              <a:avLst/>
            </a:prstGeom>
            <a:solidFill>
              <a:srgbClr val="CDDE54">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13" name="Oval 4">
              <a:extLst>
                <a:ext uri="{FF2B5EF4-FFF2-40B4-BE49-F238E27FC236}">
                  <a16:creationId xmlns:a16="http://schemas.microsoft.com/office/drawing/2014/main" xmlns="" id="{E6C793DD-B9CA-43EC-8AD7-399824843B3E}"/>
                </a:ext>
              </a:extLst>
            </p:cNvPr>
            <p:cNvSpPr txBox="1"/>
            <p:nvPr/>
          </p:nvSpPr>
          <p:spPr>
            <a:xfrm>
              <a:off x="3051514" y="2208947"/>
              <a:ext cx="2102463" cy="144351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defTabSz="533400">
                <a:lnSpc>
                  <a:spcPct val="90000"/>
                </a:lnSpc>
                <a:spcBef>
                  <a:spcPct val="0"/>
                </a:spcBef>
                <a:spcAft>
                  <a:spcPct val="35000"/>
                </a:spcAft>
              </a:pPr>
              <a:endParaRPr lang="en-GB" sz="1200" dirty="0"/>
            </a:p>
            <a:p>
              <a:pPr defTabSz="533400">
                <a:lnSpc>
                  <a:spcPct val="90000"/>
                </a:lnSpc>
                <a:spcBef>
                  <a:spcPct val="0"/>
                </a:spcBef>
                <a:spcAft>
                  <a:spcPct val="35000"/>
                </a:spcAft>
              </a:pPr>
              <a:r>
                <a:rPr lang="en-GB" sz="1000" b="1" i="1" dirty="0">
                  <a:solidFill>
                    <a:schemeClr val="tx1">
                      <a:lumMod val="65000"/>
                      <a:lumOff val="35000"/>
                    </a:schemeClr>
                  </a:solidFill>
                  <a:latin typeface="Arial" panose="020B0604020202020204" pitchFamily="34" charset="0"/>
                  <a:cs typeface="Arial" panose="020B0604020202020204" pitchFamily="34" charset="0"/>
                </a:rPr>
                <a:t>         </a:t>
              </a:r>
              <a:r>
                <a:rPr lang="en-GB" sz="1000" b="1" i="1" dirty="0">
                  <a:solidFill>
                    <a:srgbClr val="0095C4"/>
                  </a:solidFill>
                  <a:latin typeface="Arial" panose="020B0604020202020204" pitchFamily="34" charset="0"/>
                  <a:cs typeface="Arial" panose="020B0604020202020204" pitchFamily="34" charset="0"/>
                </a:rPr>
                <a:t>3) </a:t>
              </a:r>
              <a:r>
                <a:rPr lang="en-GB" sz="1200" b="1" dirty="0">
                  <a:solidFill>
                    <a:srgbClr val="0095C4"/>
                  </a:solidFill>
                  <a:latin typeface="Arial" panose="020B0604020202020204" pitchFamily="34" charset="0"/>
                  <a:cs typeface="Arial" panose="020B0604020202020204" pitchFamily="34" charset="0"/>
                </a:rPr>
                <a:t>Pause for Covid-19</a:t>
              </a:r>
            </a:p>
            <a:p>
              <a:pPr defTabSz="533400">
                <a:lnSpc>
                  <a:spcPct val="90000"/>
                </a:lnSpc>
                <a:spcBef>
                  <a:spcPct val="0"/>
                </a:spcBef>
                <a:spcAft>
                  <a:spcPct val="35000"/>
                </a:spcAft>
              </a:pPr>
              <a:r>
                <a:rPr lang="en-GB" sz="1200" b="1" dirty="0">
                  <a:solidFill>
                    <a:srgbClr val="0095C4"/>
                  </a:solidFill>
                  <a:latin typeface="Arial" panose="020B0604020202020204" pitchFamily="34" charset="0"/>
                  <a:cs typeface="Arial" panose="020B0604020202020204" pitchFamily="34" charset="0"/>
                </a:rPr>
                <a:t>          </a:t>
              </a: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A total of </a:t>
              </a:r>
              <a:r>
                <a:rPr lang="en-GB" sz="1000" b="1" dirty="0">
                  <a:solidFill>
                    <a:srgbClr val="EA8132"/>
                  </a:solidFill>
                  <a:latin typeface="Arial" panose="020B0604020202020204" pitchFamily="34" charset="0"/>
                  <a:cs typeface="Arial" panose="020B0604020202020204" pitchFamily="34" charset="0"/>
                </a:rPr>
                <a:t>790 </a:t>
              </a:r>
              <a:r>
                <a:rPr lang="en-GB" sz="1000" b="1" dirty="0" err="1">
                  <a:solidFill>
                    <a:srgbClr val="EA8132"/>
                  </a:solidFill>
                  <a:latin typeface="Arial" panose="020B0604020202020204" pitchFamily="34" charset="0"/>
                  <a:cs typeface="Arial" panose="020B0604020202020204" pitchFamily="34" charset="0"/>
                </a:rPr>
                <a:t>panelists</a:t>
              </a:r>
              <a:r>
                <a:rPr lang="en-GB" sz="1000" b="1" dirty="0">
                  <a:solidFill>
                    <a:srgbClr val="EA8132"/>
                  </a:solidFill>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have been recruited so far, all but 2 were recruited before the Government announced lockdown measures on March 23</a:t>
              </a:r>
              <a:r>
                <a:rPr lang="en-GB" sz="1000" baseline="30000" dirty="0">
                  <a:latin typeface="Arial" panose="020B0604020202020204" pitchFamily="34" charset="0"/>
                  <a:cs typeface="Arial" panose="020B0604020202020204" pitchFamily="34" charset="0"/>
                </a:rPr>
                <a:t>rd</a:t>
              </a:r>
              <a:endParaRPr lang="en-GB" sz="1000" dirty="0">
                <a:latin typeface="Arial" panose="020B0604020202020204" pitchFamily="34" charset="0"/>
                <a:cs typeface="Arial" panose="020B0604020202020204" pitchFamily="34" charset="0"/>
              </a:endParaRPr>
            </a:p>
            <a:p>
              <a:pPr marL="628650" lvl="1" indent="-171450" defTabSz="533400">
                <a:lnSpc>
                  <a:spcPct val="90000"/>
                </a:lnSpc>
                <a:spcBef>
                  <a:spcPct val="0"/>
                </a:spcBef>
                <a:spcAft>
                  <a:spcPct val="35000"/>
                </a:spcAft>
                <a:buFont typeface="Arial" panose="020B0604020202020204" pitchFamily="34" charset="0"/>
                <a:buChar char="•"/>
              </a:pPr>
              <a:r>
                <a:rPr lang="en-GB" sz="1000" b="1" dirty="0">
                  <a:solidFill>
                    <a:srgbClr val="EA8132"/>
                  </a:solidFill>
                  <a:latin typeface="Arial" panose="020B0604020202020204" pitchFamily="34" charset="0"/>
                  <a:cs typeface="Arial" panose="020B0604020202020204" pitchFamily="34" charset="0"/>
                </a:rPr>
                <a:t>Face to face recruitment will resume when lockdown measures are eased and it is safe to do so</a:t>
              </a:r>
              <a:r>
                <a:rPr lang="en-GB" sz="1000" dirty="0">
                  <a:latin typeface="Arial" panose="020B0604020202020204" pitchFamily="34" charset="0"/>
                  <a:cs typeface="Arial" panose="020B0604020202020204" pitchFamily="34" charset="0"/>
                </a:rPr>
                <a:t>, the target number of panellists is 1,000</a:t>
              </a:r>
            </a:p>
          </p:txBody>
        </p:sp>
      </p:grpSp>
      <p:sp>
        <p:nvSpPr>
          <p:cNvPr id="14" name="Rectangle 13">
            <a:extLst>
              <a:ext uri="{FF2B5EF4-FFF2-40B4-BE49-F238E27FC236}">
                <a16:creationId xmlns:a16="http://schemas.microsoft.com/office/drawing/2014/main" xmlns="" id="{F6466C45-33D6-4736-8F69-7F25E3241069}"/>
              </a:ext>
            </a:extLst>
          </p:cNvPr>
          <p:cNvSpPr/>
          <p:nvPr/>
        </p:nvSpPr>
        <p:spPr>
          <a:xfrm>
            <a:off x="0" y="0"/>
            <a:ext cx="205074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1 - Introduction</a:t>
            </a:r>
          </a:p>
        </p:txBody>
      </p:sp>
      <p:sp>
        <p:nvSpPr>
          <p:cNvPr id="16" name="Content Placeholder 2">
            <a:extLst>
              <a:ext uri="{FF2B5EF4-FFF2-40B4-BE49-F238E27FC236}">
                <a16:creationId xmlns:a16="http://schemas.microsoft.com/office/drawing/2014/main" xmlns="" id="{055D97A8-B3D0-4E13-A663-0363D829732C}"/>
              </a:ext>
            </a:extLst>
          </p:cNvPr>
          <p:cNvSpPr txBox="1">
            <a:spLocks/>
          </p:cNvSpPr>
          <p:nvPr/>
        </p:nvSpPr>
        <p:spPr>
          <a:xfrm>
            <a:off x="2364406" y="5940848"/>
            <a:ext cx="7632848" cy="1247180"/>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lvl="2">
              <a:lnSpc>
                <a:spcPct val="120000"/>
              </a:lnSpc>
              <a:buFont typeface="Wingdings" panose="05000000000000000000" pitchFamily="2" charset="2"/>
              <a:buChar char="Ø"/>
            </a:pPr>
            <a:r>
              <a:rPr lang="en-GB" sz="1100" dirty="0" err="1">
                <a:solidFill>
                  <a:schemeClr val="tx1"/>
                </a:solidFill>
              </a:rPr>
              <a:t>Panelists</a:t>
            </a:r>
            <a:r>
              <a:rPr lang="en-GB" sz="1100" dirty="0">
                <a:solidFill>
                  <a:schemeClr val="tx1"/>
                </a:solidFill>
              </a:rPr>
              <a:t> will complete up to 4 surveys per year online. Jungle Green also conduct some interviews by telephone and postal questionnaire if the respondent has chosen these alternative methods</a:t>
            </a:r>
            <a:endParaRPr lang="en-GB" sz="1100" b="1" dirty="0">
              <a:solidFill>
                <a:srgbClr val="00B0F0"/>
              </a:solidFill>
            </a:endParaRPr>
          </a:p>
          <a:p>
            <a:pPr marL="685800" lvl="2" indent="0">
              <a:buNone/>
            </a:pPr>
            <a:endParaRPr lang="en-US" sz="1050" b="1" i="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336888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713DC841-95ED-4594-A9A4-959308981BBF}"/>
              </a:ext>
            </a:extLst>
          </p:cNvPr>
          <p:cNvSpPr>
            <a:spLocks noGrp="1"/>
          </p:cNvSpPr>
          <p:nvPr>
            <p:ph type="body" sz="quarter" idx="13"/>
          </p:nvPr>
        </p:nvSpPr>
        <p:spPr/>
        <p:txBody>
          <a:bodyPr/>
          <a:lstStyle/>
          <a:p>
            <a:r>
              <a:rPr lang="en-GB" dirty="0"/>
              <a:t>Recruitment tracker as at May 29</a:t>
            </a:r>
            <a:r>
              <a:rPr lang="en-GB" baseline="30000" dirty="0"/>
              <a:t>th</a:t>
            </a:r>
            <a:r>
              <a:rPr lang="en-GB" dirty="0"/>
              <a:t> 2020</a:t>
            </a:r>
          </a:p>
        </p:txBody>
      </p:sp>
      <p:sp>
        <p:nvSpPr>
          <p:cNvPr id="4" name="Slide Number Placeholder 3">
            <a:extLst>
              <a:ext uri="{FF2B5EF4-FFF2-40B4-BE49-F238E27FC236}">
                <a16:creationId xmlns:a16="http://schemas.microsoft.com/office/drawing/2014/main" xmlns="" id="{BA2199C9-7534-4BBE-A070-58D2A4911B19}"/>
              </a:ext>
            </a:extLst>
          </p:cNvPr>
          <p:cNvSpPr>
            <a:spLocks noGrp="1"/>
          </p:cNvSpPr>
          <p:nvPr>
            <p:ph type="sldNum" sz="quarter" idx="12"/>
          </p:nvPr>
        </p:nvSpPr>
        <p:spPr/>
        <p:txBody>
          <a:bodyPr/>
          <a:lstStyle/>
          <a:p>
            <a:fld id="{F6E39E37-6BC0-A248-806A-337B0CEF6126}" type="slidenum">
              <a:rPr lang="en-US" smtClean="0"/>
              <a:t>5</a:t>
            </a:fld>
            <a:endParaRPr lang="en-US"/>
          </a:p>
        </p:txBody>
      </p:sp>
      <p:sp>
        <p:nvSpPr>
          <p:cNvPr id="6" name="Rectangle 5">
            <a:extLst>
              <a:ext uri="{FF2B5EF4-FFF2-40B4-BE49-F238E27FC236}">
                <a16:creationId xmlns:a16="http://schemas.microsoft.com/office/drawing/2014/main" xmlns="" id="{E62188D1-4A2F-4A04-A105-923B2526CBB1}"/>
              </a:ext>
            </a:extLst>
          </p:cNvPr>
          <p:cNvSpPr/>
          <p:nvPr/>
        </p:nvSpPr>
        <p:spPr>
          <a:xfrm>
            <a:off x="0" y="0"/>
            <a:ext cx="205074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1 - Introduction</a:t>
            </a:r>
          </a:p>
        </p:txBody>
      </p:sp>
      <p:pic>
        <p:nvPicPr>
          <p:cNvPr id="7" name="Picture 6">
            <a:extLst>
              <a:ext uri="{FF2B5EF4-FFF2-40B4-BE49-F238E27FC236}">
                <a16:creationId xmlns:a16="http://schemas.microsoft.com/office/drawing/2014/main" xmlns="" id="{C892210A-71B3-4A19-B73C-A76B168401CC}"/>
              </a:ext>
            </a:extLst>
          </p:cNvPr>
          <p:cNvPicPr>
            <a:picLocks noChangeAspect="1"/>
          </p:cNvPicPr>
          <p:nvPr/>
        </p:nvPicPr>
        <p:blipFill>
          <a:blip r:embed="rId2"/>
          <a:stretch>
            <a:fillRect/>
          </a:stretch>
        </p:blipFill>
        <p:spPr>
          <a:xfrm>
            <a:off x="191619" y="1892692"/>
            <a:ext cx="11703519" cy="2749535"/>
          </a:xfrm>
          <a:prstGeom prst="rect">
            <a:avLst/>
          </a:prstGeom>
        </p:spPr>
      </p:pic>
    </p:spTree>
    <p:extLst>
      <p:ext uri="{BB962C8B-B14F-4D97-AF65-F5344CB8AC3E}">
        <p14:creationId xmlns:p14="http://schemas.microsoft.com/office/powerpoint/2010/main" val="738965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7179E13C-FC3C-4820-8A95-41FE22677671}"/>
              </a:ext>
            </a:extLst>
          </p:cNvPr>
          <p:cNvSpPr>
            <a:spLocks noGrp="1"/>
          </p:cNvSpPr>
          <p:nvPr>
            <p:ph type="sldNum" sz="quarter" idx="12"/>
          </p:nvPr>
        </p:nvSpPr>
        <p:spPr/>
        <p:txBody>
          <a:bodyPr/>
          <a:lstStyle/>
          <a:p>
            <a:fld id="{F6E39E37-6BC0-A248-806A-337B0CEF6126}" type="slidenum">
              <a:rPr lang="en-US" smtClean="0"/>
              <a:t>6</a:t>
            </a:fld>
            <a:endParaRPr lang="en-US"/>
          </a:p>
        </p:txBody>
      </p:sp>
      <p:sp>
        <p:nvSpPr>
          <p:cNvPr id="14" name="Rectangle 13">
            <a:extLst>
              <a:ext uri="{FF2B5EF4-FFF2-40B4-BE49-F238E27FC236}">
                <a16:creationId xmlns:a16="http://schemas.microsoft.com/office/drawing/2014/main" xmlns="" id="{F6466C45-33D6-4736-8F69-7F25E3241069}"/>
              </a:ext>
            </a:extLst>
          </p:cNvPr>
          <p:cNvSpPr/>
          <p:nvPr/>
        </p:nvSpPr>
        <p:spPr>
          <a:xfrm>
            <a:off x="0" y="0"/>
            <a:ext cx="205074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1 - Introduction</a:t>
            </a:r>
          </a:p>
        </p:txBody>
      </p:sp>
      <p:graphicFrame>
        <p:nvGraphicFramePr>
          <p:cNvPr id="17" name="Content Placeholder 11">
            <a:extLst>
              <a:ext uri="{FF2B5EF4-FFF2-40B4-BE49-F238E27FC236}">
                <a16:creationId xmlns:a16="http://schemas.microsoft.com/office/drawing/2014/main" xmlns="" id="{5C33C461-BA5F-439B-B603-89419462A59E}"/>
              </a:ext>
            </a:extLst>
          </p:cNvPr>
          <p:cNvGraphicFramePr>
            <a:graphicFrameLocks/>
          </p:cNvGraphicFramePr>
          <p:nvPr>
            <p:extLst>
              <p:ext uri="{D42A27DB-BD31-4B8C-83A1-F6EECF244321}">
                <p14:modId xmlns:p14="http://schemas.microsoft.com/office/powerpoint/2010/main" val="2314091064"/>
              </p:ext>
            </p:extLst>
          </p:nvPr>
        </p:nvGraphicFramePr>
        <p:xfrm>
          <a:off x="2050742" y="1409058"/>
          <a:ext cx="7355459" cy="5168787"/>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 Placeholder 1">
            <a:extLst>
              <a:ext uri="{FF2B5EF4-FFF2-40B4-BE49-F238E27FC236}">
                <a16:creationId xmlns:a16="http://schemas.microsoft.com/office/drawing/2014/main" xmlns="" id="{66CC2D5E-8391-4A16-BC12-79D41CCEDBCD}"/>
              </a:ext>
            </a:extLst>
          </p:cNvPr>
          <p:cNvSpPr>
            <a:spLocks noGrp="1"/>
          </p:cNvSpPr>
          <p:nvPr>
            <p:ph type="body" sz="quarter" idx="13"/>
          </p:nvPr>
        </p:nvSpPr>
        <p:spPr>
          <a:xfrm>
            <a:off x="151002" y="380194"/>
            <a:ext cx="11744136" cy="1030287"/>
          </a:xfrm>
        </p:spPr>
        <p:txBody>
          <a:bodyPr>
            <a:normAutofit/>
          </a:bodyPr>
          <a:lstStyle/>
          <a:p>
            <a:r>
              <a:rPr lang="en-US" sz="2000" dirty="0">
                <a:solidFill>
                  <a:srgbClr val="004992"/>
                </a:solidFill>
                <a:latin typeface="Century Gothic" panose="020B0502020202020204" pitchFamily="34" charset="0"/>
                <a:ea typeface="Times New Roman" panose="02020603050405020304" pitchFamily="18" charset="0"/>
              </a:rPr>
              <a:t>We have a robust and representative sample to work from.  The focus from now will be to increase the proportion in B&amp;NES and reach the 1,000 </a:t>
            </a:r>
            <a:r>
              <a:rPr lang="en-US" sz="2000" dirty="0" err="1">
                <a:solidFill>
                  <a:srgbClr val="004992"/>
                </a:solidFill>
                <a:latin typeface="Century Gothic" panose="020B0502020202020204" pitchFamily="34" charset="0"/>
                <a:ea typeface="Times New Roman" panose="02020603050405020304" pitchFamily="18" charset="0"/>
              </a:rPr>
              <a:t>panellist</a:t>
            </a:r>
            <a:r>
              <a:rPr lang="en-US" sz="2000" dirty="0">
                <a:solidFill>
                  <a:srgbClr val="004992"/>
                </a:solidFill>
                <a:latin typeface="Century Gothic" panose="020B0502020202020204" pitchFamily="34" charset="0"/>
                <a:ea typeface="Times New Roman" panose="02020603050405020304" pitchFamily="18" charset="0"/>
              </a:rPr>
              <a:t> target</a:t>
            </a:r>
            <a:endParaRPr lang="en-GB" sz="2000" i="1" dirty="0">
              <a:solidFill>
                <a:srgbClr val="004992"/>
              </a:solidFill>
              <a:latin typeface="Arial" panose="020B0604020202020204" pitchFamily="34" charset="0"/>
              <a:cs typeface="Arial" panose="020B0604020202020204" pitchFamily="34" charset="0"/>
            </a:endParaRPr>
          </a:p>
        </p:txBody>
      </p:sp>
      <p:sp>
        <p:nvSpPr>
          <p:cNvPr id="19" name="Oval Callout 7">
            <a:extLst>
              <a:ext uri="{FF2B5EF4-FFF2-40B4-BE49-F238E27FC236}">
                <a16:creationId xmlns:a16="http://schemas.microsoft.com/office/drawing/2014/main" xmlns="" id="{007933BC-B2B6-4BBD-98E9-D6694F5CF629}"/>
              </a:ext>
            </a:extLst>
          </p:cNvPr>
          <p:cNvSpPr/>
          <p:nvPr/>
        </p:nvSpPr>
        <p:spPr>
          <a:xfrm>
            <a:off x="9046315" y="2265924"/>
            <a:ext cx="2534590" cy="2289458"/>
          </a:xfrm>
          <a:prstGeom prst="wedgeEllipseCallout">
            <a:avLst>
              <a:gd name="adj1" fmla="val -39613"/>
              <a:gd name="adj2" fmla="val 29797"/>
            </a:avLst>
          </a:prstGeom>
          <a:noFill/>
          <a:ln w="76200">
            <a:solidFill>
              <a:schemeClr val="accent5">
                <a:lumMod val="7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b="1" dirty="0">
              <a:solidFill>
                <a:schemeClr val="tx1"/>
              </a:solidFill>
              <a:latin typeface="Century Gothic" panose="020B0502020202020204" pitchFamily="34" charset="0"/>
            </a:endParaRPr>
          </a:p>
          <a:p>
            <a:pPr algn="ctr">
              <a:defRPr/>
            </a:pPr>
            <a:r>
              <a:rPr lang="en-GB" sz="1050" b="1" dirty="0">
                <a:solidFill>
                  <a:schemeClr val="accent5">
                    <a:lumMod val="75000"/>
                  </a:schemeClr>
                </a:solidFill>
                <a:latin typeface="Arial" panose="020B0604020202020204" pitchFamily="34" charset="0"/>
                <a:cs typeface="Arial" panose="020B0604020202020204" pitchFamily="34" charset="0"/>
              </a:rPr>
              <a:t>NB:</a:t>
            </a:r>
          </a:p>
          <a:p>
            <a:pPr algn="ctr">
              <a:defRPr/>
            </a:pPr>
            <a:r>
              <a:rPr lang="en-GB" sz="1050" b="1" dirty="0">
                <a:solidFill>
                  <a:schemeClr val="accent5">
                    <a:lumMod val="75000"/>
                  </a:schemeClr>
                </a:solidFill>
                <a:latin typeface="Arial" panose="020B0604020202020204" pitchFamily="34" charset="0"/>
                <a:cs typeface="Arial" panose="020B0604020202020204" pitchFamily="34" charset="0"/>
              </a:rPr>
              <a:t>Survey 2 participants’ responses have been rim weighted to reflect the exact profile of the BSW population (according to census data and JNSA).</a:t>
            </a:r>
          </a:p>
          <a:p>
            <a:pPr algn="ctr">
              <a:defRPr/>
            </a:pPr>
            <a:endParaRPr lang="en-GB" sz="1050" b="1" dirty="0">
              <a:solidFill>
                <a:schemeClr val="accent5">
                  <a:lumMod val="75000"/>
                </a:schemeClr>
              </a:solidFill>
              <a:latin typeface="Arial" panose="020B0604020202020204" pitchFamily="34" charset="0"/>
              <a:cs typeface="Arial" panose="020B0604020202020204" pitchFamily="34" charset="0"/>
            </a:endParaRPr>
          </a:p>
          <a:p>
            <a:pPr algn="ctr">
              <a:defRPr/>
            </a:pPr>
            <a:r>
              <a:rPr lang="en-GB" sz="1050" b="1" dirty="0">
                <a:solidFill>
                  <a:schemeClr val="accent5">
                    <a:lumMod val="75000"/>
                  </a:schemeClr>
                </a:solidFill>
                <a:latin typeface="Arial" panose="020B0604020202020204" pitchFamily="34" charset="0"/>
                <a:cs typeface="Arial" panose="020B0604020202020204" pitchFamily="34" charset="0"/>
              </a:rPr>
              <a:t>A more detailed panel profile is given in Section 4 of this report. </a:t>
            </a:r>
            <a:endParaRPr lang="en-GB" sz="1000" b="1" i="1" dirty="0">
              <a:solidFill>
                <a:schemeClr val="accent5">
                  <a:lumMod val="75000"/>
                </a:schemeClr>
              </a:solidFill>
              <a:latin typeface="Arial" panose="020B0604020202020204" pitchFamily="34" charset="0"/>
              <a:cs typeface="Arial" panose="020B0604020202020204" pitchFamily="34" charset="0"/>
            </a:endParaRPr>
          </a:p>
          <a:p>
            <a:pPr algn="ctr">
              <a:defRPr/>
            </a:pPr>
            <a:r>
              <a:rPr lang="en-GB" sz="1050" i="1" dirty="0">
                <a:solidFill>
                  <a:schemeClr val="accent5">
                    <a:lumMod val="75000"/>
                  </a:schemeClr>
                </a:solidFill>
                <a:latin typeface="Century Gothic" panose="020B0502020202020204" pitchFamily="34" charset="0"/>
              </a:rPr>
              <a:t> </a:t>
            </a:r>
          </a:p>
          <a:p>
            <a:pPr algn="ctr">
              <a:defRPr/>
            </a:pPr>
            <a:endParaRPr lang="en-GB" i="1" dirty="0">
              <a:solidFill>
                <a:schemeClr val="tx1"/>
              </a:solidFill>
              <a:latin typeface="Century Gothic" panose="020B0502020202020204" pitchFamily="34" charset="0"/>
            </a:endParaRPr>
          </a:p>
        </p:txBody>
      </p:sp>
      <p:sp>
        <p:nvSpPr>
          <p:cNvPr id="7" name="TextBox 5">
            <a:extLst>
              <a:ext uri="{FF2B5EF4-FFF2-40B4-BE49-F238E27FC236}">
                <a16:creationId xmlns:a16="http://schemas.microsoft.com/office/drawing/2014/main" xmlns="" id="{474EC67F-6C86-4F31-B569-27904A7B2134}"/>
              </a:ext>
            </a:extLst>
          </p:cNvPr>
          <p:cNvSpPr txBox="1"/>
          <p:nvPr/>
        </p:nvSpPr>
        <p:spPr>
          <a:xfrm>
            <a:off x="1567919" y="1209005"/>
            <a:ext cx="9271715" cy="400105"/>
          </a:xfrm>
          <a:prstGeom prst="rect">
            <a:avLst/>
          </a:prstGeom>
          <a:noFill/>
        </p:spPr>
        <p:txBody>
          <a:bodyPr wrap="square" lIns="91436" tIns="45718" rIns="91436" bIns="45718"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b="1" dirty="0">
                <a:solidFill>
                  <a:schemeClr val="bg1">
                    <a:lumMod val="50000"/>
                  </a:schemeClr>
                </a:solidFill>
                <a:latin typeface="Century Gothic" panose="020B0502020202020204" pitchFamily="34" charset="0"/>
              </a:rPr>
              <a:t>% of BSW entire population/survey 2 participant rim weighted profile </a:t>
            </a:r>
            <a:r>
              <a:rPr lang="en-GB" sz="1100" i="1" dirty="0">
                <a:solidFill>
                  <a:srgbClr val="000000"/>
                </a:solidFill>
                <a:latin typeface="Century Gothic" panose="020B0502020202020204" pitchFamily="34" charset="0"/>
              </a:rPr>
              <a:t>(381)    </a:t>
            </a:r>
            <a:r>
              <a:rPr lang="en-GB" sz="1100" b="1" dirty="0">
                <a:solidFill>
                  <a:srgbClr val="92D050"/>
                </a:solidFill>
                <a:latin typeface="Century Gothic" panose="020B0502020202020204" pitchFamily="34" charset="0"/>
              </a:rPr>
              <a:t>% of our actual panellist profile as at </a:t>
            </a:r>
            <a:r>
              <a:rPr lang="en-GB" b="1" dirty="0">
                <a:solidFill>
                  <a:srgbClr val="92D050"/>
                </a:solidFill>
                <a:latin typeface="Century Gothic" panose="020B0502020202020204" pitchFamily="34" charset="0"/>
              </a:rPr>
              <a:t>May</a:t>
            </a:r>
            <a:r>
              <a:rPr lang="en-GB" sz="1100" b="1" dirty="0">
                <a:solidFill>
                  <a:srgbClr val="92D050"/>
                </a:solidFill>
                <a:latin typeface="Century Gothic" panose="020B0502020202020204" pitchFamily="34" charset="0"/>
              </a:rPr>
              <a:t> 2020 </a:t>
            </a:r>
            <a:r>
              <a:rPr lang="en-GB" sz="1100" i="1" dirty="0">
                <a:solidFill>
                  <a:srgbClr val="000000"/>
                </a:solidFill>
                <a:latin typeface="Century Gothic" panose="020B0502020202020204" pitchFamily="34" charset="0"/>
              </a:rPr>
              <a:t>(790)</a:t>
            </a:r>
          </a:p>
          <a:p>
            <a:endParaRPr lang="en-GB" sz="900" i="1" dirty="0">
              <a:solidFill>
                <a:srgbClr val="000000"/>
              </a:solidFill>
              <a:latin typeface="Century Gothic" panose="020B0502020202020204" pitchFamily="34" charset="0"/>
            </a:endParaRPr>
          </a:p>
        </p:txBody>
      </p:sp>
    </p:spTree>
    <p:extLst>
      <p:ext uri="{BB962C8B-B14F-4D97-AF65-F5344CB8AC3E}">
        <p14:creationId xmlns:p14="http://schemas.microsoft.com/office/powerpoint/2010/main" val="2867986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81A4C34D-EBBF-4FFB-AEB8-A8DBD57F7EBF}"/>
              </a:ext>
            </a:extLst>
          </p:cNvPr>
          <p:cNvSpPr>
            <a:spLocks noGrp="1"/>
          </p:cNvSpPr>
          <p:nvPr>
            <p:ph type="body" sz="quarter" idx="17"/>
          </p:nvPr>
        </p:nvSpPr>
        <p:spPr>
          <a:xfrm>
            <a:off x="412118" y="3062486"/>
            <a:ext cx="5897850" cy="733028"/>
          </a:xfrm>
        </p:spPr>
        <p:txBody>
          <a:bodyPr/>
          <a:lstStyle/>
          <a:p>
            <a:r>
              <a:rPr lang="en-GB" dirty="0"/>
              <a:t>Overview summary</a:t>
            </a:r>
          </a:p>
        </p:txBody>
      </p:sp>
      <p:sp>
        <p:nvSpPr>
          <p:cNvPr id="4" name="Text Placeholder 3">
            <a:extLst>
              <a:ext uri="{FF2B5EF4-FFF2-40B4-BE49-F238E27FC236}">
                <a16:creationId xmlns:a16="http://schemas.microsoft.com/office/drawing/2014/main" xmlns="" id="{5A733FE2-8E6C-44C5-8B13-0E2413B1C865}"/>
              </a:ext>
            </a:extLst>
          </p:cNvPr>
          <p:cNvSpPr>
            <a:spLocks noGrp="1"/>
          </p:cNvSpPr>
          <p:nvPr>
            <p:ph type="body" sz="quarter" idx="18"/>
          </p:nvPr>
        </p:nvSpPr>
        <p:spPr>
          <a:xfrm>
            <a:off x="483138" y="2551311"/>
            <a:ext cx="5898473" cy="511175"/>
          </a:xfrm>
        </p:spPr>
        <p:txBody>
          <a:bodyPr/>
          <a:lstStyle/>
          <a:p>
            <a:r>
              <a:rPr lang="en-GB" dirty="0"/>
              <a:t>Section 2</a:t>
            </a:r>
          </a:p>
        </p:txBody>
      </p:sp>
      <p:sp>
        <p:nvSpPr>
          <p:cNvPr id="6" name="Slide Number Placeholder 5">
            <a:extLst>
              <a:ext uri="{FF2B5EF4-FFF2-40B4-BE49-F238E27FC236}">
                <a16:creationId xmlns:a16="http://schemas.microsoft.com/office/drawing/2014/main" xmlns="" id="{CFBB4957-0B33-4AA9-967C-3946B8158C3F}"/>
              </a:ext>
            </a:extLst>
          </p:cNvPr>
          <p:cNvSpPr>
            <a:spLocks noGrp="1"/>
          </p:cNvSpPr>
          <p:nvPr>
            <p:ph type="sldNum" sz="quarter" idx="12"/>
          </p:nvPr>
        </p:nvSpPr>
        <p:spPr/>
        <p:txBody>
          <a:bodyPr/>
          <a:lstStyle/>
          <a:p>
            <a:fld id="{F6E39E37-6BC0-A248-806A-337B0CEF6126}" type="slidenum">
              <a:rPr lang="en-US" smtClean="0"/>
              <a:t>7</a:t>
            </a:fld>
            <a:endParaRPr lang="en-US"/>
          </a:p>
        </p:txBody>
      </p:sp>
      <p:pic>
        <p:nvPicPr>
          <p:cNvPr id="2" name="Picture 1">
            <a:extLst>
              <a:ext uri="{FF2B5EF4-FFF2-40B4-BE49-F238E27FC236}">
                <a16:creationId xmlns:a16="http://schemas.microsoft.com/office/drawing/2014/main" xmlns="" id="{74D79BEA-1243-4D83-9D42-BE32885300FF}"/>
              </a:ext>
            </a:extLst>
          </p:cNvPr>
          <p:cNvPicPr>
            <a:picLocks noChangeAspect="1"/>
          </p:cNvPicPr>
          <p:nvPr/>
        </p:nvPicPr>
        <p:blipFill>
          <a:blip r:embed="rId2"/>
          <a:stretch>
            <a:fillRect/>
          </a:stretch>
        </p:blipFill>
        <p:spPr>
          <a:xfrm>
            <a:off x="7386637" y="1824037"/>
            <a:ext cx="4124325" cy="3209925"/>
          </a:xfrm>
          <a:prstGeom prst="rect">
            <a:avLst/>
          </a:prstGeom>
        </p:spPr>
      </p:pic>
    </p:spTree>
    <p:extLst>
      <p:ext uri="{BB962C8B-B14F-4D97-AF65-F5344CB8AC3E}">
        <p14:creationId xmlns:p14="http://schemas.microsoft.com/office/powerpoint/2010/main" val="656599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B8AEA318-56D5-4B9D-86AD-B10659A34D8E}"/>
              </a:ext>
            </a:extLst>
          </p:cNvPr>
          <p:cNvSpPr>
            <a:spLocks noGrp="1"/>
          </p:cNvSpPr>
          <p:nvPr>
            <p:ph type="body" sz="quarter" idx="13"/>
          </p:nvPr>
        </p:nvSpPr>
        <p:spPr>
          <a:xfrm>
            <a:off x="-38429" y="330030"/>
            <a:ext cx="12268858" cy="1030287"/>
          </a:xfrm>
        </p:spPr>
        <p:txBody>
          <a:bodyPr>
            <a:normAutofit/>
          </a:bodyPr>
          <a:lstStyle/>
          <a:p>
            <a:r>
              <a:rPr lang="en-GB" sz="2800" dirty="0"/>
              <a:t>Keeping well during the coronavirus period, attitudes and behaviours</a:t>
            </a:r>
          </a:p>
        </p:txBody>
      </p:sp>
      <p:sp>
        <p:nvSpPr>
          <p:cNvPr id="4" name="Slide Number Placeholder 3">
            <a:extLst>
              <a:ext uri="{FF2B5EF4-FFF2-40B4-BE49-F238E27FC236}">
                <a16:creationId xmlns:a16="http://schemas.microsoft.com/office/drawing/2014/main" xmlns="" id="{D2633ED3-4A72-428D-9D45-17112F9CF4C8}"/>
              </a:ext>
            </a:extLst>
          </p:cNvPr>
          <p:cNvSpPr>
            <a:spLocks noGrp="1"/>
          </p:cNvSpPr>
          <p:nvPr>
            <p:ph type="sldNum" sz="quarter" idx="12"/>
          </p:nvPr>
        </p:nvSpPr>
        <p:spPr/>
        <p:txBody>
          <a:bodyPr/>
          <a:lstStyle/>
          <a:p>
            <a:fld id="{F6E39E37-6BC0-A248-806A-337B0CEF6126}" type="slidenum">
              <a:rPr lang="en-US" smtClean="0"/>
              <a:t>8</a:t>
            </a:fld>
            <a:endParaRPr lang="en-US"/>
          </a:p>
        </p:txBody>
      </p:sp>
      <p:sp>
        <p:nvSpPr>
          <p:cNvPr id="5" name="Rectangle 4">
            <a:extLst>
              <a:ext uri="{FF2B5EF4-FFF2-40B4-BE49-F238E27FC236}">
                <a16:creationId xmlns:a16="http://schemas.microsoft.com/office/drawing/2014/main" xmlns="" id="{6FF71BAE-127B-4E35-88D2-047DD114F452}"/>
              </a:ext>
            </a:extLst>
          </p:cNvPr>
          <p:cNvSpPr/>
          <p:nvPr/>
        </p:nvSpPr>
        <p:spPr>
          <a:xfrm>
            <a:off x="0" y="0"/>
            <a:ext cx="2423604"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 – Overview summary</a:t>
            </a:r>
          </a:p>
        </p:txBody>
      </p:sp>
      <p:sp>
        <p:nvSpPr>
          <p:cNvPr id="6" name="Content Placeholder 2">
            <a:extLst>
              <a:ext uri="{FF2B5EF4-FFF2-40B4-BE49-F238E27FC236}">
                <a16:creationId xmlns:a16="http://schemas.microsoft.com/office/drawing/2014/main" xmlns="" id="{42B16AC5-F26B-4B2D-95E5-8F22734DCF7B}"/>
              </a:ext>
            </a:extLst>
          </p:cNvPr>
          <p:cNvSpPr txBox="1">
            <a:spLocks/>
          </p:cNvSpPr>
          <p:nvPr/>
        </p:nvSpPr>
        <p:spPr>
          <a:xfrm>
            <a:off x="817698" y="1126469"/>
            <a:ext cx="2527803" cy="2028250"/>
          </a:xfrm>
          <a:prstGeom prst="rect">
            <a:avLst/>
          </a:prstGeom>
          <a:ln w="76200">
            <a:solidFill>
              <a:schemeClr val="accent1"/>
            </a:solidFill>
          </a:ln>
        </p:spPr>
        <p:txBody>
          <a:bodyPr>
            <a:normAutofit fontScale="2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a:lnSpc>
                <a:spcPct val="100000"/>
              </a:lnSpc>
              <a:buFont typeface="Wingdings" panose="05000000000000000000" pitchFamily="2" charset="2"/>
              <a:buChar char="Ø"/>
            </a:pPr>
            <a:endParaRPr lang="en-GB" sz="1500" dirty="0">
              <a:latin typeface="Century Gothic" panose="020B0502020202020204" pitchFamily="34" charset="0"/>
            </a:endParaRPr>
          </a:p>
          <a:p>
            <a:pPr marL="0" indent="0">
              <a:lnSpc>
                <a:spcPct val="100000"/>
              </a:lnSpc>
              <a:buFont typeface="Arial" panose="020B0604020202020204" pitchFamily="34" charset="0"/>
              <a:buNone/>
            </a:pPr>
            <a:endParaRPr lang="en-GB" sz="1300" dirty="0">
              <a:latin typeface="Century Gothic" panose="020B0502020202020204" pitchFamily="34" charset="0"/>
            </a:endParaRPr>
          </a:p>
          <a:p>
            <a:pPr marL="0" indent="0">
              <a:lnSpc>
                <a:spcPct val="120000"/>
              </a:lnSpc>
              <a:buFont typeface="Arial" panose="020B0604020202020204" pitchFamily="34" charset="0"/>
              <a:buNone/>
            </a:pPr>
            <a:endParaRPr lang="en-GB" b="1" dirty="0">
              <a:solidFill>
                <a:srgbClr val="00B0F0"/>
              </a:solidFill>
              <a:latin typeface="Century Gothic" panose="020B0502020202020204" pitchFamily="34" charset="0"/>
            </a:endParaRPr>
          </a:p>
          <a:p>
            <a:pPr marL="0" indent="0">
              <a:lnSpc>
                <a:spcPct val="120000"/>
              </a:lnSpc>
              <a:buFont typeface="Arial" panose="020B0604020202020204" pitchFamily="34" charset="0"/>
              <a:buNone/>
            </a:pPr>
            <a:r>
              <a:rPr lang="en-GB" sz="7200" b="1" dirty="0">
                <a:solidFill>
                  <a:srgbClr val="00B0F0"/>
                </a:solidFill>
                <a:latin typeface="Arial" panose="020B0604020202020204" pitchFamily="34" charset="0"/>
                <a:cs typeface="Arial" panose="020B0604020202020204" pitchFamily="34" charset="0"/>
              </a:rPr>
              <a:t>90%</a:t>
            </a:r>
            <a:r>
              <a:rPr lang="en-GB" sz="5600" dirty="0">
                <a:latin typeface="Arial" panose="020B0604020202020204" pitchFamily="34" charset="0"/>
                <a:cs typeface="Arial" panose="020B0604020202020204" pitchFamily="34" charset="0"/>
              </a:rPr>
              <a:t> of BSW residents reported </a:t>
            </a:r>
            <a:r>
              <a:rPr lang="en-GB" sz="5600" b="1" dirty="0">
                <a:solidFill>
                  <a:srgbClr val="00B0F0"/>
                </a:solidFill>
                <a:latin typeface="Arial" panose="020B0604020202020204" pitchFamily="34" charset="0"/>
                <a:cs typeface="Arial" panose="020B0604020202020204" pitchFamily="34" charset="0"/>
              </a:rPr>
              <a:t>feeling healthy </a:t>
            </a:r>
            <a:r>
              <a:rPr lang="en-GB" sz="5600" dirty="0">
                <a:solidFill>
                  <a:srgbClr val="004992"/>
                </a:solidFill>
                <a:latin typeface="Arial" panose="020B0604020202020204" pitchFamily="34" charset="0"/>
                <a:cs typeface="Arial" panose="020B0604020202020204" pitchFamily="34" charset="0"/>
              </a:rPr>
              <a:t>at this time, a higher number than pre-lockdown survey 1. </a:t>
            </a:r>
            <a:r>
              <a:rPr lang="en-GB" sz="4800" i="1" dirty="0">
                <a:solidFill>
                  <a:srgbClr val="004992"/>
                </a:solidFill>
                <a:latin typeface="Arial" panose="020B0604020202020204" pitchFamily="34" charset="0"/>
                <a:cs typeface="Arial" panose="020B0604020202020204" pitchFamily="34" charset="0"/>
              </a:rPr>
              <a:t>Perhaps due to the majority not reporting any covid-19 symptoms</a:t>
            </a:r>
            <a:endParaRPr lang="en-GB" sz="1100" i="1" dirty="0">
              <a:solidFill>
                <a:srgbClr val="004992"/>
              </a:solidFill>
              <a:latin typeface="Century Gothic" panose="020B0502020202020204" pitchFamily="34" charset="0"/>
            </a:endParaRPr>
          </a:p>
        </p:txBody>
      </p:sp>
      <p:pic>
        <p:nvPicPr>
          <p:cNvPr id="7" name="Picture 6">
            <a:extLst>
              <a:ext uri="{FF2B5EF4-FFF2-40B4-BE49-F238E27FC236}">
                <a16:creationId xmlns:a16="http://schemas.microsoft.com/office/drawing/2014/main" xmlns="" id="{92D4DA74-ECC4-496A-9F62-4234C24E62E3}"/>
              </a:ext>
            </a:extLst>
          </p:cNvPr>
          <p:cNvPicPr>
            <a:picLocks noChangeAspect="1"/>
          </p:cNvPicPr>
          <p:nvPr/>
        </p:nvPicPr>
        <p:blipFill>
          <a:blip r:embed="rId2"/>
          <a:stretch>
            <a:fillRect/>
          </a:stretch>
        </p:blipFill>
        <p:spPr>
          <a:xfrm>
            <a:off x="1738203" y="1177965"/>
            <a:ext cx="481216" cy="662899"/>
          </a:xfrm>
          <a:prstGeom prst="rect">
            <a:avLst/>
          </a:prstGeom>
        </p:spPr>
      </p:pic>
      <p:sp>
        <p:nvSpPr>
          <p:cNvPr id="8" name="Content Placeholder 2">
            <a:extLst>
              <a:ext uri="{FF2B5EF4-FFF2-40B4-BE49-F238E27FC236}">
                <a16:creationId xmlns:a16="http://schemas.microsoft.com/office/drawing/2014/main" xmlns="" id="{4BABA841-835E-44A3-B642-022D3200CD29}"/>
              </a:ext>
            </a:extLst>
          </p:cNvPr>
          <p:cNvSpPr txBox="1">
            <a:spLocks/>
          </p:cNvSpPr>
          <p:nvPr/>
        </p:nvSpPr>
        <p:spPr>
          <a:xfrm>
            <a:off x="3740359" y="1126469"/>
            <a:ext cx="2430271" cy="2069492"/>
          </a:xfrm>
          <a:prstGeom prst="rect">
            <a:avLst/>
          </a:prstGeom>
          <a:ln w="76200">
            <a:solidFill>
              <a:srgbClr val="EA8132"/>
            </a:solidFill>
          </a:ln>
        </p:spPr>
        <p:txBody>
          <a:bodyPr vert="horz" lIns="91436" tIns="45718" rIns="91436" bIns="45718" rtlCol="0">
            <a:normAutofit fontScale="2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a:lnSpc>
                <a:spcPct val="100000"/>
              </a:lnSpc>
              <a:buFont typeface="Wingdings" panose="05000000000000000000" pitchFamily="2" charset="2"/>
              <a:buChar char="Ø"/>
            </a:pPr>
            <a:endParaRPr lang="en-GB" sz="5600" dirty="0">
              <a:latin typeface="Century Gothic" panose="020B0502020202020204" pitchFamily="34" charset="0"/>
            </a:endParaRPr>
          </a:p>
          <a:p>
            <a:pPr marL="0" indent="0">
              <a:lnSpc>
                <a:spcPct val="100000"/>
              </a:lnSpc>
              <a:buNone/>
            </a:pPr>
            <a:endParaRPr lang="en-GB" sz="1300" dirty="0">
              <a:latin typeface="Century Gothic" panose="020B0502020202020204" pitchFamily="34" charset="0"/>
            </a:endParaRPr>
          </a:p>
          <a:p>
            <a:pPr marL="0" indent="0">
              <a:lnSpc>
                <a:spcPct val="120000"/>
              </a:lnSpc>
              <a:buNone/>
            </a:pPr>
            <a:r>
              <a:rPr lang="en-GB" sz="5600" dirty="0">
                <a:solidFill>
                  <a:srgbClr val="004992"/>
                </a:solidFill>
                <a:latin typeface="Arial" panose="020B0604020202020204" pitchFamily="34" charset="0"/>
                <a:cs typeface="Arial" panose="020B0604020202020204" pitchFamily="34" charset="0"/>
              </a:rPr>
              <a:t>A smaller proportion</a:t>
            </a:r>
            <a:r>
              <a:rPr lang="en-GB" sz="7200" dirty="0">
                <a:solidFill>
                  <a:srgbClr val="004992"/>
                </a:solidFill>
                <a:latin typeface="Arial" panose="020B0604020202020204" pitchFamily="34" charset="0"/>
                <a:cs typeface="Arial" panose="020B0604020202020204" pitchFamily="34" charset="0"/>
              </a:rPr>
              <a:t>,</a:t>
            </a:r>
            <a:r>
              <a:rPr lang="en-GB" sz="7200" b="1" dirty="0">
                <a:solidFill>
                  <a:srgbClr val="F4910C"/>
                </a:solidFill>
                <a:latin typeface="Arial" panose="020B0604020202020204" pitchFamily="34" charset="0"/>
                <a:cs typeface="Arial" panose="020B0604020202020204" pitchFamily="34" charset="0"/>
              </a:rPr>
              <a:t>69%,</a:t>
            </a:r>
            <a:r>
              <a:rPr lang="en-GB" sz="5600" dirty="0">
                <a:latin typeface="Arial" panose="020B0604020202020204" pitchFamily="34" charset="0"/>
                <a:cs typeface="Arial" panose="020B0604020202020204" pitchFamily="34" charset="0"/>
              </a:rPr>
              <a:t> of BSW residents </a:t>
            </a:r>
            <a:r>
              <a:rPr lang="en-GB" sz="5600" b="1" dirty="0">
                <a:solidFill>
                  <a:srgbClr val="F4910C"/>
                </a:solidFill>
                <a:latin typeface="Arial" panose="020B0604020202020204" pitchFamily="34" charset="0"/>
                <a:cs typeface="Arial" panose="020B0604020202020204" pitchFamily="34" charset="0"/>
              </a:rPr>
              <a:t>felt in control </a:t>
            </a:r>
            <a:r>
              <a:rPr lang="en-GB" sz="5600" dirty="0">
                <a:latin typeface="Arial" panose="020B0604020202020204" pitchFamily="34" charset="0"/>
                <a:cs typeface="Arial" panose="020B0604020202020204" pitchFamily="34" charset="0"/>
              </a:rPr>
              <a:t>of their lives, compared to pre lockdown survey 1</a:t>
            </a:r>
            <a:endParaRPr lang="en-GB" sz="4000" i="1" dirty="0">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xmlns="" id="{D32F96A9-9E15-4B4E-BCF9-29DC8B79233F}"/>
              </a:ext>
            </a:extLst>
          </p:cNvPr>
          <p:cNvPicPr>
            <a:picLocks noChangeAspect="1"/>
          </p:cNvPicPr>
          <p:nvPr/>
        </p:nvPicPr>
        <p:blipFill>
          <a:blip r:embed="rId3"/>
          <a:stretch>
            <a:fillRect/>
          </a:stretch>
        </p:blipFill>
        <p:spPr>
          <a:xfrm>
            <a:off x="4222993" y="1213941"/>
            <a:ext cx="1395717" cy="813157"/>
          </a:xfrm>
          <a:prstGeom prst="rect">
            <a:avLst/>
          </a:prstGeom>
        </p:spPr>
      </p:pic>
      <p:sp>
        <p:nvSpPr>
          <p:cNvPr id="10" name="Content Placeholder 2">
            <a:extLst>
              <a:ext uri="{FF2B5EF4-FFF2-40B4-BE49-F238E27FC236}">
                <a16:creationId xmlns:a16="http://schemas.microsoft.com/office/drawing/2014/main" xmlns="" id="{185842EA-E457-4E1F-8427-E54A9EB97761}"/>
              </a:ext>
            </a:extLst>
          </p:cNvPr>
          <p:cNvSpPr txBox="1">
            <a:spLocks/>
          </p:cNvSpPr>
          <p:nvPr/>
        </p:nvSpPr>
        <p:spPr>
          <a:xfrm>
            <a:off x="6565488" y="1126471"/>
            <a:ext cx="2430271" cy="2028250"/>
          </a:xfrm>
          <a:prstGeom prst="rect">
            <a:avLst/>
          </a:prstGeom>
          <a:ln w="76200">
            <a:solidFill>
              <a:srgbClr val="64B22D"/>
            </a:solidFill>
          </a:ln>
        </p:spPr>
        <p:txBody>
          <a:bodyPr vert="horz" lIns="91436" tIns="45718" rIns="91436" bIns="45718" rtlCol="0">
            <a:normAutofit fontScale="2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marL="0" indent="0">
              <a:lnSpc>
                <a:spcPct val="100000"/>
              </a:lnSpc>
              <a:buNone/>
            </a:pPr>
            <a:endParaRPr lang="en-GB" sz="3600" dirty="0">
              <a:latin typeface="Century Gothic" panose="020B0502020202020204" pitchFamily="34" charset="0"/>
            </a:endParaRPr>
          </a:p>
          <a:p>
            <a:pPr marL="0" indent="0">
              <a:lnSpc>
                <a:spcPct val="120000"/>
              </a:lnSpc>
              <a:buNone/>
            </a:pPr>
            <a:r>
              <a:rPr lang="en-GB" sz="5600" dirty="0">
                <a:solidFill>
                  <a:srgbClr val="004992"/>
                </a:solidFill>
                <a:latin typeface="Arial" panose="020B0604020202020204" pitchFamily="34" charset="0"/>
                <a:cs typeface="Arial" panose="020B0604020202020204" pitchFamily="34" charset="0"/>
              </a:rPr>
              <a:t>                                           </a:t>
            </a:r>
          </a:p>
          <a:p>
            <a:pPr marL="0" indent="0">
              <a:lnSpc>
                <a:spcPct val="120000"/>
              </a:lnSpc>
              <a:buNone/>
            </a:pPr>
            <a:r>
              <a:rPr lang="en-GB" sz="5600" dirty="0">
                <a:solidFill>
                  <a:srgbClr val="004992"/>
                </a:solidFill>
                <a:latin typeface="Arial" panose="020B0604020202020204" pitchFamily="34" charset="0"/>
                <a:cs typeface="Arial" panose="020B0604020202020204" pitchFamily="34" charset="0"/>
              </a:rPr>
              <a:t>A smaller proportion</a:t>
            </a:r>
            <a:r>
              <a:rPr lang="en-GB" sz="7200" dirty="0">
                <a:solidFill>
                  <a:srgbClr val="004992"/>
                </a:solidFill>
                <a:latin typeface="Arial" panose="020B0604020202020204" pitchFamily="34" charset="0"/>
                <a:cs typeface="Arial" panose="020B0604020202020204" pitchFamily="34" charset="0"/>
              </a:rPr>
              <a:t>,</a:t>
            </a:r>
            <a:r>
              <a:rPr lang="en-GB" sz="7200" b="1" dirty="0">
                <a:solidFill>
                  <a:srgbClr val="64B22D"/>
                </a:solidFill>
                <a:latin typeface="Arial" panose="020B0604020202020204" pitchFamily="34" charset="0"/>
                <a:cs typeface="Arial" panose="020B0604020202020204" pitchFamily="34" charset="0"/>
              </a:rPr>
              <a:t>66%,</a:t>
            </a:r>
            <a:r>
              <a:rPr lang="en-GB" sz="5600" dirty="0">
                <a:solidFill>
                  <a:srgbClr val="64B22D"/>
                </a:solidFill>
                <a:latin typeface="Arial" panose="020B0604020202020204" pitchFamily="34" charset="0"/>
                <a:cs typeface="Arial" panose="020B0604020202020204" pitchFamily="34" charset="0"/>
              </a:rPr>
              <a:t> </a:t>
            </a:r>
            <a:r>
              <a:rPr lang="en-GB" sz="5600" dirty="0">
                <a:latin typeface="Arial" panose="020B0604020202020204" pitchFamily="34" charset="0"/>
                <a:cs typeface="Arial" panose="020B0604020202020204" pitchFamily="34" charset="0"/>
              </a:rPr>
              <a:t>of BSW residents </a:t>
            </a:r>
            <a:r>
              <a:rPr lang="en-GB" sz="5600" b="1" dirty="0">
                <a:solidFill>
                  <a:srgbClr val="64B22D"/>
                </a:solidFill>
                <a:latin typeface="Arial" panose="020B0604020202020204" pitchFamily="34" charset="0"/>
                <a:cs typeface="Arial" panose="020B0604020202020204" pitchFamily="34" charset="0"/>
              </a:rPr>
              <a:t>reported feeling happy</a:t>
            </a:r>
            <a:r>
              <a:rPr lang="en-GB" sz="5600" dirty="0">
                <a:solidFill>
                  <a:srgbClr val="64B22D"/>
                </a:solidFill>
                <a:latin typeface="Arial" panose="020B0604020202020204" pitchFamily="34" charset="0"/>
                <a:cs typeface="Arial" panose="020B0604020202020204" pitchFamily="34" charset="0"/>
              </a:rPr>
              <a:t>, </a:t>
            </a:r>
            <a:r>
              <a:rPr lang="en-GB" sz="5600" dirty="0">
                <a:latin typeface="Arial" panose="020B0604020202020204" pitchFamily="34" charset="0"/>
                <a:cs typeface="Arial" panose="020B0604020202020204" pitchFamily="34" charset="0"/>
              </a:rPr>
              <a:t>compared to pre lockdown survey 1</a:t>
            </a:r>
            <a:endParaRPr lang="en-GB" sz="4000" i="1" dirty="0">
              <a:latin typeface="Arial" panose="020B0604020202020204" pitchFamily="34" charset="0"/>
              <a:cs typeface="Arial" panose="020B0604020202020204" pitchFamily="34" charset="0"/>
            </a:endParaRPr>
          </a:p>
          <a:p>
            <a:pPr marL="0" indent="0">
              <a:lnSpc>
                <a:spcPct val="120000"/>
              </a:lnSpc>
              <a:buNone/>
            </a:pPr>
            <a:endParaRPr lang="en-GB" sz="5600" dirty="0">
              <a:latin typeface="Century Gothic" panose="020B0502020202020204" pitchFamily="34" charset="0"/>
            </a:endParaRPr>
          </a:p>
          <a:p>
            <a:pPr lvl="5">
              <a:lnSpc>
                <a:spcPct val="100000"/>
              </a:lnSpc>
              <a:buFont typeface="Wingdings" panose="05000000000000000000" pitchFamily="2" charset="2"/>
              <a:buChar char="Ø"/>
            </a:pPr>
            <a:endParaRPr lang="en-GB" sz="1100" b="1" dirty="0">
              <a:solidFill>
                <a:srgbClr val="0070C0"/>
              </a:solidFill>
              <a:latin typeface="Century Gothic" panose="020B0502020202020204" pitchFamily="34" charset="0"/>
            </a:endParaRPr>
          </a:p>
        </p:txBody>
      </p:sp>
      <p:pic>
        <p:nvPicPr>
          <p:cNvPr id="11" name="Picture 10">
            <a:extLst>
              <a:ext uri="{FF2B5EF4-FFF2-40B4-BE49-F238E27FC236}">
                <a16:creationId xmlns:a16="http://schemas.microsoft.com/office/drawing/2014/main" xmlns="" id="{C8CF2813-25E0-496F-974F-483600EAE757}"/>
              </a:ext>
            </a:extLst>
          </p:cNvPr>
          <p:cNvPicPr>
            <a:picLocks noChangeAspect="1"/>
          </p:cNvPicPr>
          <p:nvPr/>
        </p:nvPicPr>
        <p:blipFill>
          <a:blip r:embed="rId4"/>
          <a:stretch>
            <a:fillRect/>
          </a:stretch>
        </p:blipFill>
        <p:spPr>
          <a:xfrm>
            <a:off x="7345155" y="1231801"/>
            <a:ext cx="857813" cy="730164"/>
          </a:xfrm>
          <a:prstGeom prst="rect">
            <a:avLst/>
          </a:prstGeom>
        </p:spPr>
      </p:pic>
      <p:sp>
        <p:nvSpPr>
          <p:cNvPr id="12" name="Content Placeholder 2">
            <a:extLst>
              <a:ext uri="{FF2B5EF4-FFF2-40B4-BE49-F238E27FC236}">
                <a16:creationId xmlns:a16="http://schemas.microsoft.com/office/drawing/2014/main" xmlns="" id="{F7EB6AA5-7FC7-4C4B-A5CB-F5338501F8D8}"/>
              </a:ext>
            </a:extLst>
          </p:cNvPr>
          <p:cNvSpPr txBox="1">
            <a:spLocks/>
          </p:cNvSpPr>
          <p:nvPr/>
        </p:nvSpPr>
        <p:spPr>
          <a:xfrm>
            <a:off x="9390617" y="1132200"/>
            <a:ext cx="2430271" cy="2028250"/>
          </a:xfrm>
          <a:prstGeom prst="rect">
            <a:avLst/>
          </a:prstGeom>
          <a:ln w="76200">
            <a:solidFill>
              <a:schemeClr val="bg1">
                <a:lumMod val="50000"/>
              </a:schemeClr>
            </a:solidFill>
          </a:ln>
        </p:spPr>
        <p:txBody>
          <a:bodyPr vert="horz" lIns="91436" tIns="45718" rIns="91436" bIns="45718" rtlCol="0">
            <a:normAutofit fontScale="8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marL="0" indent="0">
              <a:lnSpc>
                <a:spcPct val="120000"/>
              </a:lnSpc>
              <a:buNone/>
            </a:pPr>
            <a:endParaRPr lang="en-GB" sz="1400" b="1" dirty="0">
              <a:solidFill>
                <a:schemeClr val="bg1">
                  <a:lumMod val="50000"/>
                </a:schemeClr>
              </a:solidFill>
              <a:latin typeface="Arial" panose="020B0604020202020204" pitchFamily="34" charset="0"/>
              <a:cs typeface="Arial" panose="020B0604020202020204" pitchFamily="34" charset="0"/>
            </a:endParaRPr>
          </a:p>
          <a:p>
            <a:pPr marL="0" indent="0">
              <a:lnSpc>
                <a:spcPct val="120000"/>
              </a:lnSpc>
              <a:buNone/>
            </a:pPr>
            <a:r>
              <a:rPr lang="en-GB" sz="1400" b="1" dirty="0">
                <a:solidFill>
                  <a:schemeClr val="bg1">
                    <a:lumMod val="50000"/>
                  </a:schemeClr>
                </a:solidFill>
                <a:latin typeface="Arial" panose="020B0604020202020204" pitchFamily="34" charset="0"/>
                <a:cs typeface="Arial" panose="020B0604020202020204" pitchFamily="34" charset="0"/>
              </a:rPr>
              <a:t>In addition, one third </a:t>
            </a:r>
            <a:r>
              <a:rPr lang="en-GB" sz="1400" dirty="0">
                <a:latin typeface="Arial" panose="020B0604020202020204" pitchFamily="34" charset="0"/>
                <a:cs typeface="Arial" panose="020B0604020202020204" pitchFamily="34" charset="0"/>
              </a:rPr>
              <a:t>of BSW residents report </a:t>
            </a:r>
            <a:r>
              <a:rPr lang="en-GB" sz="1400" b="1" dirty="0">
                <a:solidFill>
                  <a:schemeClr val="bg1">
                    <a:lumMod val="50000"/>
                  </a:schemeClr>
                </a:solidFill>
                <a:latin typeface="Arial" panose="020B0604020202020204" pitchFamily="34" charset="0"/>
                <a:cs typeface="Arial" panose="020B0604020202020204" pitchFamily="34" charset="0"/>
              </a:rPr>
              <a:t>feeling lonely </a:t>
            </a:r>
            <a:r>
              <a:rPr lang="en-GB" sz="1400" dirty="0">
                <a:latin typeface="Arial" panose="020B0604020202020204" pitchFamily="34" charset="0"/>
                <a:cs typeface="Arial" panose="020B0604020202020204" pitchFamily="34" charset="0"/>
              </a:rPr>
              <a:t>in the coronavirus period. These are understandable results due to the unprecedented situation being faced. </a:t>
            </a:r>
            <a:endParaRPr lang="en-GB" sz="1400" b="1" dirty="0">
              <a:solidFill>
                <a:schemeClr val="bg1">
                  <a:lumMod val="50000"/>
                </a:schemeClr>
              </a:solidFill>
              <a:latin typeface="Arial" panose="020B0604020202020204" pitchFamily="34" charset="0"/>
              <a:cs typeface="Arial" panose="020B0604020202020204" pitchFamily="34" charset="0"/>
            </a:endParaRPr>
          </a:p>
          <a:p>
            <a:pPr marL="0" indent="0">
              <a:lnSpc>
                <a:spcPct val="120000"/>
              </a:lnSpc>
              <a:buNone/>
            </a:pPr>
            <a:endParaRPr lang="en-GB" sz="4800" b="1" dirty="0">
              <a:solidFill>
                <a:srgbClr val="92D050"/>
              </a:solidFill>
              <a:latin typeface="Century Gothic" panose="020B0502020202020204" pitchFamily="34" charset="0"/>
            </a:endParaRPr>
          </a:p>
          <a:p>
            <a:pPr lvl="5">
              <a:lnSpc>
                <a:spcPct val="100000"/>
              </a:lnSpc>
              <a:buFont typeface="Wingdings" panose="05000000000000000000" pitchFamily="2" charset="2"/>
              <a:buChar char="Ø"/>
            </a:pPr>
            <a:endParaRPr lang="en-GB" sz="1100" b="1" dirty="0">
              <a:solidFill>
                <a:srgbClr val="0070C0"/>
              </a:solidFill>
              <a:latin typeface="Century Gothic" panose="020B0502020202020204" pitchFamily="34" charset="0"/>
            </a:endParaRPr>
          </a:p>
        </p:txBody>
      </p:sp>
      <p:sp>
        <p:nvSpPr>
          <p:cNvPr id="13" name="Content Placeholder 2">
            <a:extLst>
              <a:ext uri="{FF2B5EF4-FFF2-40B4-BE49-F238E27FC236}">
                <a16:creationId xmlns:a16="http://schemas.microsoft.com/office/drawing/2014/main" xmlns="" id="{5B20C047-F4E1-4E8A-93C4-0E7388B7FA51}"/>
              </a:ext>
            </a:extLst>
          </p:cNvPr>
          <p:cNvSpPr txBox="1">
            <a:spLocks/>
          </p:cNvSpPr>
          <p:nvPr/>
        </p:nvSpPr>
        <p:spPr>
          <a:xfrm>
            <a:off x="808747" y="3512894"/>
            <a:ext cx="2524123" cy="2381878"/>
          </a:xfrm>
          <a:prstGeom prst="rect">
            <a:avLst/>
          </a:prstGeom>
          <a:ln w="76200">
            <a:solidFill>
              <a:schemeClr val="bg1">
                <a:lumMod val="50000"/>
              </a:schemeClr>
            </a:solidFill>
          </a:ln>
        </p:spPr>
        <p:txBody>
          <a:bodyPr vert="horz" lIns="91436" tIns="45718" rIns="91436" bIns="45718" rtlCol="0">
            <a:normAutofit fontScale="2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marL="0" indent="0">
              <a:lnSpc>
                <a:spcPct val="120000"/>
              </a:lnSpc>
              <a:buNone/>
            </a:pPr>
            <a:endParaRPr lang="en-GB" sz="3500" dirty="0"/>
          </a:p>
          <a:p>
            <a:pPr marL="0" indent="0">
              <a:lnSpc>
                <a:spcPct val="120000"/>
              </a:lnSpc>
              <a:buNone/>
            </a:pPr>
            <a:endParaRPr lang="en-GB" sz="3500" dirty="0"/>
          </a:p>
          <a:p>
            <a:pPr marL="0" indent="0">
              <a:lnSpc>
                <a:spcPct val="120000"/>
              </a:lnSpc>
              <a:buNone/>
            </a:pPr>
            <a:r>
              <a:rPr lang="en-GB" sz="5600" dirty="0"/>
              <a:t>One half of BSW residents reported feeling </a:t>
            </a:r>
            <a:r>
              <a:rPr lang="en-GB" sz="5600" dirty="0">
                <a:solidFill>
                  <a:srgbClr val="EA8132"/>
                </a:solidFill>
              </a:rPr>
              <a:t>uncertain</a:t>
            </a:r>
            <a:r>
              <a:rPr lang="en-GB" sz="5600" dirty="0"/>
              <a:t>, however an equal proportion said they are</a:t>
            </a:r>
            <a:r>
              <a:rPr lang="en-GB" sz="5600" dirty="0">
                <a:solidFill>
                  <a:srgbClr val="64B22D"/>
                </a:solidFill>
              </a:rPr>
              <a:t> hopeful </a:t>
            </a:r>
            <a:r>
              <a:rPr lang="en-GB" sz="4000" i="1" dirty="0">
                <a:solidFill>
                  <a:schemeClr val="bg1">
                    <a:lumMod val="50000"/>
                  </a:schemeClr>
                </a:solidFill>
              </a:rPr>
              <a:t>(</a:t>
            </a:r>
            <a:r>
              <a:rPr lang="en-GB" sz="4000" i="1" dirty="0" err="1">
                <a:solidFill>
                  <a:schemeClr val="bg1">
                    <a:lumMod val="50000"/>
                  </a:schemeClr>
                </a:solidFill>
              </a:rPr>
              <a:t>nb.</a:t>
            </a:r>
            <a:r>
              <a:rPr lang="en-GB" sz="4000" i="1" dirty="0">
                <a:solidFill>
                  <a:schemeClr val="bg1">
                    <a:lumMod val="50000"/>
                  </a:schemeClr>
                </a:solidFill>
              </a:rPr>
              <a:t> hopefulness doubled since 2 weeks earlier, perhaps due to the easing of lockdown measures)</a:t>
            </a:r>
            <a:endParaRPr lang="en-GB" sz="4800" i="1" dirty="0">
              <a:solidFill>
                <a:schemeClr val="bg1">
                  <a:lumMod val="50000"/>
                </a:schemeClr>
              </a:solidFill>
            </a:endParaRPr>
          </a:p>
          <a:p>
            <a:pPr marL="0" indent="0">
              <a:lnSpc>
                <a:spcPct val="120000"/>
              </a:lnSpc>
              <a:buNone/>
            </a:pPr>
            <a:endParaRPr lang="en-GB" sz="4800" b="1" dirty="0">
              <a:solidFill>
                <a:srgbClr val="92D050"/>
              </a:solidFill>
              <a:latin typeface="Century Gothic" panose="020B0502020202020204" pitchFamily="34" charset="0"/>
            </a:endParaRPr>
          </a:p>
          <a:p>
            <a:pPr lvl="5">
              <a:lnSpc>
                <a:spcPct val="100000"/>
              </a:lnSpc>
              <a:buFont typeface="Wingdings" panose="05000000000000000000" pitchFamily="2" charset="2"/>
              <a:buChar char="Ø"/>
            </a:pPr>
            <a:endParaRPr lang="en-GB" sz="1100" b="1" dirty="0">
              <a:solidFill>
                <a:srgbClr val="0070C0"/>
              </a:solidFill>
              <a:latin typeface="Century Gothic" panose="020B0502020202020204" pitchFamily="34" charset="0"/>
            </a:endParaRPr>
          </a:p>
        </p:txBody>
      </p:sp>
      <p:sp>
        <p:nvSpPr>
          <p:cNvPr id="15" name="Content Placeholder 2">
            <a:extLst>
              <a:ext uri="{FF2B5EF4-FFF2-40B4-BE49-F238E27FC236}">
                <a16:creationId xmlns:a16="http://schemas.microsoft.com/office/drawing/2014/main" xmlns="" id="{203AD70A-509C-4513-B0EB-47D4F3BFB2F3}"/>
              </a:ext>
            </a:extLst>
          </p:cNvPr>
          <p:cNvSpPr txBox="1">
            <a:spLocks/>
          </p:cNvSpPr>
          <p:nvPr/>
        </p:nvSpPr>
        <p:spPr>
          <a:xfrm>
            <a:off x="3727727" y="3512895"/>
            <a:ext cx="2442904" cy="2381878"/>
          </a:xfrm>
          <a:prstGeom prst="rect">
            <a:avLst/>
          </a:prstGeom>
          <a:ln w="76200">
            <a:solidFill>
              <a:srgbClr val="004992"/>
            </a:solidFill>
          </a:ln>
        </p:spPr>
        <p:txBody>
          <a:bodyPr vert="horz" lIns="91436" tIns="45718" rIns="91436" bIns="45718" rtlCol="0">
            <a:normAutofit fontScale="2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nSpc>
                <a:spcPct val="100000"/>
              </a:lnSpc>
              <a:buFont typeface="Wingdings" panose="05000000000000000000" pitchFamily="2" charset="2"/>
              <a:buChar char="Ø"/>
            </a:pPr>
            <a:endParaRPr lang="en-GB" sz="1100" dirty="0">
              <a:latin typeface="Century Gothic" panose="020B0502020202020204" pitchFamily="34" charset="0"/>
            </a:endParaRPr>
          </a:p>
          <a:p>
            <a:pPr marL="0" indent="0">
              <a:lnSpc>
                <a:spcPct val="120000"/>
              </a:lnSpc>
              <a:buNone/>
            </a:pPr>
            <a:endParaRPr lang="en-GB" sz="300" dirty="0">
              <a:solidFill>
                <a:srgbClr val="004992"/>
              </a:solidFill>
              <a:latin typeface="Arial" panose="020B0604020202020204" pitchFamily="34" charset="0"/>
              <a:cs typeface="Arial" panose="020B0604020202020204" pitchFamily="34" charset="0"/>
            </a:endParaRPr>
          </a:p>
          <a:p>
            <a:pPr marL="0" indent="0">
              <a:lnSpc>
                <a:spcPct val="120000"/>
              </a:lnSpc>
              <a:buNone/>
            </a:pPr>
            <a:endParaRPr lang="en-GB" sz="1000" dirty="0">
              <a:solidFill>
                <a:srgbClr val="004992"/>
              </a:solidFill>
              <a:latin typeface="Arial" panose="020B0604020202020204" pitchFamily="34" charset="0"/>
              <a:cs typeface="Arial" panose="020B0604020202020204" pitchFamily="34" charset="0"/>
            </a:endParaRPr>
          </a:p>
          <a:p>
            <a:pPr marL="0" indent="0">
              <a:lnSpc>
                <a:spcPct val="120000"/>
              </a:lnSpc>
              <a:buNone/>
            </a:pPr>
            <a:endParaRPr lang="en-GB" sz="2800" dirty="0">
              <a:solidFill>
                <a:srgbClr val="004992"/>
              </a:solidFill>
              <a:latin typeface="Arial" panose="020B0604020202020204" pitchFamily="34" charset="0"/>
              <a:cs typeface="Arial" panose="020B0604020202020204" pitchFamily="34" charset="0"/>
            </a:endParaRPr>
          </a:p>
          <a:p>
            <a:pPr marL="0" indent="0">
              <a:lnSpc>
                <a:spcPct val="120000"/>
              </a:lnSpc>
              <a:buNone/>
            </a:pPr>
            <a:r>
              <a:rPr lang="en-GB" sz="4800" dirty="0">
                <a:solidFill>
                  <a:srgbClr val="004992"/>
                </a:solidFill>
                <a:latin typeface="Arial" panose="020B0604020202020204" pitchFamily="34" charset="0"/>
                <a:cs typeface="Arial" panose="020B0604020202020204" pitchFamily="34" charset="0"/>
              </a:rPr>
              <a:t>A majority, </a:t>
            </a:r>
            <a:r>
              <a:rPr lang="en-GB" sz="4800" b="1" dirty="0">
                <a:solidFill>
                  <a:srgbClr val="004992"/>
                </a:solidFill>
                <a:latin typeface="Arial" panose="020B0604020202020204" pitchFamily="34" charset="0"/>
                <a:cs typeface="Arial" panose="020B0604020202020204" pitchFamily="34" charset="0"/>
              </a:rPr>
              <a:t>around 9 out of 10, </a:t>
            </a:r>
            <a:r>
              <a:rPr lang="en-GB" sz="4800" dirty="0">
                <a:solidFill>
                  <a:srgbClr val="004992"/>
                </a:solidFill>
                <a:latin typeface="Arial" panose="020B0604020202020204" pitchFamily="34" charset="0"/>
                <a:cs typeface="Arial" panose="020B0604020202020204" pitchFamily="34" charset="0"/>
              </a:rPr>
              <a:t>BSW residents </a:t>
            </a:r>
            <a:r>
              <a:rPr lang="en-GB" sz="4800" dirty="0"/>
              <a:t>feel they know how to </a:t>
            </a:r>
            <a:r>
              <a:rPr lang="en-GB" sz="4800" b="1" dirty="0"/>
              <a:t>protect themselves </a:t>
            </a:r>
            <a:r>
              <a:rPr lang="en-GB" sz="4800" dirty="0"/>
              <a:t>against coronavirus and are </a:t>
            </a:r>
            <a:r>
              <a:rPr lang="en-GB" sz="4800" b="1" dirty="0"/>
              <a:t>following guidance </a:t>
            </a:r>
            <a:r>
              <a:rPr lang="en-GB" sz="4800" dirty="0"/>
              <a:t>to prevent the spread</a:t>
            </a:r>
            <a:endParaRPr lang="en-GB" sz="4800" dirty="0">
              <a:solidFill>
                <a:srgbClr val="004992"/>
              </a:solidFill>
              <a:latin typeface="Arial" panose="020B0604020202020204" pitchFamily="34" charset="0"/>
              <a:cs typeface="Arial" panose="020B0604020202020204" pitchFamily="34" charset="0"/>
            </a:endParaRPr>
          </a:p>
        </p:txBody>
      </p:sp>
      <p:sp>
        <p:nvSpPr>
          <p:cNvPr id="18" name="Content Placeholder 2">
            <a:extLst>
              <a:ext uri="{FF2B5EF4-FFF2-40B4-BE49-F238E27FC236}">
                <a16:creationId xmlns:a16="http://schemas.microsoft.com/office/drawing/2014/main" xmlns="" id="{A43BF66E-5FBF-42F4-B46F-DE17CEC9B8FC}"/>
              </a:ext>
            </a:extLst>
          </p:cNvPr>
          <p:cNvSpPr txBox="1">
            <a:spLocks/>
          </p:cNvSpPr>
          <p:nvPr/>
        </p:nvSpPr>
        <p:spPr>
          <a:xfrm>
            <a:off x="6548136" y="3512895"/>
            <a:ext cx="2430271" cy="2381878"/>
          </a:xfrm>
          <a:prstGeom prst="rect">
            <a:avLst/>
          </a:prstGeom>
          <a:ln w="76200">
            <a:solidFill>
              <a:srgbClr val="00B0F0"/>
            </a:solidFill>
          </a:ln>
        </p:spPr>
        <p:txBody>
          <a:bodyPr>
            <a:normAutofit fontScale="8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a:lnSpc>
                <a:spcPct val="100000"/>
              </a:lnSpc>
              <a:buFont typeface="Wingdings" panose="05000000000000000000" pitchFamily="2" charset="2"/>
              <a:buChar char="Ø"/>
            </a:pPr>
            <a:endParaRPr lang="en-GB" sz="1500" dirty="0">
              <a:latin typeface="Century Gothic" panose="020B0502020202020204" pitchFamily="34" charset="0"/>
            </a:endParaRPr>
          </a:p>
          <a:p>
            <a:pPr marL="0" indent="0">
              <a:lnSpc>
                <a:spcPct val="120000"/>
              </a:lnSpc>
              <a:buNone/>
            </a:pPr>
            <a:endParaRPr lang="en-GB" sz="1400" dirty="0"/>
          </a:p>
          <a:p>
            <a:pPr marL="0" indent="0">
              <a:lnSpc>
                <a:spcPct val="120000"/>
              </a:lnSpc>
              <a:buNone/>
            </a:pPr>
            <a:r>
              <a:rPr lang="en-GB" sz="1400" dirty="0"/>
              <a:t>Physical health (67%) and mental health (55%) are the </a:t>
            </a:r>
            <a:r>
              <a:rPr lang="en-GB" sz="1400" b="1" dirty="0">
                <a:solidFill>
                  <a:srgbClr val="00B0F0"/>
                </a:solidFill>
              </a:rPr>
              <a:t>TOP TWO concerns </a:t>
            </a:r>
            <a:r>
              <a:rPr lang="en-GB" sz="1400" dirty="0"/>
              <a:t>about the impact of Coronavirus on individuals and their families at the moment, these are followed by social contact (35%) and isolation (20%)</a:t>
            </a:r>
          </a:p>
          <a:p>
            <a:pPr lvl="5">
              <a:lnSpc>
                <a:spcPct val="100000"/>
              </a:lnSpc>
              <a:buFont typeface="Wingdings" panose="05000000000000000000" pitchFamily="2" charset="2"/>
              <a:buChar char="Ø"/>
            </a:pPr>
            <a:endParaRPr lang="en-GB" sz="1100" b="1" dirty="0">
              <a:solidFill>
                <a:srgbClr val="0070C0"/>
              </a:solidFill>
              <a:latin typeface="Century Gothic" panose="020B0502020202020204" pitchFamily="34" charset="0"/>
            </a:endParaRPr>
          </a:p>
        </p:txBody>
      </p:sp>
      <p:pic>
        <p:nvPicPr>
          <p:cNvPr id="22" name="Picture 21">
            <a:extLst>
              <a:ext uri="{FF2B5EF4-FFF2-40B4-BE49-F238E27FC236}">
                <a16:creationId xmlns:a16="http://schemas.microsoft.com/office/drawing/2014/main" xmlns="" id="{0B483430-9B97-4600-B73D-4A3F409B5476}"/>
              </a:ext>
            </a:extLst>
          </p:cNvPr>
          <p:cNvPicPr>
            <a:picLocks noChangeAspect="1"/>
          </p:cNvPicPr>
          <p:nvPr/>
        </p:nvPicPr>
        <p:blipFill>
          <a:blip r:embed="rId5"/>
          <a:stretch>
            <a:fillRect/>
          </a:stretch>
        </p:blipFill>
        <p:spPr>
          <a:xfrm>
            <a:off x="10288909" y="1213941"/>
            <a:ext cx="610338" cy="642461"/>
          </a:xfrm>
          <a:prstGeom prst="rect">
            <a:avLst/>
          </a:prstGeom>
        </p:spPr>
      </p:pic>
      <p:pic>
        <p:nvPicPr>
          <p:cNvPr id="14" name="Picture 13">
            <a:extLst>
              <a:ext uri="{FF2B5EF4-FFF2-40B4-BE49-F238E27FC236}">
                <a16:creationId xmlns:a16="http://schemas.microsoft.com/office/drawing/2014/main" xmlns="" id="{08BC3C8B-AAE2-49F6-8EB1-DF0F55DBE5E6}"/>
              </a:ext>
            </a:extLst>
          </p:cNvPr>
          <p:cNvPicPr>
            <a:picLocks noChangeAspect="1"/>
          </p:cNvPicPr>
          <p:nvPr/>
        </p:nvPicPr>
        <p:blipFill>
          <a:blip r:embed="rId6"/>
          <a:stretch>
            <a:fillRect/>
          </a:stretch>
        </p:blipFill>
        <p:spPr>
          <a:xfrm>
            <a:off x="1657858" y="3691779"/>
            <a:ext cx="641906" cy="674703"/>
          </a:xfrm>
          <a:prstGeom prst="rect">
            <a:avLst/>
          </a:prstGeom>
        </p:spPr>
      </p:pic>
      <p:pic>
        <p:nvPicPr>
          <p:cNvPr id="23" name="Picture 2" descr="C:\downloads\Ben.Carlson-Davies\Downloads\iconfinder_27-Lung_5929217.png">
            <a:extLst>
              <a:ext uri="{FF2B5EF4-FFF2-40B4-BE49-F238E27FC236}">
                <a16:creationId xmlns:a16="http://schemas.microsoft.com/office/drawing/2014/main" xmlns="" id="{5B841E8D-6C58-4F46-AD11-C4139728803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66953" y="3613855"/>
            <a:ext cx="786282" cy="78628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C:\downloads\Ben.Carlson-Davies\Downloads\iconfinder_27-Lung_5929217.png">
            <a:extLst>
              <a:ext uri="{FF2B5EF4-FFF2-40B4-BE49-F238E27FC236}">
                <a16:creationId xmlns:a16="http://schemas.microsoft.com/office/drawing/2014/main" xmlns="" id="{A9E4B9C3-BDA4-4587-9A20-EDA55D224D5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80920" y="3613855"/>
            <a:ext cx="786282" cy="786282"/>
          </a:xfrm>
          <a:prstGeom prst="rect">
            <a:avLst/>
          </a:prstGeom>
          <a:noFill/>
          <a:extLst>
            <a:ext uri="{909E8E84-426E-40DD-AFC4-6F175D3DCCD1}">
              <a14:hiddenFill xmlns:a14="http://schemas.microsoft.com/office/drawing/2010/main">
                <a:solidFill>
                  <a:srgbClr val="FFFFFF"/>
                </a:solidFill>
              </a14:hiddenFill>
            </a:ext>
          </a:extLst>
        </p:spPr>
      </p:pic>
      <p:sp>
        <p:nvSpPr>
          <p:cNvPr id="25" name="Content Placeholder 2">
            <a:extLst>
              <a:ext uri="{FF2B5EF4-FFF2-40B4-BE49-F238E27FC236}">
                <a16:creationId xmlns:a16="http://schemas.microsoft.com/office/drawing/2014/main" xmlns="" id="{FB678A22-CFE4-469D-8974-841D5B0A0CFA}"/>
              </a:ext>
            </a:extLst>
          </p:cNvPr>
          <p:cNvSpPr txBox="1">
            <a:spLocks/>
          </p:cNvSpPr>
          <p:nvPr/>
        </p:nvSpPr>
        <p:spPr>
          <a:xfrm>
            <a:off x="9390617" y="3512895"/>
            <a:ext cx="2430271" cy="2381878"/>
          </a:xfrm>
          <a:prstGeom prst="rect">
            <a:avLst/>
          </a:prstGeom>
          <a:ln w="76200">
            <a:solidFill>
              <a:srgbClr val="00B0F0"/>
            </a:solidFill>
          </a:ln>
        </p:spPr>
        <p:txBody>
          <a:bodyPr>
            <a:normAutofit fontScale="8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a:lnSpc>
                <a:spcPct val="100000"/>
              </a:lnSpc>
              <a:buFont typeface="Wingdings" panose="05000000000000000000" pitchFamily="2" charset="2"/>
              <a:buChar char="Ø"/>
            </a:pPr>
            <a:endParaRPr lang="en-GB" sz="1500" dirty="0">
              <a:latin typeface="Century Gothic" panose="020B0502020202020204" pitchFamily="34" charset="0"/>
            </a:endParaRPr>
          </a:p>
          <a:p>
            <a:pPr marL="0" indent="0">
              <a:lnSpc>
                <a:spcPct val="120000"/>
              </a:lnSpc>
              <a:buNone/>
            </a:pPr>
            <a:endParaRPr lang="en-GB" sz="1400" dirty="0"/>
          </a:p>
          <a:p>
            <a:pPr marL="0" indent="0">
              <a:lnSpc>
                <a:spcPct val="120000"/>
              </a:lnSpc>
              <a:buNone/>
            </a:pPr>
            <a:r>
              <a:rPr lang="en-GB" sz="1400" dirty="0"/>
              <a:t>The </a:t>
            </a:r>
            <a:r>
              <a:rPr lang="en-GB" sz="1400" b="1" dirty="0">
                <a:solidFill>
                  <a:srgbClr val="00B0F0"/>
                </a:solidFill>
              </a:rPr>
              <a:t>main actions </a:t>
            </a:r>
            <a:r>
              <a:rPr lang="en-GB" sz="1400" dirty="0"/>
              <a:t>taken to look after one’s emotional wellbeing and mental health in response to the coronavirus situation were: speaking more often with family/friends, spending time outside, taking regular exercise and reading a book /watching TV</a:t>
            </a:r>
          </a:p>
          <a:p>
            <a:pPr lvl="5">
              <a:lnSpc>
                <a:spcPct val="100000"/>
              </a:lnSpc>
              <a:buFont typeface="Wingdings" panose="05000000000000000000" pitchFamily="2" charset="2"/>
              <a:buChar char="Ø"/>
            </a:pPr>
            <a:endParaRPr lang="en-GB" sz="1100" b="1" dirty="0">
              <a:solidFill>
                <a:srgbClr val="0070C0"/>
              </a:solidFill>
              <a:latin typeface="Century Gothic" panose="020B0502020202020204" pitchFamily="34" charset="0"/>
            </a:endParaRPr>
          </a:p>
        </p:txBody>
      </p:sp>
      <p:pic>
        <p:nvPicPr>
          <p:cNvPr id="26" name="Picture 2" descr="C:\downloads\Ben.Carlson-Davies\Downloads\iconfinder_27-Lung_5929217.png">
            <a:extLst>
              <a:ext uri="{FF2B5EF4-FFF2-40B4-BE49-F238E27FC236}">
                <a16:creationId xmlns:a16="http://schemas.microsoft.com/office/drawing/2014/main" xmlns="" id="{0480AECB-0633-416D-A9CF-1C243D2B0DA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66445" y="3569479"/>
            <a:ext cx="786282" cy="786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31974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10.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11.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12.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13.xml><?xml version="1.0" encoding="utf-8"?>
<p:tagLst xmlns:a="http://schemas.openxmlformats.org/drawingml/2006/main" xmlns:r="http://schemas.openxmlformats.org/officeDocument/2006/relationships" xmlns:p="http://schemas.openxmlformats.org/presentationml/2006/main">
  <p:tag name="POWER_USER_TAGS_ICONS" val=""/>
</p:tagLst>
</file>

<file path=ppt/tags/tag14.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15.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16.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17.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18.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19.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2.xml><?xml version="1.0" encoding="utf-8"?>
<p:tagLst xmlns:a="http://schemas.openxmlformats.org/drawingml/2006/main" xmlns:r="http://schemas.openxmlformats.org/officeDocument/2006/relationships" xmlns:p="http://schemas.openxmlformats.org/presentationml/2006/main">
  <p:tag name="POWER_USER_TAGS_ICONS" val=""/>
</p:tagLst>
</file>

<file path=ppt/tags/tag20.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21.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22.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3.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4.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5.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6.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7.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8.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ags/tag9.xml><?xml version="1.0" encoding="utf-8"?>
<p:tagLst xmlns:a="http://schemas.openxmlformats.org/drawingml/2006/main" xmlns:r="http://schemas.openxmlformats.org/officeDocument/2006/relationships" xmlns:p="http://schemas.openxmlformats.org/presentationml/2006/main">
  <p:tag name="POWER_USER_TAGS_ICONS" val="television_POWER_USER_SEPARATOR_ICONS_tv"/>
</p:tagLst>
</file>

<file path=ppt/theme/theme1.xml><?xml version="1.0" encoding="utf-8"?>
<a:theme xmlns:a="http://schemas.openxmlformats.org/drawingml/2006/main" name="Healthier Together theme April 2018">
  <a:themeElements>
    <a:clrScheme name="Custom 1">
      <a:dk1>
        <a:srgbClr val="004992"/>
      </a:dk1>
      <a:lt1>
        <a:srgbClr val="FFFFFF"/>
      </a:lt1>
      <a:dk2>
        <a:srgbClr val="009638"/>
      </a:dk2>
      <a:lt2>
        <a:srgbClr val="34BBED"/>
      </a:lt2>
      <a:accent1>
        <a:srgbClr val="009DCC"/>
      </a:accent1>
      <a:accent2>
        <a:srgbClr val="65B22E"/>
      </a:accent2>
      <a:accent3>
        <a:srgbClr val="768692"/>
      </a:accent3>
      <a:accent4>
        <a:srgbClr val="00ABC1"/>
      </a:accent4>
      <a:accent5>
        <a:srgbClr val="005EB8"/>
      </a:accent5>
      <a:accent6>
        <a:srgbClr val="0067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EALTHIER TOGETHER THEME" id="{FACF227C-A2E4-A64F-9678-D695C3BC5FB4}" vid="{B0834625-5E7C-E74C-AD97-69E95A6D34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6392</TotalTime>
  <Words>4737</Words>
  <Application>Microsoft Office PowerPoint</Application>
  <PresentationFormat>Custom</PresentationFormat>
  <Paragraphs>615</Paragraphs>
  <Slides>40</Slides>
  <Notes>7</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Healthier Together theme April 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Hockey-Berry</dc:creator>
  <cp:lastModifiedBy>May Tamsin (Banes CCG)</cp:lastModifiedBy>
  <cp:revision>595</cp:revision>
  <dcterms:created xsi:type="dcterms:W3CDTF">2018-01-18T14:38:56Z</dcterms:created>
  <dcterms:modified xsi:type="dcterms:W3CDTF">2020-06-09T16:09:09Z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796393</vt:lpwstr>
  </property>
  <property fmtid="{D5CDD505-2E9C-101B-9397-08002B2CF9AE}" name="NXPowerLiteSettings" pid="3">
    <vt:lpwstr>F7000400038000</vt:lpwstr>
  </property>
  <property fmtid="{D5CDD505-2E9C-101B-9397-08002B2CF9AE}" name="NXPowerLiteVersion" pid="4">
    <vt:lpwstr>S9.1.4</vt:lpwstr>
  </property>
</Properties>
</file>