
<file path=[Content_Types].xml><?xml version="1.0" encoding="utf-8"?>
<Types xmlns="http://schemas.openxmlformats.org/package/2006/content-types">
  <Default ContentType="image/png" Extension="png"/>
  <Default ContentType="image/jpeg" Extension="jpeg"/>
  <Default ContentType="image/x-emf" Extension="emf"/>
  <Default ContentType="application/vnd.openxmlformats-package.relationships+xml" Extension="rels"/>
  <Default ContentType="application/xml" Extension="xml"/>
  <Default ContentType="application/vnd.openxmlformats-officedocument.spreadsheetml.sheet" Extension="xlsx"/>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1.xml"/>
  <Override ContentType="application/vnd.openxmlformats-officedocument.drawingml.chart+xml" PartName="/ppt/charts/chart1.xml"/>
  <Override ContentType="application/vnd.openxmlformats-officedocument.presentationml.notesSlide+xml" PartName="/ppt/notesSlides/notesSlide2.xml"/>
  <Override ContentType="application/vnd.openxmlformats-officedocument.drawingml.chart+xml" PartName="/ppt/charts/chart2.xml"/>
  <Override ContentType="application/vnd.openxmlformats-officedocument.drawingml.chart+xml" PartName="/ppt/charts/chart3.xml"/>
  <Override ContentType="application/vnd.openxmlformats-officedocument.drawingml.chart+xml" PartName="/ppt/charts/chart4.xml"/>
  <Override ContentType="application/vnd.openxmlformats-officedocument.drawingml.chart+xml" PartName="/ppt/charts/chart5.xml"/>
  <Override ContentType="application/vnd.openxmlformats-officedocument.drawingml.chart+xml" PartName="/ppt/charts/chart6.xml"/>
  <Override ContentType="application/vnd.openxmlformats-officedocument.drawingml.chart+xml" PartName="/ppt/charts/chart7.xml"/>
  <Override ContentType="application/vnd.openxmlformats-officedocument.drawingml.chart+xml" PartName="/ppt/charts/chart8.xml"/>
  <Override ContentType="application/vnd.openxmlformats-officedocument.drawingml.chart+xml" PartName="/ppt/charts/chart9.xml"/>
  <Override ContentType="application/vnd.openxmlformats-officedocument.drawingml.chart+xml" PartName="/ppt/charts/chart10.xml"/>
  <Override ContentType="application/vnd.openxmlformats-officedocument.presentationml.notesSlide+xml" PartName="/ppt/notesSlides/notesSlide3.xml"/>
  <Override ContentType="application/vnd.openxmlformats-officedocument.drawingml.chart+xml" PartName="/ppt/charts/chart11.xml"/>
  <Override ContentType="application/vnd.openxmlformats-officedocument.drawingml.chartshapes+xml" PartName="/ppt/drawings/drawing1.xml"/>
  <Override ContentType="application/vnd.openxmlformats-officedocument.drawingml.chart+xml" PartName="/ppt/charts/chart12.xml"/>
  <Override ContentType="application/vnd.openxmlformats-officedocument.presentationml.notesSlide+xml" PartName="/ppt/notesSlides/notesSlide4.xml"/>
  <Override ContentType="application/vnd.openxmlformats-officedocument.drawingml.chart+xml" PartName="/ppt/charts/chart13.xml"/>
  <Override ContentType="application/vnd.openxmlformats-officedocument.drawingml.chart+xml" PartName="/ppt/charts/chart14.xml"/>
  <Override ContentType="application/vnd.openxmlformats-officedocument.drawingml.chart+xml" PartName="/ppt/charts/chart15.xml"/>
  <Override ContentType="application/vnd.openxmlformats-officedocument.drawingml.chart+xml" PartName="/ppt/charts/chart16.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drawingml.chart+xml" PartName="/ppt/charts/chart17.xml"/>
  <Override ContentType="application/vnd.openxmlformats-officedocument.drawingml.chart+xml" PartName="/ppt/charts/chart18.xml"/>
  <Override ContentType="application/vnd.openxmlformats-officedocument.drawingml.chartshapes+xml" PartName="/ppt/drawings/drawing2.xml"/>
  <Override ContentType="application/vnd.openxmlformats-officedocument.drawingml.chart+xml" PartName="/ppt/charts/chart19.xml"/>
  <Override ContentType="application/vnd.openxmlformats-officedocument.drawingml.chart+xml" PartName="/ppt/charts/chart20.xml"/>
  <Override ContentType="application/vnd.openxmlformats-package.core-properties+xml" PartName="/docProps/core.xml"/>
  <Override ContentType="application/vnd.openxmlformats-officedocument.extended-properties+xml" PartName="/docProps/app.xml"/>
  <Override ContentType="application/vnd.ms-office.chartcolorstyle+xml" PartName="/ppt/charts/colors1.xml"/>
  <Override ContentType="application/vnd.ms-office.chartstyle+xml" PartName="/ppt/charts/style1.xml"/>
  <Override ContentType="application/vnd.ms-office.chartcolorstyle+xml" PartName="/ppt/charts/colors2.xml"/>
  <Override ContentType="application/vnd.ms-office.chartstyle+xml" PartName="/ppt/charts/style2.xml"/>
  <Override ContentType="application/vnd.ms-office.chartcolorstyle+xml" PartName="/ppt/charts/colors3.xml"/>
  <Override ContentType="application/vnd.ms-office.chartstyle+xml" PartName="/ppt/charts/style3.xml"/>
  <Override ContentType="application/vnd.ms-office.chartcolorstyle+xml" PartName="/ppt/charts/colors4.xml"/>
  <Override ContentType="application/vnd.ms-office.chartstyle+xml" PartName="/ppt/charts/style4.xml"/>
  <Override ContentType="application/vnd.ms-office.chartcolorstyle+xml" PartName="/ppt/charts/colors5.xml"/>
  <Override ContentType="application/vnd.ms-office.chartstyle+xml" PartName="/ppt/charts/style5.xml"/>
  <Override ContentType="application/vnd.ms-office.chartcolorstyle+xml" PartName="/ppt/charts/colors6.xml"/>
  <Override ContentType="application/vnd.ms-office.chartstyle+xml" PartName="/ppt/charts/style6.xml"/>
  <Override ContentType="application/vnd.ms-office.chartcolorstyle+xml" PartName="/ppt/charts/colors7.xml"/>
  <Override ContentType="application/vnd.ms-office.chartstyle+xml" PartName="/ppt/charts/style7.xml"/>
  <Override ContentType="application/vnd.ms-office.chartcolorstyle+xml" PartName="/ppt/charts/colors8.xml"/>
  <Override ContentType="application/vnd.ms-office.chartstyle+xml" PartName="/ppt/charts/style8.xml"/>
  <Override ContentType="application/vnd.ms-office.chartcolorstyle+xml" PartName="/ppt/charts/colors9.xml"/>
  <Override ContentType="application/vnd.ms-office.chartstyle+xml" PartName="/ppt/charts/style9.xml"/>
  <Override ContentType="application/vnd.ms-office.chartcolorstyle+xml" PartName="/ppt/charts/colors10.xml"/>
  <Override ContentType="application/vnd.ms-office.chartstyle+xml" PartName="/ppt/charts/style10.xml"/>
  <Override ContentType="application/vnd.ms-office.chartcolorstyle+xml" PartName="/ppt/charts/colors11.xml"/>
  <Override ContentType="application/vnd.ms-office.chartstyle+xml" PartName="/ppt/charts/style11.xml"/>
  <Override ContentType="application/vnd.ms-office.chartcolorstyle+xml" PartName="/ppt/charts/colors12.xml"/>
  <Override ContentType="application/vnd.ms-office.chartstyle+xml" PartName="/ppt/charts/style12.xml"/>
  <Override ContentType="application/vnd.ms-office.chartcolorstyle+xml" PartName="/ppt/charts/colors13.xml"/>
  <Override ContentType="application/vnd.ms-office.chartstyle+xml" PartName="/ppt/charts/style13.xml"/>
  <Override ContentType="application/vnd.ms-office.chartcolorstyle+xml" PartName="/ppt/charts/colors14.xml"/>
  <Override ContentType="application/vnd.ms-office.chartstyle+xml" PartName="/ppt/charts/style14.xml"/>
  <Override ContentType="application/vnd.ms-office.chartcolorstyle+xml" PartName="/ppt/charts/colors15.xml"/>
  <Override ContentType="application/vnd.ms-office.chartstyle+xml" PartName="/ppt/charts/style15.xml"/>
  <Override ContentType="application/vnd.ms-office.chartcolorstyle+xml" PartName="/ppt/charts/colors16.xml"/>
  <Override ContentType="application/vnd.ms-office.chartstyle+xml" PartName="/ppt/charts/style16.xml"/>
  <Override ContentType="application/vnd.ms-office.chartcolorstyle+xml" PartName="/ppt/charts/colors17.xml"/>
  <Override ContentType="application/vnd.ms-office.chartstyle+xml" PartName="/ppt/charts/style17.xml"/>
  <Override ContentType="application/vnd.ms-office.chartcolorstyle+xml" PartName="/ppt/charts/colors18.xml"/>
  <Override ContentType="application/vnd.ms-office.chartstyle+xml" PartName="/ppt/charts/style18.xml"/>
  <Override ContentType="application/vnd.ms-office.chartcolorstyle+xml" PartName="/ppt/charts/colors19.xml"/>
  <Override ContentType="application/vnd.ms-office.chartstyle+xml" PartName="/ppt/charts/style19.xml"/>
  <Override ContentType="application/vnd.ms-office.chartcolorstyle+xml" PartName="/ppt/charts/colors20.xml"/>
  <Override ContentType="application/vnd.ms-office.chartstyle+xml" PartName="/ppt/charts/style20.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2" r:id="rId1"/>
  </p:sldMasterIdLst>
  <p:notesMasterIdLst>
    <p:notesMasterId r:id="rId43"/>
  </p:notesMasterIdLst>
  <p:handoutMasterIdLst>
    <p:handoutMasterId r:id="rId44"/>
  </p:handoutMasterIdLst>
  <p:sldIdLst>
    <p:sldId id="307" r:id="rId2"/>
    <p:sldId id="322" r:id="rId3"/>
    <p:sldId id="328" r:id="rId4"/>
    <p:sldId id="323" r:id="rId5"/>
    <p:sldId id="355" r:id="rId6"/>
    <p:sldId id="327" r:id="rId7"/>
    <p:sldId id="331" r:id="rId8"/>
    <p:sldId id="330" r:id="rId9"/>
    <p:sldId id="389" r:id="rId10"/>
    <p:sldId id="314" r:id="rId11"/>
    <p:sldId id="407" r:id="rId12"/>
    <p:sldId id="335" r:id="rId13"/>
    <p:sldId id="394" r:id="rId14"/>
    <p:sldId id="397" r:id="rId15"/>
    <p:sldId id="429" r:id="rId16"/>
    <p:sldId id="428" r:id="rId17"/>
    <p:sldId id="430" r:id="rId18"/>
    <p:sldId id="431" r:id="rId19"/>
    <p:sldId id="432" r:id="rId20"/>
    <p:sldId id="433" r:id="rId21"/>
    <p:sldId id="434" r:id="rId22"/>
    <p:sldId id="399" r:id="rId23"/>
    <p:sldId id="435" r:id="rId24"/>
    <p:sldId id="436" r:id="rId25"/>
    <p:sldId id="364" r:id="rId26"/>
    <p:sldId id="437" r:id="rId27"/>
    <p:sldId id="438" r:id="rId28"/>
    <p:sldId id="417" r:id="rId29"/>
    <p:sldId id="439" r:id="rId30"/>
    <p:sldId id="440" r:id="rId31"/>
    <p:sldId id="441" r:id="rId32"/>
    <p:sldId id="424" r:id="rId33"/>
    <p:sldId id="442" r:id="rId34"/>
    <p:sldId id="426" r:id="rId35"/>
    <p:sldId id="332" r:id="rId36"/>
    <p:sldId id="324" r:id="rId37"/>
    <p:sldId id="351" r:id="rId38"/>
    <p:sldId id="352" r:id="rId39"/>
    <p:sldId id="333" r:id="rId40"/>
    <p:sldId id="353" r:id="rId41"/>
    <p:sldId id="267" r:id="rId42"/>
  </p:sldIdLst>
  <p:sldSz cx="12192000" cy="6858000"/>
  <p:notesSz cx="6864350" cy="9996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1603"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ice Guy" initials="J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92"/>
    <a:srgbClr val="EA8132"/>
    <a:srgbClr val="FF7C80"/>
    <a:srgbClr val="E84134"/>
    <a:srgbClr val="64B22D"/>
    <a:srgbClr val="009DCC"/>
    <a:srgbClr val="080808"/>
    <a:srgbClr val="EF57DD"/>
    <a:srgbClr val="D20000"/>
    <a:srgbClr val="EA8E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76"/>
    <p:restoredTop sz="94674"/>
  </p:normalViewPr>
  <p:slideViewPr>
    <p:cSldViewPr snapToGrid="0" snapToObjects="1" showGuides="1">
      <p:cViewPr>
        <p:scale>
          <a:sx n="118" d="100"/>
          <a:sy n="118" d="100"/>
        </p:scale>
        <p:origin x="-702" y="-18"/>
      </p:cViewPr>
      <p:guideLst>
        <p:guide orient="horz" pos="2160"/>
        <p:guide pos="1603"/>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arget="style1.xml" Type="http://schemas.microsoft.com/office/2011/relationships/chartStyle"/><Relationship Id="rId2" Target="colors1.xml" Type="http://schemas.microsoft.com/office/2011/relationships/chartColorStyle"/><Relationship Id="rId1" Target="NULL" TargetMode="External" Type="http://schemas.openxmlformats.org/officeDocument/2006/relationships/oleObject"/></Relationships>
</file>

<file path=ppt/charts/_rels/chart10.xml.rels><?xml version="1.0" encoding="UTF-8" standalone="yes" ?><Relationships xmlns="http://schemas.openxmlformats.org/package/2006/relationships"><Relationship Id="rId3" Target="style10.xml" Type="http://schemas.microsoft.com/office/2011/relationships/chartStyle"/><Relationship Id="rId2" Target="colors10.xml" Type="http://schemas.microsoft.com/office/2011/relationships/chartColorStyle"/><Relationship Id="rId1" Target="NULL" TargetMode="External" Type="http://schemas.openxmlformats.org/officeDocument/2006/relationships/oleObject"/></Relationships>
</file>

<file path=ppt/charts/_rels/chart11.xml.rels><?xml version="1.0" encoding="UTF-8" standalone="yes" ?><Relationships xmlns="http://schemas.openxmlformats.org/package/2006/relationships"><Relationship Id="rId3" Target="colors11.xml" Type="http://schemas.microsoft.com/office/2011/relationships/chartColorStyle"/><Relationship Id="rId2" Target="../drawings/drawing1.xml" Type="http://schemas.openxmlformats.org/officeDocument/2006/relationships/chartUserShapes"/><Relationship Id="rId1" Target="NULL" TargetMode="External" Type="http://schemas.openxmlformats.org/officeDocument/2006/relationships/oleObject"/><Relationship Id="rId4" Target="style11.xml" Type="http://schemas.microsoft.com/office/2011/relationships/chartStyle"/></Relationships>
</file>

<file path=ppt/charts/_rels/chart12.xml.rels><?xml version="1.0" encoding="UTF-8" standalone="yes" ?><Relationships xmlns="http://schemas.openxmlformats.org/package/2006/relationships"><Relationship Id="rId3" Target="style12.xml" Type="http://schemas.microsoft.com/office/2011/relationships/chartStyle"/><Relationship Id="rId2" Target="colors12.xml" Type="http://schemas.microsoft.com/office/2011/relationships/chartColorStyle"/><Relationship Id="rId1" Target="NULL" TargetMode="External" Type="http://schemas.openxmlformats.org/officeDocument/2006/relationships/oleObject"/></Relationships>
</file>

<file path=ppt/charts/_rels/chart13.xml.rels><?xml version="1.0" encoding="UTF-8" standalone="yes" ?><Relationships xmlns="http://schemas.openxmlformats.org/package/2006/relationships"><Relationship Id="rId3" Target="style13.xml" Type="http://schemas.microsoft.com/office/2011/relationships/chartStyle"/><Relationship Id="rId2" Target="colors13.xml" Type="http://schemas.microsoft.com/office/2011/relationships/chartColorStyle"/><Relationship Id="rId1" Target="NULL" TargetMode="External" Type="http://schemas.openxmlformats.org/officeDocument/2006/relationships/oleObject"/></Relationships>
</file>

<file path=ppt/charts/_rels/chart14.xml.rels><?xml version="1.0" encoding="UTF-8" standalone="yes" ?><Relationships xmlns="http://schemas.openxmlformats.org/package/2006/relationships"><Relationship Id="rId3" Target="style14.xml" Type="http://schemas.microsoft.com/office/2011/relationships/chartStyle"/><Relationship Id="rId2" Target="colors14.xml" Type="http://schemas.microsoft.com/office/2011/relationships/chartColorStyle"/><Relationship Id="rId1" Target="NULL" TargetMode="External" Type="http://schemas.openxmlformats.org/officeDocument/2006/relationships/oleObject"/></Relationships>
</file>

<file path=ppt/charts/_rels/chart15.xml.rels><?xml version="1.0" encoding="UTF-8" standalone="yes" ?><Relationships xmlns="http://schemas.openxmlformats.org/package/2006/relationships"><Relationship Id="rId3" Target="style15.xml" Type="http://schemas.microsoft.com/office/2011/relationships/chartStyle"/><Relationship Id="rId2" Target="colors15.xml" Type="http://schemas.microsoft.com/office/2011/relationships/chartColorStyle"/><Relationship Id="rId1" Target="NULL" TargetMode="External" Type="http://schemas.openxmlformats.org/officeDocument/2006/relationships/oleObject"/></Relationships>
</file>

<file path=ppt/charts/_rels/chart16.xml.rels><?xml version="1.0" encoding="UTF-8" standalone="yes" ?><Relationships xmlns="http://schemas.openxmlformats.org/package/2006/relationships"><Relationship Id="rId3" Target="style16.xml" Type="http://schemas.microsoft.com/office/2011/relationships/chartStyle"/><Relationship Id="rId2" Target="colors16.xml" Type="http://schemas.microsoft.com/office/2011/relationships/chartColorStyle"/><Relationship Id="rId1" Target="NULL" TargetMode="External" Type="http://schemas.openxmlformats.org/officeDocument/2006/relationships/oleObject"/></Relationships>
</file>

<file path=ppt/charts/_rels/chart17.xml.rels><?xml version="1.0" encoding="UTF-8" standalone="yes" ?><Relationships xmlns="http://schemas.openxmlformats.org/package/2006/relationships"><Relationship Id="rId3" Target="style17.xml" Type="http://schemas.microsoft.com/office/2011/relationships/chartStyle"/><Relationship Id="rId2" Target="colors17.xml" Type="http://schemas.microsoft.com/office/2011/relationships/chartColorStyle"/><Relationship Id="rId1" Target="NULL" TargetMode="External" Type="http://schemas.openxmlformats.org/officeDocument/2006/relationships/oleObject"/></Relationships>
</file>

<file path=ppt/charts/_rels/chart18.xml.rels><?xml version="1.0" encoding="UTF-8" standalone="yes" ?><Relationships xmlns="http://schemas.openxmlformats.org/package/2006/relationships"><Relationship Id="rId3" Target="colors18.xml" Type="http://schemas.microsoft.com/office/2011/relationships/chartColorStyle"/><Relationship Id="rId2" Target="../drawings/drawing2.xml" Type="http://schemas.openxmlformats.org/officeDocument/2006/relationships/chartUserShapes"/><Relationship Id="rId1" Target="NULL" TargetMode="External" Type="http://schemas.openxmlformats.org/officeDocument/2006/relationships/oleObject"/><Relationship Id="rId4" Target="style18.xml" Type="http://schemas.microsoft.com/office/2011/relationships/chartStyle"/></Relationships>
</file>

<file path=ppt/charts/_rels/chart19.xml.rels><?xml version="1.0" encoding="UTF-8" standalone="yes" ?><Relationships xmlns="http://schemas.openxmlformats.org/package/2006/relationships"><Relationship Id="rId3" Target="style19.xml" Type="http://schemas.microsoft.com/office/2011/relationships/chartStyle"/><Relationship Id="rId2" Target="colors19.xml" Type="http://schemas.microsoft.com/office/2011/relationships/chartColorStyle"/><Relationship Id="rId1" Target="NULL" TargetMode="External" Type="http://schemas.openxmlformats.org/officeDocument/2006/relationships/oleObject"/></Relationships>
</file>

<file path=ppt/charts/_rels/chart2.xml.rels><?xml version="1.0" encoding="UTF-8" standalone="yes" ?><Relationships xmlns="http://schemas.openxmlformats.org/package/2006/relationships"><Relationship Id="rId3" Target="style2.xml" Type="http://schemas.microsoft.com/office/2011/relationships/chartStyle"/><Relationship Id="rId2" Target="colors2.xml" Type="http://schemas.microsoft.com/office/2011/relationships/chartColorStyle"/><Relationship Id="rId1" Target="NULL" TargetMode="External" Type="http://schemas.openxmlformats.org/officeDocument/2006/relationships/oleObject"/></Relationships>
</file>

<file path=ppt/charts/_rels/chart20.xml.rels><?xml version="1.0" encoding="UTF-8" standalone="yes" ?><Relationships xmlns="http://schemas.openxmlformats.org/package/2006/relationships"><Relationship Id="rId3" Target="style20.xml" Type="http://schemas.microsoft.com/office/2011/relationships/chartStyle"/><Relationship Id="rId2" Target="colors20.xml" Type="http://schemas.microsoft.com/office/2011/relationships/chartColorStyle"/><Relationship Id="rId1" Target="NULL" TargetMode="External" Type="http://schemas.openxmlformats.org/officeDocument/2006/relationships/oleObject"/></Relationships>
</file>

<file path=ppt/charts/_rels/chart3.xml.rels><?xml version="1.0" encoding="UTF-8" standalone="yes" ?><Relationships xmlns="http://schemas.openxmlformats.org/package/2006/relationships"><Relationship Id="rId3" Target="style3.xml" Type="http://schemas.microsoft.com/office/2011/relationships/chartStyle"/><Relationship Id="rId2" Target="colors3.xml" Type="http://schemas.microsoft.com/office/2011/relationships/chartColorStyle"/><Relationship Id="rId1" Target="NULL" TargetMode="External" Type="http://schemas.openxmlformats.org/officeDocument/2006/relationships/oleObject"/></Relationships>
</file>

<file path=ppt/charts/_rels/chart4.xml.rels><?xml version="1.0" encoding="UTF-8" standalone="yes" ?><Relationships xmlns="http://schemas.openxmlformats.org/package/2006/relationships"><Relationship Id="rId3" Target="style4.xml" Type="http://schemas.microsoft.com/office/2011/relationships/chartStyle"/><Relationship Id="rId2" Target="colors4.xml" Type="http://schemas.microsoft.com/office/2011/relationships/chartColorStyle"/><Relationship Id="rId1" Target="NULL" TargetMode="External" Type="http://schemas.openxmlformats.org/officeDocument/2006/relationships/oleObject"/></Relationships>
</file>

<file path=ppt/charts/_rels/chart5.xml.rels><?xml version="1.0" encoding="UTF-8" standalone="yes" ?><Relationships xmlns="http://schemas.openxmlformats.org/package/2006/relationships"><Relationship Id="rId3" Target="style5.xml" Type="http://schemas.microsoft.com/office/2011/relationships/chartStyle"/><Relationship Id="rId2" Target="colors5.xml" Type="http://schemas.microsoft.com/office/2011/relationships/chartColorStyle"/><Relationship Id="rId1" Target="NULL" TargetMode="External" Type="http://schemas.openxmlformats.org/officeDocument/2006/relationships/oleObject"/></Relationships>
</file>

<file path=ppt/charts/_rels/chart6.xml.rels><?xml version="1.0" encoding="UTF-8" standalone="yes" ?><Relationships xmlns="http://schemas.openxmlformats.org/package/2006/relationships"><Relationship Id="rId3" Target="style6.xml" Type="http://schemas.microsoft.com/office/2011/relationships/chartStyle"/><Relationship Id="rId2" Target="colors6.xml" Type="http://schemas.microsoft.com/office/2011/relationships/chartColorStyle"/><Relationship Id="rId1" Target="NULL" TargetMode="External" Type="http://schemas.openxmlformats.org/officeDocument/2006/relationships/oleObject"/></Relationships>
</file>

<file path=ppt/charts/_rels/chart7.xml.rels><?xml version="1.0" encoding="UTF-8" standalone="yes" ?><Relationships xmlns="http://schemas.openxmlformats.org/package/2006/relationships"><Relationship Id="rId3" Target="style7.xml" Type="http://schemas.microsoft.com/office/2011/relationships/chartStyle"/><Relationship Id="rId2" Target="colors7.xml" Type="http://schemas.microsoft.com/office/2011/relationships/chartColorStyle"/><Relationship Id="rId1" Target="NULL" TargetMode="External" Type="http://schemas.openxmlformats.org/officeDocument/2006/relationships/oleObject"/></Relationships>
</file>

<file path=ppt/charts/_rels/chart8.xml.rels><?xml version="1.0" encoding="UTF-8" standalone="yes" ?><Relationships xmlns="http://schemas.openxmlformats.org/package/2006/relationships"><Relationship Id="rId3" Target="style8.xml" Type="http://schemas.microsoft.com/office/2011/relationships/chartStyle"/><Relationship Id="rId2" Target="colors8.xml" Type="http://schemas.microsoft.com/office/2011/relationships/chartColorStyle"/><Relationship Id="rId1" Target="NULL" TargetMode="External" Type="http://schemas.openxmlformats.org/officeDocument/2006/relationships/oleObject"/></Relationships>
</file>

<file path=ppt/charts/_rels/chart9.xml.rels><?xml version="1.0" encoding="UTF-8" standalone="yes" ?><Relationships xmlns="http://schemas.openxmlformats.org/package/2006/relationships"><Relationship Id="rId3" Target="style9.xml" Type="http://schemas.microsoft.com/office/2011/relationships/chartStyle"/><Relationship Id="rId2" Target="colors9.xml" Type="http://schemas.microsoft.com/office/2011/relationships/chartColorStyle"/><Relationship Id="rId1" Target="NULL" TargetMode="External" Type="http://schemas.openxmlformats.org/officeDocument/2006/relationships/oleObject"/></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actual panel</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E828-4863-A09C-2B4A51B57FFF}"/>
              </c:ext>
            </c:extLst>
          </c:dPt>
          <c:dPt>
            <c:idx val="1"/>
            <c:invertIfNegative val="0"/>
            <c:bubble3D val="0"/>
            <c:extLst xmlns:c16r2="http://schemas.microsoft.com/office/drawing/2015/06/chart">
              <c:ext xmlns:c16="http://schemas.microsoft.com/office/drawing/2014/chart" uri="{C3380CC4-5D6E-409C-BE32-E72D297353CC}">
                <c16:uniqueId val="{00000001-E828-4863-A09C-2B4A51B57FFF}"/>
              </c:ext>
            </c:extLst>
          </c:dPt>
          <c:dPt>
            <c:idx val="2"/>
            <c:invertIfNegative val="0"/>
            <c:bubble3D val="0"/>
            <c:extLst xmlns:c16r2="http://schemas.microsoft.com/office/drawing/2015/06/chart">
              <c:ext xmlns:c16="http://schemas.microsoft.com/office/drawing/2014/chart" uri="{C3380CC4-5D6E-409C-BE32-E72D297353CC}">
                <c16:uniqueId val="{00000002-E828-4863-A09C-2B4A51B57FFF}"/>
              </c:ext>
            </c:extLst>
          </c:dPt>
          <c:dPt>
            <c:idx val="4"/>
            <c:invertIfNegative val="0"/>
            <c:bubble3D val="0"/>
            <c:extLst xmlns:c16r2="http://schemas.microsoft.com/office/drawing/2015/06/chart">
              <c:ext xmlns:c16="http://schemas.microsoft.com/office/drawing/2014/chart" uri="{C3380CC4-5D6E-409C-BE32-E72D297353CC}">
                <c16:uniqueId val="{00000003-E828-4863-A09C-2B4A51B57FFF}"/>
              </c:ext>
            </c:extLst>
          </c:dPt>
          <c:dPt>
            <c:idx val="7"/>
            <c:invertIfNegative val="0"/>
            <c:bubble3D val="0"/>
            <c:extLst xmlns:c16r2="http://schemas.microsoft.com/office/drawing/2015/06/chart">
              <c:ext xmlns:c16="http://schemas.microsoft.com/office/drawing/2014/chart" uri="{C3380CC4-5D6E-409C-BE32-E72D297353CC}">
                <c16:uniqueId val="{00000004-E828-4863-A09C-2B4A51B57FFF}"/>
              </c:ext>
            </c:extLst>
          </c:dPt>
          <c:dPt>
            <c:idx val="10"/>
            <c:invertIfNegative val="0"/>
            <c:bubble3D val="0"/>
            <c:extLst xmlns:c16r2="http://schemas.microsoft.com/office/drawing/2015/06/chart">
              <c:ext xmlns:c16="http://schemas.microsoft.com/office/drawing/2014/chart" uri="{C3380CC4-5D6E-409C-BE32-E72D297353CC}">
                <c16:uniqueId val="{00000005-E828-4863-A09C-2B4A51B57FFF}"/>
              </c:ext>
            </c:extLst>
          </c:dPt>
          <c:dPt>
            <c:idx val="12"/>
            <c:invertIfNegative val="0"/>
            <c:bubble3D val="0"/>
            <c:extLst xmlns:c16r2="http://schemas.microsoft.com/office/drawing/2015/06/chart">
              <c:ext xmlns:c16="http://schemas.microsoft.com/office/drawing/2014/chart" uri="{C3380CC4-5D6E-409C-BE32-E72D297353CC}">
                <c16:uniqueId val="{00000006-E828-4863-A09C-2B4A51B57FFF}"/>
              </c:ext>
            </c:extLst>
          </c:dPt>
          <c:dPt>
            <c:idx val="13"/>
            <c:invertIfNegative val="0"/>
            <c:bubble3D val="0"/>
            <c:extLst xmlns:c16r2="http://schemas.microsoft.com/office/drawing/2015/06/chart">
              <c:ext xmlns:c16="http://schemas.microsoft.com/office/drawing/2014/chart" uri="{C3380CC4-5D6E-409C-BE32-E72D297353CC}">
                <c16:uniqueId val="{00000007-E828-4863-A09C-2B4A51B57FFF}"/>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BaNES</c:v>
                </c:pt>
              </c:strCache>
            </c:strRef>
          </c:cat>
          <c:val>
            <c:numRef>
              <c:f>Sheet1!$B$2:$B$16</c:f>
              <c:numCache>
                <c:formatCode>0%</c:formatCode>
                <c:ptCount val="15"/>
                <c:pt idx="0">
                  <c:v>0.08</c:v>
                </c:pt>
                <c:pt idx="1">
                  <c:v>0.92</c:v>
                </c:pt>
                <c:pt idx="3">
                  <c:v>0.06</c:v>
                </c:pt>
                <c:pt idx="4">
                  <c:v>0.15</c:v>
                </c:pt>
                <c:pt idx="5">
                  <c:v>0.35</c:v>
                </c:pt>
                <c:pt idx="6">
                  <c:v>0.28999999999999998</c:v>
                </c:pt>
                <c:pt idx="7">
                  <c:v>0.15</c:v>
                </c:pt>
                <c:pt idx="9">
                  <c:v>0.63</c:v>
                </c:pt>
                <c:pt idx="10">
                  <c:v>0.37</c:v>
                </c:pt>
                <c:pt idx="12">
                  <c:v>0.51</c:v>
                </c:pt>
                <c:pt idx="13">
                  <c:v>0.26</c:v>
                </c:pt>
                <c:pt idx="14">
                  <c:v>0.23</c:v>
                </c:pt>
              </c:numCache>
            </c:numRef>
          </c:val>
          <c:extLst xmlns:c16r2="http://schemas.microsoft.com/office/drawing/2015/06/chart">
            <c:ext xmlns:c16="http://schemas.microsoft.com/office/drawing/2014/chart" uri="{C3380CC4-5D6E-409C-BE32-E72D297353CC}">
              <c16:uniqueId val="{00000008-E828-4863-A09C-2B4A51B57FFF}"/>
            </c:ext>
          </c:extLst>
        </c:ser>
        <c:ser>
          <c:idx val="1"/>
          <c:order val="1"/>
          <c:tx>
            <c:strRef>
              <c:f>Sheet1!$C$1</c:f>
              <c:strCache>
                <c:ptCount val="1"/>
                <c:pt idx="0">
                  <c:v>survey</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E828-4863-A09C-2B4A51B57FF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BaNES</c:v>
                </c:pt>
              </c:strCache>
            </c:strRef>
          </c:cat>
          <c:val>
            <c:numRef>
              <c:f>Sheet1!$C$2:$C$16</c:f>
              <c:numCache>
                <c:formatCode>0%</c:formatCode>
                <c:ptCount val="15"/>
                <c:pt idx="0">
                  <c:v>0.06</c:v>
                </c:pt>
                <c:pt idx="1">
                  <c:v>0.94</c:v>
                </c:pt>
                <c:pt idx="3">
                  <c:v>0.1</c:v>
                </c:pt>
                <c:pt idx="4">
                  <c:v>0.11</c:v>
                </c:pt>
                <c:pt idx="5">
                  <c:v>0.32</c:v>
                </c:pt>
                <c:pt idx="6">
                  <c:v>0.32</c:v>
                </c:pt>
                <c:pt idx="7">
                  <c:v>0.15</c:v>
                </c:pt>
                <c:pt idx="9">
                  <c:v>0.51</c:v>
                </c:pt>
                <c:pt idx="10">
                  <c:v>0.49</c:v>
                </c:pt>
                <c:pt idx="12">
                  <c:v>0.51</c:v>
                </c:pt>
                <c:pt idx="13">
                  <c:v>0.27</c:v>
                </c:pt>
                <c:pt idx="14">
                  <c:v>0.22</c:v>
                </c:pt>
              </c:numCache>
            </c:numRef>
          </c:val>
          <c:extLst xmlns:c16r2="http://schemas.microsoft.com/office/drawing/2015/06/chart">
            <c:ext xmlns:c16="http://schemas.microsoft.com/office/drawing/2014/chart" uri="{C3380CC4-5D6E-409C-BE32-E72D297353CC}">
              <c16:uniqueId val="{0000000A-E828-4863-A09C-2B4A51B57FFF}"/>
            </c:ext>
          </c:extLst>
        </c:ser>
        <c:dLbls>
          <c:showLegendKey val="0"/>
          <c:showVal val="0"/>
          <c:showCatName val="0"/>
          <c:showSerName val="0"/>
          <c:showPercent val="0"/>
          <c:showBubbleSize val="0"/>
        </c:dLbls>
        <c:gapWidth val="33"/>
        <c:axId val="143244288"/>
        <c:axId val="143246080"/>
      </c:barChart>
      <c:catAx>
        <c:axId val="143244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mn-lt"/>
                <a:ea typeface="+mn-ea"/>
                <a:cs typeface="Arial" panose="020B0604020202020204" pitchFamily="34" charset="0"/>
              </a:defRPr>
            </a:pPr>
            <a:endParaRPr lang="en-US"/>
          </a:p>
        </c:txPr>
        <c:crossAx val="143246080"/>
        <c:crosses val="autoZero"/>
        <c:auto val="1"/>
        <c:lblAlgn val="ctr"/>
        <c:lblOffset val="100"/>
        <c:noMultiLvlLbl val="0"/>
      </c:catAx>
      <c:valAx>
        <c:axId val="143246080"/>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1432442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explosion val="3"/>
          <c:dPt>
            <c:idx val="0"/>
            <c:bubble3D val="0"/>
            <c:spPr>
              <a:solidFill>
                <a:srgbClr val="64B22D"/>
              </a:solidFill>
              <a:ln w="19050">
                <a:solidFill>
                  <a:schemeClr val="lt1"/>
                </a:solidFill>
              </a:ln>
              <a:effectLst/>
            </c:spPr>
            <c:extLst xmlns:c16r2="http://schemas.microsoft.com/office/drawing/2015/06/chart">
              <c:ext xmlns:c16="http://schemas.microsoft.com/office/drawing/2014/chart" uri="{C3380CC4-5D6E-409C-BE32-E72D297353CC}">
                <c16:uniqueId val="{00000001-44E2-4F52-8E8A-751C37D412FC}"/>
              </c:ext>
            </c:extLst>
          </c:dPt>
          <c:dPt>
            <c:idx val="1"/>
            <c:bubble3D val="0"/>
            <c:spPr>
              <a:solidFill>
                <a:schemeClr val="accent2">
                  <a:lumMod val="40000"/>
                  <a:lumOff val="60000"/>
                </a:schemeClr>
              </a:solidFill>
              <a:ln w="19050">
                <a:solidFill>
                  <a:schemeClr val="accent2">
                    <a:lumMod val="40000"/>
                    <a:lumOff val="60000"/>
                  </a:schemeClr>
                </a:solidFill>
              </a:ln>
              <a:effectLst/>
            </c:spPr>
            <c:extLst xmlns:c16r2="http://schemas.microsoft.com/office/drawing/2015/06/chart">
              <c:ext xmlns:c16="http://schemas.microsoft.com/office/drawing/2014/chart" uri="{C3380CC4-5D6E-409C-BE32-E72D297353CC}">
                <c16:uniqueId val="{00000003-44E2-4F52-8E8A-751C37D412FC}"/>
              </c:ext>
            </c:extLst>
          </c:dPt>
          <c:dPt>
            <c:idx val="2"/>
            <c:bubble3D val="0"/>
            <c:spPr>
              <a:solidFill>
                <a:srgbClr val="EA8132"/>
              </a:solidFill>
              <a:ln w="19050">
                <a:solidFill>
                  <a:srgbClr val="EA8132"/>
                </a:solidFill>
              </a:ln>
              <a:effectLst/>
            </c:spPr>
            <c:extLst xmlns:c16r2="http://schemas.microsoft.com/office/drawing/2015/06/chart">
              <c:ext xmlns:c16="http://schemas.microsoft.com/office/drawing/2014/chart" uri="{C3380CC4-5D6E-409C-BE32-E72D297353CC}">
                <c16:uniqueId val="{00000005-44E2-4F52-8E8A-751C37D412FC}"/>
              </c:ext>
            </c:extLst>
          </c:dPt>
          <c:dPt>
            <c:idx val="3"/>
            <c:bubble3D val="0"/>
            <c:spPr>
              <a:solidFill>
                <a:srgbClr val="C00000"/>
              </a:solidFill>
              <a:ln w="19050">
                <a:solidFill>
                  <a:srgbClr val="C00000"/>
                </a:solidFill>
              </a:ln>
              <a:effectLst/>
            </c:spPr>
            <c:extLst xmlns:c16r2="http://schemas.microsoft.com/office/drawing/2015/06/chart">
              <c:ext xmlns:c16="http://schemas.microsoft.com/office/drawing/2014/chart" uri="{C3380CC4-5D6E-409C-BE32-E72D297353CC}">
                <c16:uniqueId val="{00000007-44E2-4F52-8E8A-751C37D412FC}"/>
              </c:ext>
            </c:extLst>
          </c:dPt>
          <c:dPt>
            <c:idx val="4"/>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9-44E2-4F52-8E8A-751C37D412FC}"/>
              </c:ext>
            </c:extLst>
          </c:dPt>
          <c:dPt>
            <c:idx val="5"/>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B-44E2-4F52-8E8A-751C37D412FC}"/>
              </c:ext>
            </c:extLst>
          </c:dPt>
          <c:dPt>
            <c:idx val="6"/>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D-44E2-4F52-8E8A-751C37D412FC}"/>
              </c:ext>
            </c:extLst>
          </c:dPt>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002060"/>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I know how to do CPR and I would feel confident to provide it</c:v>
                </c:pt>
                <c:pt idx="1">
                  <c:v>I know how to do CPR but I do not feel confident to provide it</c:v>
                </c:pt>
                <c:pt idx="2">
                  <c:v>I do not know how to perform CPR but I would like to be trained how to do it</c:v>
                </c:pt>
                <c:pt idx="3">
                  <c:v>I do not know how to perform CPR and I do not want to know how to do it</c:v>
                </c:pt>
              </c:strCache>
            </c:strRef>
          </c:cat>
          <c:val>
            <c:numRef>
              <c:f>Sheet1!$B$2:$B$5</c:f>
              <c:numCache>
                <c:formatCode>0%</c:formatCode>
                <c:ptCount val="4"/>
                <c:pt idx="0">
                  <c:v>0.3</c:v>
                </c:pt>
                <c:pt idx="1">
                  <c:v>0.4</c:v>
                </c:pt>
                <c:pt idx="2">
                  <c:v>0.24</c:v>
                </c:pt>
                <c:pt idx="3">
                  <c:v>7.0000000000000007E-2</c:v>
                </c:pt>
              </c:numCache>
            </c:numRef>
          </c:val>
          <c:extLst xmlns:c16r2="http://schemas.microsoft.com/office/drawing/2015/06/chart">
            <c:ext xmlns:c16="http://schemas.microsoft.com/office/drawing/2014/chart" uri="{C3380CC4-5D6E-409C-BE32-E72D297353CC}">
              <c16:uniqueId val="{0000000E-44E2-4F52-8E8A-751C37D412F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rgbClr val="004992"/>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solidFill>
              <a:srgbClr val="64B22D"/>
            </a:solidFill>
            <a:ln>
              <a:solidFill>
                <a:srgbClr val="64B22D"/>
              </a:solidFill>
            </a:ln>
          </c:spPr>
          <c:explosion val="3"/>
          <c:dPt>
            <c:idx val="0"/>
            <c:bubble3D val="0"/>
            <c:spPr>
              <a:solidFill>
                <a:srgbClr val="EA8132"/>
              </a:solidFill>
              <a:ln w="19050">
                <a:solidFill>
                  <a:srgbClr val="EA8132"/>
                </a:solidFill>
              </a:ln>
              <a:effectLst/>
            </c:spPr>
            <c:extLst xmlns:c16r2="http://schemas.microsoft.com/office/drawing/2015/06/chart">
              <c:ext xmlns:c16="http://schemas.microsoft.com/office/drawing/2014/chart" uri="{C3380CC4-5D6E-409C-BE32-E72D297353CC}">
                <c16:uniqueId val="{00000001-561A-4F1B-8D2B-97EB5A1A8C11}"/>
              </c:ext>
            </c:extLst>
          </c:dPt>
          <c:dPt>
            <c:idx val="1"/>
            <c:bubble3D val="0"/>
            <c:spPr>
              <a:solidFill>
                <a:srgbClr val="64B22D"/>
              </a:solidFill>
              <a:ln w="19050">
                <a:solidFill>
                  <a:srgbClr val="64B22D"/>
                </a:solidFill>
              </a:ln>
              <a:effectLst/>
            </c:spPr>
            <c:extLst xmlns:c16r2="http://schemas.microsoft.com/office/drawing/2015/06/chart">
              <c:ext xmlns:c16="http://schemas.microsoft.com/office/drawing/2014/chart" uri="{C3380CC4-5D6E-409C-BE32-E72D297353CC}">
                <c16:uniqueId val="{00000003-561A-4F1B-8D2B-97EB5A1A8C11}"/>
              </c:ext>
            </c:extLst>
          </c:dPt>
          <c:dPt>
            <c:idx val="2"/>
            <c:bubble3D val="0"/>
            <c:spPr>
              <a:solidFill>
                <a:srgbClr val="64B22D"/>
              </a:solidFill>
              <a:ln w="19050">
                <a:solidFill>
                  <a:srgbClr val="64B22D"/>
                </a:solidFill>
              </a:ln>
              <a:effectLst/>
            </c:spPr>
            <c:extLst xmlns:c16r2="http://schemas.microsoft.com/office/drawing/2015/06/chart">
              <c:ext xmlns:c16="http://schemas.microsoft.com/office/drawing/2014/chart" uri="{C3380CC4-5D6E-409C-BE32-E72D297353CC}">
                <c16:uniqueId val="{00000005-561A-4F1B-8D2B-97EB5A1A8C11}"/>
              </c:ext>
            </c:extLst>
          </c:dPt>
          <c:dPt>
            <c:idx val="3"/>
            <c:bubble3D val="0"/>
            <c:spPr>
              <a:solidFill>
                <a:srgbClr val="64B22D"/>
              </a:solidFill>
              <a:ln w="19050">
                <a:solidFill>
                  <a:srgbClr val="64B22D"/>
                </a:solidFill>
              </a:ln>
              <a:effectLst/>
            </c:spPr>
            <c:extLst xmlns:c16r2="http://schemas.microsoft.com/office/drawing/2015/06/chart">
              <c:ext xmlns:c16="http://schemas.microsoft.com/office/drawing/2014/chart" uri="{C3380CC4-5D6E-409C-BE32-E72D297353CC}">
                <c16:uniqueId val="{00000007-561A-4F1B-8D2B-97EB5A1A8C11}"/>
              </c:ext>
            </c:extLst>
          </c:dPt>
          <c:dPt>
            <c:idx val="4"/>
            <c:bubble3D val="0"/>
            <c:spPr>
              <a:solidFill>
                <a:srgbClr val="64B22D"/>
              </a:solidFill>
              <a:ln w="19050">
                <a:solidFill>
                  <a:srgbClr val="64B22D"/>
                </a:solidFill>
              </a:ln>
              <a:effectLst/>
            </c:spPr>
            <c:extLst xmlns:c16r2="http://schemas.microsoft.com/office/drawing/2015/06/chart">
              <c:ext xmlns:c16="http://schemas.microsoft.com/office/drawing/2014/chart" uri="{C3380CC4-5D6E-409C-BE32-E72D297353CC}">
                <c16:uniqueId val="{00000009-561A-4F1B-8D2B-97EB5A1A8C11}"/>
              </c:ext>
            </c:extLst>
          </c:dPt>
          <c:dPt>
            <c:idx val="5"/>
            <c:bubble3D val="0"/>
            <c:spPr>
              <a:solidFill>
                <a:srgbClr val="64B22D"/>
              </a:solidFill>
              <a:ln w="19050">
                <a:solidFill>
                  <a:srgbClr val="64B22D"/>
                </a:solidFill>
              </a:ln>
              <a:effectLst/>
            </c:spPr>
            <c:extLst xmlns:c16r2="http://schemas.microsoft.com/office/drawing/2015/06/chart">
              <c:ext xmlns:c16="http://schemas.microsoft.com/office/drawing/2014/chart" uri="{C3380CC4-5D6E-409C-BE32-E72D297353CC}">
                <c16:uniqueId val="{0000000B-561A-4F1B-8D2B-97EB5A1A8C11}"/>
              </c:ext>
            </c:extLst>
          </c:dPt>
          <c:dPt>
            <c:idx val="6"/>
            <c:bubble3D val="0"/>
            <c:spPr>
              <a:solidFill>
                <a:srgbClr val="64B22D"/>
              </a:solidFill>
              <a:ln w="19050">
                <a:solidFill>
                  <a:srgbClr val="64B22D"/>
                </a:solidFill>
              </a:ln>
              <a:effectLst/>
            </c:spPr>
            <c:extLst xmlns:c16r2="http://schemas.microsoft.com/office/drawing/2015/06/chart">
              <c:ext xmlns:c16="http://schemas.microsoft.com/office/drawing/2014/chart" uri="{C3380CC4-5D6E-409C-BE32-E72D297353CC}">
                <c16:uniqueId val="{0000000D-561A-4F1B-8D2B-97EB5A1A8C11}"/>
              </c:ext>
            </c:extLst>
          </c:dPt>
          <c:cat>
            <c:strRef>
              <c:f>Sheet1!$A$2:$A$3</c:f>
              <c:strCache>
                <c:ptCount val="2"/>
                <c:pt idx="0">
                  <c:v>No</c:v>
                </c:pt>
                <c:pt idx="1">
                  <c:v>Yes</c:v>
                </c:pt>
              </c:strCache>
            </c:strRef>
          </c:cat>
          <c:val>
            <c:numRef>
              <c:f>Sheet1!$B$2:$B$3</c:f>
              <c:numCache>
                <c:formatCode>0%</c:formatCode>
                <c:ptCount val="2"/>
                <c:pt idx="0">
                  <c:v>0.27</c:v>
                </c:pt>
                <c:pt idx="1">
                  <c:v>0.73</c:v>
                </c:pt>
              </c:numCache>
            </c:numRef>
          </c:val>
          <c:extLst xmlns:c16r2="http://schemas.microsoft.com/office/drawing/2015/06/chart">
            <c:ext xmlns:c16="http://schemas.microsoft.com/office/drawing/2014/chart" uri="{C3380CC4-5D6E-409C-BE32-E72D297353CC}">
              <c16:uniqueId val="{0000000E-561A-4F1B-8D2B-97EB5A1A8C1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6004872780132015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EA8132"/>
            </a:solidFill>
            <a:ln>
              <a:solidFill>
                <a:srgbClr val="EA8132"/>
              </a:solidFill>
            </a:ln>
            <a:effectLst>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1-37F6-40A3-A877-D8DC4B842FAF}"/>
              </c:ext>
            </c:extLst>
          </c:dPt>
          <c:dPt>
            <c:idx val="1"/>
            <c:invertIfNegative val="0"/>
            <c:bubble3D val="0"/>
            <c:extLst xmlns:c16r2="http://schemas.microsoft.com/office/drawing/2015/06/chart">
              <c:ext xmlns:c16="http://schemas.microsoft.com/office/drawing/2014/chart" uri="{C3380CC4-5D6E-409C-BE32-E72D297353CC}">
                <c16:uniqueId val="{00000003-37F6-40A3-A877-D8DC4B842FAF}"/>
              </c:ext>
            </c:extLst>
          </c:dPt>
          <c:dPt>
            <c:idx val="2"/>
            <c:invertIfNegative val="0"/>
            <c:bubble3D val="0"/>
            <c:spPr>
              <a:solidFill>
                <a:srgbClr val="FF0000"/>
              </a:solidFill>
              <a:ln>
                <a:solidFill>
                  <a:srgbClr val="FF0000"/>
                </a:solidFill>
              </a:ln>
              <a:effectLst>
                <a:softEdge rad="25400"/>
              </a:effectLst>
            </c:spPr>
            <c:extLst xmlns:c16r2="http://schemas.microsoft.com/office/drawing/2015/06/chart">
              <c:ext xmlns:c16="http://schemas.microsoft.com/office/drawing/2014/chart" uri="{C3380CC4-5D6E-409C-BE32-E72D297353CC}">
                <c16:uniqueId val="{00000005-37F6-40A3-A877-D8DC4B842FAF}"/>
              </c:ext>
            </c:extLst>
          </c:dPt>
          <c:dPt>
            <c:idx val="3"/>
            <c:invertIfNegative val="0"/>
            <c:bubble3D val="0"/>
            <c:spPr>
              <a:solidFill>
                <a:srgbClr val="FF0000"/>
              </a:solidFill>
              <a:ln>
                <a:solidFill>
                  <a:srgbClr val="FF0000"/>
                </a:solidFill>
              </a:ln>
              <a:effectLst>
                <a:softEdge rad="25400"/>
              </a:effectLst>
            </c:spPr>
            <c:extLst xmlns:c16r2="http://schemas.microsoft.com/office/drawing/2015/06/chart">
              <c:ext xmlns:c16="http://schemas.microsoft.com/office/drawing/2014/chart" uri="{C3380CC4-5D6E-409C-BE32-E72D297353CC}">
                <c16:uniqueId val="{00000007-37F6-40A3-A877-D8DC4B842FAF}"/>
              </c:ext>
            </c:extLst>
          </c:dPt>
          <c:dPt>
            <c:idx val="4"/>
            <c:invertIfNegative val="0"/>
            <c:bubble3D val="0"/>
            <c:spPr>
              <a:solidFill>
                <a:srgbClr val="C00000"/>
              </a:solidFill>
              <a:ln>
                <a:solidFill>
                  <a:srgbClr val="C00000"/>
                </a:solidFill>
              </a:ln>
              <a:effectLst>
                <a:softEdge rad="25400"/>
              </a:effectLst>
            </c:spPr>
            <c:extLst xmlns:c16r2="http://schemas.microsoft.com/office/drawing/2015/06/chart">
              <c:ext xmlns:c16="http://schemas.microsoft.com/office/drawing/2014/chart" uri="{C3380CC4-5D6E-409C-BE32-E72D297353CC}">
                <c16:uniqueId val="{00000009-37F6-40A3-A877-D8DC4B842FAF}"/>
              </c:ext>
            </c:extLst>
          </c:dPt>
          <c:dPt>
            <c:idx val="5"/>
            <c:invertIfNegative val="0"/>
            <c:bubble3D val="0"/>
            <c:spPr>
              <a:solidFill>
                <a:srgbClr val="C00000"/>
              </a:solidFill>
              <a:ln>
                <a:solidFill>
                  <a:srgbClr val="C00000"/>
                </a:solidFill>
              </a:ln>
              <a:effectLst>
                <a:softEdge rad="25400"/>
              </a:effectLst>
            </c:spPr>
            <c:extLst xmlns:c16r2="http://schemas.microsoft.com/office/drawing/2015/06/chart">
              <c:ext xmlns:c16="http://schemas.microsoft.com/office/drawing/2014/chart" uri="{C3380CC4-5D6E-409C-BE32-E72D297353CC}">
                <c16:uniqueId val="{0000000B-37F6-40A3-A877-D8DC4B842FAF}"/>
              </c:ext>
            </c:extLst>
          </c:dPt>
          <c:dPt>
            <c:idx val="6"/>
            <c:invertIfNegative val="0"/>
            <c:bubble3D val="0"/>
            <c:extLst xmlns:c16r2="http://schemas.microsoft.com/office/drawing/2015/06/chart">
              <c:ext xmlns:c16="http://schemas.microsoft.com/office/drawing/2014/chart" uri="{C3380CC4-5D6E-409C-BE32-E72D297353CC}">
                <c16:uniqueId val="{0000000D-37F6-40A3-A877-D8DC4B842FAF}"/>
              </c:ext>
            </c:extLst>
          </c:dPt>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37F6-40A3-A877-D8DC4B842FA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I used my local Pharmacy instead</c:v>
                </c:pt>
                <c:pt idx="1">
                  <c:v>I used my local UTC/ED instead</c:v>
                </c:pt>
                <c:pt idx="2">
                  <c:v>I tried to make a GP appt but was unsuccessful, wanted a face to face appt, offered telephone,will wait for f to f</c:v>
                </c:pt>
                <c:pt idx="3">
                  <c:v>I tried the GP but unsuccessful, no appts on the day so used NHS 111 instead, as urgent</c:v>
                </c:pt>
                <c:pt idx="5">
                  <c:v>I didn't want to add further burden to the NHS during the pandemic</c:v>
                </c:pt>
                <c:pt idx="6">
                  <c:v>I have not needed to</c:v>
                </c:pt>
              </c:strCache>
            </c:strRef>
          </c:cat>
          <c:val>
            <c:numRef>
              <c:f>Sheet1!$B$2:$B$8</c:f>
              <c:numCache>
                <c:formatCode>0%</c:formatCode>
                <c:ptCount val="7"/>
                <c:pt idx="0">
                  <c:v>0.01</c:v>
                </c:pt>
                <c:pt idx="1">
                  <c:v>0.01</c:v>
                </c:pt>
                <c:pt idx="2">
                  <c:v>0.03</c:v>
                </c:pt>
                <c:pt idx="3">
                  <c:v>0.19</c:v>
                </c:pt>
                <c:pt idx="5">
                  <c:v>0.09</c:v>
                </c:pt>
                <c:pt idx="6">
                  <c:v>0.7</c:v>
                </c:pt>
              </c:numCache>
            </c:numRef>
          </c:val>
          <c:extLst xmlns:c16r2="http://schemas.microsoft.com/office/drawing/2015/06/chart">
            <c:ext xmlns:c16="http://schemas.microsoft.com/office/drawing/2014/chart" uri="{C3380CC4-5D6E-409C-BE32-E72D297353CC}">
              <c16:uniqueId val="{0000000E-37F6-40A3-A877-D8DC4B842FAF}"/>
            </c:ext>
          </c:extLst>
        </c:ser>
        <c:dLbls>
          <c:showLegendKey val="0"/>
          <c:showVal val="0"/>
          <c:showCatName val="0"/>
          <c:showSerName val="0"/>
          <c:showPercent val="0"/>
          <c:showBubbleSize val="0"/>
        </c:dLbls>
        <c:gapWidth val="33"/>
        <c:axId val="237120512"/>
        <c:axId val="237150976"/>
      </c:barChart>
      <c:catAx>
        <c:axId val="237120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4992"/>
                </a:solidFill>
                <a:latin typeface="+mn-lt"/>
                <a:ea typeface="+mn-ea"/>
                <a:cs typeface="+mn-cs"/>
              </a:defRPr>
            </a:pPr>
            <a:endParaRPr lang="en-US"/>
          </a:p>
        </c:txPr>
        <c:crossAx val="237150976"/>
        <c:crosses val="autoZero"/>
        <c:auto val="1"/>
        <c:lblAlgn val="ctr"/>
        <c:lblOffset val="100"/>
        <c:noMultiLvlLbl val="0"/>
      </c:catAx>
      <c:valAx>
        <c:axId val="23715097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37120512"/>
        <c:crosses val="autoZero"/>
        <c:crossBetween val="between"/>
      </c:valAx>
      <c:spPr>
        <a:noFill/>
        <a:ln w="25400">
          <a:noFill/>
        </a:ln>
        <a:effectLst/>
      </c:spPr>
    </c:plotArea>
    <c:plotVisOnly val="1"/>
    <c:dispBlanksAs val="gap"/>
    <c:showDLblsOverMax val="0"/>
  </c:chart>
  <c:spPr>
    <a:noFill/>
    <a:ln>
      <a:solidFill>
        <a:srgbClr val="EA8132"/>
      </a:solid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0689264836772114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spPr>
              <a:solidFill>
                <a:srgbClr val="EA8132"/>
              </a:solidFill>
              <a:ln>
                <a:solidFill>
                  <a:srgbClr val="EA8132"/>
                </a:solidFill>
              </a:ln>
              <a:effectLst>
                <a:softEdge rad="25400"/>
              </a:effectLst>
            </c:spPr>
            <c:extLst xmlns:c16r2="http://schemas.microsoft.com/office/drawing/2015/06/chart">
              <c:ext xmlns:c16="http://schemas.microsoft.com/office/drawing/2014/chart" uri="{C3380CC4-5D6E-409C-BE32-E72D297353CC}">
                <c16:uniqueId val="{00000000-DD7A-46B3-B524-790825BB74A9}"/>
              </c:ext>
            </c:extLst>
          </c:dPt>
          <c:dPt>
            <c:idx val="8"/>
            <c:invertIfNegative val="0"/>
            <c:bubble3D val="0"/>
            <c:extLst xmlns:c16r2="http://schemas.microsoft.com/office/drawing/2015/06/chart">
              <c:ext xmlns:c16="http://schemas.microsoft.com/office/drawing/2014/chart" uri="{C3380CC4-5D6E-409C-BE32-E72D297353CC}">
                <c16:uniqueId val="{00000001-DD7A-46B3-B524-790825BB74A9}"/>
              </c:ext>
            </c:extLst>
          </c:dPt>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D7A-46B3-B524-790825BB74A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You could and still can consult with your GP practice via their website/ online consultation</c:v>
                </c:pt>
                <c:pt idx="1">
                  <c:v>Access to GP practices changed over the last year/15 months in response to the pandemic</c:v>
                </c:pt>
                <c:pt idx="2">
                  <c:v>Patients were being encouraged to only attend their GP practice if they really needed to, in order to avoid the risks of Covid infection</c:v>
                </c:pt>
                <c:pt idx="3">
                  <c:v>You could and still can still phone your practice to make an appointment or get advice</c:v>
                </c:pt>
              </c:strCache>
            </c:strRef>
          </c:cat>
          <c:val>
            <c:numRef>
              <c:f>Sheet1!$B$2:$B$5</c:f>
              <c:numCache>
                <c:formatCode>0%</c:formatCode>
                <c:ptCount val="4"/>
                <c:pt idx="0">
                  <c:v>0.74</c:v>
                </c:pt>
                <c:pt idx="1">
                  <c:v>0.93</c:v>
                </c:pt>
                <c:pt idx="2">
                  <c:v>0.94</c:v>
                </c:pt>
                <c:pt idx="3">
                  <c:v>0.96</c:v>
                </c:pt>
              </c:numCache>
            </c:numRef>
          </c:val>
          <c:extLst xmlns:c16r2="http://schemas.microsoft.com/office/drawing/2015/06/chart">
            <c:ext xmlns:c16="http://schemas.microsoft.com/office/drawing/2014/chart" uri="{C3380CC4-5D6E-409C-BE32-E72D297353CC}">
              <c16:uniqueId val="{00000003-DD7A-46B3-B524-790825BB74A9}"/>
            </c:ext>
          </c:extLst>
        </c:ser>
        <c:dLbls>
          <c:showLegendKey val="0"/>
          <c:showVal val="0"/>
          <c:showCatName val="0"/>
          <c:showSerName val="0"/>
          <c:showPercent val="0"/>
          <c:showBubbleSize val="0"/>
        </c:dLbls>
        <c:gapWidth val="33"/>
        <c:axId val="237331968"/>
        <c:axId val="237333504"/>
      </c:barChart>
      <c:catAx>
        <c:axId val="2373319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rgbClr val="004992"/>
                </a:solidFill>
                <a:latin typeface="+mn-lt"/>
                <a:ea typeface="+mn-ea"/>
                <a:cs typeface="+mn-cs"/>
              </a:defRPr>
            </a:pPr>
            <a:endParaRPr lang="en-US"/>
          </a:p>
        </c:txPr>
        <c:crossAx val="237333504"/>
        <c:crosses val="autoZero"/>
        <c:auto val="1"/>
        <c:lblAlgn val="ctr"/>
        <c:lblOffset val="100"/>
        <c:noMultiLvlLbl val="0"/>
      </c:catAx>
      <c:valAx>
        <c:axId val="237333504"/>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3733196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6004872780132015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1-CA63-4D8B-9C79-B61069211F5F}"/>
              </c:ext>
            </c:extLst>
          </c:dPt>
          <c:dPt>
            <c:idx val="1"/>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3-CA63-4D8B-9C79-B61069211F5F}"/>
              </c:ext>
            </c:extLst>
          </c:dPt>
          <c:dPt>
            <c:idx val="2"/>
            <c:invertIfNegative val="0"/>
            <c:bubble3D val="0"/>
            <c:spPr>
              <a:solidFill>
                <a:srgbClr val="C00000"/>
              </a:solidFill>
              <a:ln>
                <a:solidFill>
                  <a:srgbClr val="C00000"/>
                </a:solidFill>
              </a:ln>
              <a:effectLst>
                <a:softEdge rad="25400"/>
              </a:effectLst>
            </c:spPr>
            <c:extLst xmlns:c16r2="http://schemas.microsoft.com/office/drawing/2015/06/chart">
              <c:ext xmlns:c16="http://schemas.microsoft.com/office/drawing/2014/chart" uri="{C3380CC4-5D6E-409C-BE32-E72D297353CC}">
                <c16:uniqueId val="{00000005-CA63-4D8B-9C79-B61069211F5F}"/>
              </c:ext>
            </c:extLst>
          </c:dPt>
          <c:dPt>
            <c:idx val="3"/>
            <c:invertIfNegative val="0"/>
            <c:bubble3D val="0"/>
            <c:spPr>
              <a:solidFill>
                <a:srgbClr val="EA8132"/>
              </a:solidFill>
              <a:ln>
                <a:solidFill>
                  <a:srgbClr val="EA8132"/>
                </a:solidFill>
              </a:ln>
              <a:effectLst>
                <a:softEdge rad="25400"/>
              </a:effectLst>
            </c:spPr>
            <c:extLst xmlns:c16r2="http://schemas.microsoft.com/office/drawing/2015/06/chart">
              <c:ext xmlns:c16="http://schemas.microsoft.com/office/drawing/2014/chart" uri="{C3380CC4-5D6E-409C-BE32-E72D297353CC}">
                <c16:uniqueId val="{00000007-CA63-4D8B-9C79-B61069211F5F}"/>
              </c:ext>
            </c:extLst>
          </c:dPt>
          <c:dPt>
            <c:idx val="4"/>
            <c:invertIfNegative val="0"/>
            <c:bubble3D val="0"/>
            <c:spPr>
              <a:solidFill>
                <a:srgbClr val="EA8132"/>
              </a:solidFill>
              <a:ln>
                <a:solidFill>
                  <a:srgbClr val="EA8132"/>
                </a:solidFill>
              </a:ln>
              <a:effectLst>
                <a:softEdge rad="25400"/>
              </a:effectLst>
            </c:spPr>
            <c:extLst xmlns:c16r2="http://schemas.microsoft.com/office/drawing/2015/06/chart">
              <c:ext xmlns:c16="http://schemas.microsoft.com/office/drawing/2014/chart" uri="{C3380CC4-5D6E-409C-BE32-E72D297353CC}">
                <c16:uniqueId val="{00000002-BCB3-4C21-B3D1-179D2E2FB2E7}"/>
              </c:ext>
            </c:extLst>
          </c:dPt>
          <c:dPt>
            <c:idx val="5"/>
            <c:invertIfNegative val="0"/>
            <c:bubble3D val="0"/>
            <c:extLst xmlns:c16r2="http://schemas.microsoft.com/office/drawing/2015/06/chart">
              <c:ext xmlns:c16="http://schemas.microsoft.com/office/drawing/2014/chart" uri="{C3380CC4-5D6E-409C-BE32-E72D297353CC}">
                <c16:uniqueId val="{00000001-BCB3-4C21-B3D1-179D2E2FB2E7}"/>
              </c:ext>
            </c:extLst>
          </c:dPt>
          <c:dPt>
            <c:idx val="6"/>
            <c:invertIfNegative val="0"/>
            <c:bubble3D val="0"/>
            <c:spPr>
              <a:solidFill>
                <a:schemeClr val="accent2">
                  <a:lumMod val="60000"/>
                  <a:lumOff val="40000"/>
                </a:schemeClr>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8-CA63-4D8B-9C79-B61069211F5F}"/>
              </c:ext>
            </c:extLst>
          </c:dPt>
          <c:dLbls>
            <c:dLbl>
              <c:idx val="0"/>
              <c:layout>
                <c:manualLayout>
                  <c:x val="-4.2116452322296756E-3"/>
                  <c:y val="-2.4348865560950173E-2"/>
                </c:manualLayout>
              </c:layout>
              <c:tx>
                <c:rich>
                  <a:bodyPr/>
                  <a:lstStyle/>
                  <a:p>
                    <a:r>
                      <a:rPr lang="en-US" sz="1100" dirty="0"/>
                      <a:t>1 person</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1-CA63-4D8B-9C79-B61069211F5F}"/>
                </c:ext>
              </c:extLst>
            </c:dLbl>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A63-4D8B-9C79-B61069211F5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missed the first 2 telephone calls the GP made to me and they didn't try me a third time</c:v>
                </c:pt>
                <c:pt idx="1">
                  <c:v>The problem went away before the appt date</c:v>
                </c:pt>
                <c:pt idx="2">
                  <c:v>It didn’t meet my needs at all and I still need support</c:v>
                </c:pt>
                <c:pt idx="3">
                  <c:v>It met some of my needs, but I needed further support from my GP</c:v>
                </c:pt>
                <c:pt idx="4">
                  <c:v>It met some of my needs, but I needed further support from another service</c:v>
                </c:pt>
                <c:pt idx="5">
                  <c:v>It met my needs fully</c:v>
                </c:pt>
              </c:strCache>
            </c:strRef>
          </c:cat>
          <c:val>
            <c:numRef>
              <c:f>Sheet1!$B$2:$B$7</c:f>
              <c:numCache>
                <c:formatCode>0%</c:formatCode>
                <c:ptCount val="6"/>
                <c:pt idx="0">
                  <c:v>0</c:v>
                </c:pt>
                <c:pt idx="1">
                  <c:v>0.02</c:v>
                </c:pt>
                <c:pt idx="2">
                  <c:v>0.03</c:v>
                </c:pt>
                <c:pt idx="3">
                  <c:v>0.14000000000000001</c:v>
                </c:pt>
                <c:pt idx="4">
                  <c:v>0.16</c:v>
                </c:pt>
                <c:pt idx="5">
                  <c:v>0.65</c:v>
                </c:pt>
              </c:numCache>
            </c:numRef>
          </c:val>
          <c:extLst xmlns:c16r2="http://schemas.microsoft.com/office/drawing/2015/06/chart">
            <c:ext xmlns:c16="http://schemas.microsoft.com/office/drawing/2014/chart" uri="{C3380CC4-5D6E-409C-BE32-E72D297353CC}">
              <c16:uniqueId val="{00000009-CA63-4D8B-9C79-B61069211F5F}"/>
            </c:ext>
          </c:extLst>
        </c:ser>
        <c:dLbls>
          <c:showLegendKey val="0"/>
          <c:showVal val="0"/>
          <c:showCatName val="0"/>
          <c:showSerName val="0"/>
          <c:showPercent val="0"/>
          <c:showBubbleSize val="0"/>
        </c:dLbls>
        <c:gapWidth val="33"/>
        <c:axId val="237464192"/>
        <c:axId val="237474176"/>
      </c:barChart>
      <c:catAx>
        <c:axId val="237464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237474176"/>
        <c:crosses val="autoZero"/>
        <c:auto val="1"/>
        <c:lblAlgn val="ctr"/>
        <c:lblOffset val="100"/>
        <c:noMultiLvlLbl val="0"/>
      </c:catAx>
      <c:valAx>
        <c:axId val="23747417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3746419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6004872780132015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1-CA63-4D8B-9C79-B61069211F5F}"/>
              </c:ext>
            </c:extLst>
          </c:dPt>
          <c:dPt>
            <c:idx val="1"/>
            <c:invertIfNegative val="0"/>
            <c:bubble3D val="0"/>
            <c:extLst xmlns:c16r2="http://schemas.microsoft.com/office/drawing/2015/06/chart">
              <c:ext xmlns:c16="http://schemas.microsoft.com/office/drawing/2014/chart" uri="{C3380CC4-5D6E-409C-BE32-E72D297353CC}">
                <c16:uniqueId val="{00000003-CA63-4D8B-9C79-B61069211F5F}"/>
              </c:ext>
            </c:extLst>
          </c:dPt>
          <c:dPt>
            <c:idx val="2"/>
            <c:invertIfNegative val="0"/>
            <c:bubble3D val="0"/>
            <c:extLst xmlns:c16r2="http://schemas.microsoft.com/office/drawing/2015/06/chart">
              <c:ext xmlns:c16="http://schemas.microsoft.com/office/drawing/2014/chart" uri="{C3380CC4-5D6E-409C-BE32-E72D297353CC}">
                <c16:uniqueId val="{00000005-CA63-4D8B-9C79-B61069211F5F}"/>
              </c:ext>
            </c:extLst>
          </c:dPt>
          <c:dPt>
            <c:idx val="3"/>
            <c:invertIfNegative val="0"/>
            <c:bubble3D val="0"/>
            <c:extLst xmlns:c16r2="http://schemas.microsoft.com/office/drawing/2015/06/chart">
              <c:ext xmlns:c16="http://schemas.microsoft.com/office/drawing/2014/chart" uri="{C3380CC4-5D6E-409C-BE32-E72D297353CC}">
                <c16:uniqueId val="{00000007-CA63-4D8B-9C79-B61069211F5F}"/>
              </c:ext>
            </c:extLst>
          </c:dPt>
          <c:dPt>
            <c:idx val="4"/>
            <c:invertIfNegative val="0"/>
            <c:bubble3D val="0"/>
            <c:extLst xmlns:c16r2="http://schemas.microsoft.com/office/drawing/2015/06/chart">
              <c:ext xmlns:c16="http://schemas.microsoft.com/office/drawing/2014/chart" uri="{C3380CC4-5D6E-409C-BE32-E72D297353CC}">
                <c16:uniqueId val="{00000002-BCB3-4C21-B3D1-179D2E2FB2E7}"/>
              </c:ext>
            </c:extLst>
          </c:dPt>
          <c:dPt>
            <c:idx val="5"/>
            <c:invertIfNegative val="0"/>
            <c:bubble3D val="0"/>
            <c:extLst xmlns:c16r2="http://schemas.microsoft.com/office/drawing/2015/06/chart">
              <c:ext xmlns:c16="http://schemas.microsoft.com/office/drawing/2014/chart" uri="{C3380CC4-5D6E-409C-BE32-E72D297353CC}">
                <c16:uniqueId val="{00000001-BCB3-4C21-B3D1-179D2E2FB2E7}"/>
              </c:ext>
            </c:extLst>
          </c:dPt>
          <c:dPt>
            <c:idx val="6"/>
            <c:invertIfNegative val="0"/>
            <c:bubble3D val="0"/>
            <c:extLst xmlns:c16r2="http://schemas.microsoft.com/office/drawing/2015/06/chart">
              <c:ext xmlns:c16="http://schemas.microsoft.com/office/drawing/2014/chart" uri="{C3380CC4-5D6E-409C-BE32-E72D297353CC}">
                <c16:uniqueId val="{00000008-CA63-4D8B-9C79-B61069211F5F}"/>
              </c:ext>
            </c:extLst>
          </c:dPt>
          <c:dLbls>
            <c:dLbl>
              <c:idx val="0"/>
              <c:layout>
                <c:manualLayout>
                  <c:x val="-4.2116452322296756E-3"/>
                  <c:y val="-6.0872163902375431E-3"/>
                </c:manualLayout>
              </c:layout>
              <c:tx>
                <c:rich>
                  <a:bodyPr/>
                  <a:lstStyle/>
                  <a:p>
                    <a:r>
                      <a:rPr lang="en-US" sz="1100" dirty="0"/>
                      <a:t>0.4%</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1-CA63-4D8B-9C79-B61069211F5F}"/>
                </c:ext>
              </c:extLst>
            </c:dLbl>
            <c:dLbl>
              <c:idx val="1"/>
              <c:layout>
                <c:manualLayout>
                  <c:x val="-2.8077634881531173E-3"/>
                  <c:y val="6.0872163902375431E-3"/>
                </c:manualLayout>
              </c:layout>
              <c:tx>
                <c:rich>
                  <a:bodyPr rot="0" spcFirstLastPara="1" vertOverflow="ellipsis" vert="horz" wrap="square" lIns="38100" tIns="19050" rIns="38100" bIns="19050" anchor="ctr" anchorCtr="1">
                    <a:spAutoFit/>
                  </a:bodyPr>
                  <a:lstStyle/>
                  <a:p>
                    <a:pPr>
                      <a:defRPr sz="1100" b="1" i="0" u="none" strike="noStrike" kern="1200" baseline="0">
                        <a:solidFill>
                          <a:srgbClr val="004992"/>
                        </a:solidFill>
                        <a:latin typeface="+mn-lt"/>
                        <a:ea typeface="+mn-ea"/>
                        <a:cs typeface="+mn-cs"/>
                      </a:defRPr>
                    </a:pPr>
                    <a:r>
                      <a:rPr lang="en-US" sz="1100"/>
                      <a:t>0.1%</a:t>
                    </a:r>
                    <a:endParaRPr lang="en-US" sz="1100" dirty="0"/>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3-CA63-4D8B-9C79-B61069211F5F}"/>
                </c:ext>
              </c:extLst>
            </c:dLbl>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A63-4D8B-9C79-B61069211F5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emailed GP practice</c:v>
                </c:pt>
                <c:pt idx="1">
                  <c:v>Via the NHS APP</c:v>
                </c:pt>
                <c:pt idx="2">
                  <c:v>GP practice contacted me</c:v>
                </c:pt>
                <c:pt idx="3">
                  <c:v>It was organised via NHS 111</c:v>
                </c:pt>
                <c:pt idx="4">
                  <c:v>I completed an online consultation through my practice website</c:v>
                </c:pt>
                <c:pt idx="5">
                  <c:v>I phoned the GP practice</c:v>
                </c:pt>
              </c:strCache>
            </c:strRef>
          </c:cat>
          <c:val>
            <c:numRef>
              <c:f>Sheet1!$B$2:$B$7</c:f>
              <c:numCache>
                <c:formatCode>0%</c:formatCode>
                <c:ptCount val="6"/>
                <c:pt idx="0">
                  <c:v>0</c:v>
                </c:pt>
                <c:pt idx="1">
                  <c:v>1E-3</c:v>
                </c:pt>
                <c:pt idx="2">
                  <c:v>0.02</c:v>
                </c:pt>
                <c:pt idx="3">
                  <c:v>0.02</c:v>
                </c:pt>
                <c:pt idx="4">
                  <c:v>0.1</c:v>
                </c:pt>
                <c:pt idx="5">
                  <c:v>0.85</c:v>
                </c:pt>
              </c:numCache>
            </c:numRef>
          </c:val>
          <c:extLst xmlns:c16r2="http://schemas.microsoft.com/office/drawing/2015/06/chart">
            <c:ext xmlns:c16="http://schemas.microsoft.com/office/drawing/2014/chart" uri="{C3380CC4-5D6E-409C-BE32-E72D297353CC}">
              <c16:uniqueId val="{00000009-CA63-4D8B-9C79-B61069211F5F}"/>
            </c:ext>
          </c:extLst>
        </c:ser>
        <c:dLbls>
          <c:showLegendKey val="0"/>
          <c:showVal val="0"/>
          <c:showCatName val="0"/>
          <c:showSerName val="0"/>
          <c:showPercent val="0"/>
          <c:showBubbleSize val="0"/>
        </c:dLbls>
        <c:gapWidth val="33"/>
        <c:axId val="236557440"/>
        <c:axId val="236558976"/>
      </c:barChart>
      <c:catAx>
        <c:axId val="2365574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236558976"/>
        <c:crosses val="autoZero"/>
        <c:auto val="1"/>
        <c:lblAlgn val="ctr"/>
        <c:lblOffset val="100"/>
        <c:noMultiLvlLbl val="0"/>
      </c:catAx>
      <c:valAx>
        <c:axId val="23655897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3655744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1729829292995"/>
          <c:y val="0.12114700724058261"/>
          <c:w val="0.49031530656975625"/>
          <c:h val="0.84610757950795079"/>
        </c:manualLayout>
      </c:layout>
      <c:barChart>
        <c:barDir val="bar"/>
        <c:grouping val="stacked"/>
        <c:varyColors val="0"/>
        <c:ser>
          <c:idx val="0"/>
          <c:order val="0"/>
          <c:tx>
            <c:strRef>
              <c:f>Sheet1!$B$1</c:f>
              <c:strCache>
                <c:ptCount val="1"/>
                <c:pt idx="0">
                  <c:v>Very difficult</c:v>
                </c:pt>
              </c:strCache>
            </c:strRef>
          </c:tx>
          <c:spPr>
            <a:solidFill>
              <a:srgbClr val="C00000"/>
            </a:solidFill>
            <a:ln>
              <a:solidFill>
                <a:srgbClr val="C00000"/>
              </a:solidFill>
            </a:ln>
            <a:effectLst/>
          </c:spPr>
          <c:invertIfNegative val="0"/>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969B-4076-BB32-E544F76F8119}"/>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 completed an online consultation through my practice website (20)</c:v>
                </c:pt>
                <c:pt idx="1">
                  <c:v>I phoned the GP practice (191)</c:v>
                </c:pt>
                <c:pt idx="2">
                  <c:v>Total sample (228)</c:v>
                </c:pt>
              </c:strCache>
            </c:strRef>
          </c:cat>
          <c:val>
            <c:numRef>
              <c:f>Sheet1!$B$2:$B$4</c:f>
              <c:numCache>
                <c:formatCode>0%</c:formatCode>
                <c:ptCount val="3"/>
                <c:pt idx="0">
                  <c:v>0</c:v>
                </c:pt>
                <c:pt idx="1">
                  <c:v>0.06</c:v>
                </c:pt>
                <c:pt idx="2">
                  <c:v>0.05</c:v>
                </c:pt>
              </c:numCache>
            </c:numRef>
          </c:val>
          <c:extLst xmlns:c16r2="http://schemas.microsoft.com/office/drawing/2015/06/chart">
            <c:ext xmlns:c16="http://schemas.microsoft.com/office/drawing/2014/chart" uri="{C3380CC4-5D6E-409C-BE32-E72D297353CC}">
              <c16:uniqueId val="{00000000-02BC-47D9-9343-44CB5FA048F0}"/>
            </c:ext>
          </c:extLst>
        </c:ser>
        <c:ser>
          <c:idx val="1"/>
          <c:order val="1"/>
          <c:tx>
            <c:strRef>
              <c:f>Sheet1!$C$1</c:f>
              <c:strCache>
                <c:ptCount val="1"/>
                <c:pt idx="0">
                  <c:v>Quite difficult</c:v>
                </c:pt>
              </c:strCache>
            </c:strRef>
          </c:tx>
          <c:spPr>
            <a:solidFill>
              <a:srgbClr val="FF7C80"/>
            </a:solidFill>
            <a:ln>
              <a:solidFill>
                <a:srgbClr val="EA8132"/>
              </a:solidFill>
            </a:ln>
            <a:effectLst/>
          </c:spPr>
          <c:invertIfNegative val="0"/>
          <c:dLbls>
            <c:dLbl>
              <c:idx val="5"/>
              <c:layout>
                <c:manualLayout>
                  <c:x val="-7.012527466192818E-3"/>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 completed an online consultation through my practice website (20)</c:v>
                </c:pt>
                <c:pt idx="1">
                  <c:v>I phoned the GP practice (191)</c:v>
                </c:pt>
                <c:pt idx="2">
                  <c:v>Total sample (228)</c:v>
                </c:pt>
              </c:strCache>
            </c:strRef>
          </c:cat>
          <c:val>
            <c:numRef>
              <c:f>Sheet1!$C$2:$C$4</c:f>
              <c:numCache>
                <c:formatCode>0%</c:formatCode>
                <c:ptCount val="3"/>
                <c:pt idx="0">
                  <c:v>0.06</c:v>
                </c:pt>
                <c:pt idx="1">
                  <c:v>0.13</c:v>
                </c:pt>
                <c:pt idx="2">
                  <c:v>0.12</c:v>
                </c:pt>
              </c:numCache>
            </c:numRef>
          </c:val>
          <c:extLst xmlns:c16r2="http://schemas.microsoft.com/office/drawing/2015/06/chart">
            <c:ext xmlns:c16="http://schemas.microsoft.com/office/drawing/2014/chart" uri="{C3380CC4-5D6E-409C-BE32-E72D297353CC}">
              <c16:uniqueId val="{00000002-02BC-47D9-9343-44CB5FA048F0}"/>
            </c:ext>
          </c:extLst>
        </c:ser>
        <c:ser>
          <c:idx val="2"/>
          <c:order val="2"/>
          <c:tx>
            <c:strRef>
              <c:f>Sheet1!$D$1</c:f>
              <c:strCache>
                <c:ptCount val="1"/>
                <c:pt idx="0">
                  <c:v>Neither/nor</c:v>
                </c:pt>
              </c:strCache>
            </c:strRef>
          </c:tx>
          <c:spPr>
            <a:solidFill>
              <a:schemeClr val="bg1">
                <a:lumMod val="65000"/>
              </a:schemeClr>
            </a:solidFill>
            <a:ln>
              <a:solidFill>
                <a:schemeClr val="bg1">
                  <a:lumMod val="65000"/>
                </a:schemeClr>
              </a:solidFill>
            </a:ln>
            <a:effectLst/>
          </c:spPr>
          <c:invertIfNegative val="0"/>
          <c:dLbls>
            <c:dLbl>
              <c:idx val="5"/>
              <c:layout>
                <c:manualLayout>
                  <c:x val="1.4025054932385432E-3"/>
                  <c:y val="2.805228769719433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2BC-47D9-9343-44CB5FA048F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4992"/>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 completed an online consultation through my practice website (20)</c:v>
                </c:pt>
                <c:pt idx="1">
                  <c:v>I phoned the GP practice (191)</c:v>
                </c:pt>
                <c:pt idx="2">
                  <c:v>Total sample (228)</c:v>
                </c:pt>
              </c:strCache>
            </c:strRef>
          </c:cat>
          <c:val>
            <c:numRef>
              <c:f>Sheet1!$D$2:$D$4</c:f>
              <c:numCache>
                <c:formatCode>0%</c:formatCode>
                <c:ptCount val="3"/>
                <c:pt idx="0">
                  <c:v>0.17</c:v>
                </c:pt>
                <c:pt idx="1">
                  <c:v>0.09</c:v>
                </c:pt>
                <c:pt idx="2">
                  <c:v>0.1</c:v>
                </c:pt>
              </c:numCache>
            </c:numRef>
          </c:val>
          <c:extLst xmlns:c16r2="http://schemas.microsoft.com/office/drawing/2015/06/chart">
            <c:ext xmlns:c16="http://schemas.microsoft.com/office/drawing/2014/chart" uri="{C3380CC4-5D6E-409C-BE32-E72D297353CC}">
              <c16:uniqueId val="{00000006-02BC-47D9-9343-44CB5FA048F0}"/>
            </c:ext>
          </c:extLst>
        </c:ser>
        <c:ser>
          <c:idx val="3"/>
          <c:order val="3"/>
          <c:tx>
            <c:strRef>
              <c:f>Sheet1!$E$1</c:f>
              <c:strCache>
                <c:ptCount val="1"/>
                <c:pt idx="0">
                  <c:v>Quite easy</c:v>
                </c:pt>
              </c:strCache>
            </c:strRef>
          </c:tx>
          <c:spPr>
            <a:solidFill>
              <a:schemeClr val="accent2">
                <a:lumMod val="60000"/>
                <a:lumOff val="40000"/>
              </a:schemeClr>
            </a:solidFill>
            <a:ln>
              <a:solidFill>
                <a:schemeClr val="accent2">
                  <a:lumMod val="60000"/>
                  <a:lumOff val="40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4992"/>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 completed an online consultation through my practice website (20)</c:v>
                </c:pt>
                <c:pt idx="1">
                  <c:v>I phoned the GP practice (191)</c:v>
                </c:pt>
                <c:pt idx="2">
                  <c:v>Total sample (228)</c:v>
                </c:pt>
              </c:strCache>
            </c:strRef>
          </c:cat>
          <c:val>
            <c:numRef>
              <c:f>Sheet1!$E$2:$E$4</c:f>
              <c:numCache>
                <c:formatCode>0%</c:formatCode>
                <c:ptCount val="3"/>
                <c:pt idx="0">
                  <c:v>0.22</c:v>
                </c:pt>
                <c:pt idx="1">
                  <c:v>0.38</c:v>
                </c:pt>
                <c:pt idx="2">
                  <c:v>0.37</c:v>
                </c:pt>
              </c:numCache>
            </c:numRef>
          </c:val>
          <c:extLst xmlns:c16r2="http://schemas.microsoft.com/office/drawing/2015/06/chart">
            <c:ext xmlns:c16="http://schemas.microsoft.com/office/drawing/2014/chart" uri="{C3380CC4-5D6E-409C-BE32-E72D297353CC}">
              <c16:uniqueId val="{00000008-02BC-47D9-9343-44CB5FA048F0}"/>
            </c:ext>
          </c:extLst>
        </c:ser>
        <c:ser>
          <c:idx val="4"/>
          <c:order val="4"/>
          <c:tx>
            <c:strRef>
              <c:f>Sheet1!$F$1</c:f>
              <c:strCache>
                <c:ptCount val="1"/>
                <c:pt idx="0">
                  <c:v>Very easy</c:v>
                </c:pt>
              </c:strCache>
            </c:strRef>
          </c:tx>
          <c:spPr>
            <a:solidFill>
              <a:srgbClr val="64B22D"/>
            </a:solidFill>
            <a:ln>
              <a:solidFill>
                <a:srgbClr val="64B22D"/>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4992"/>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 completed an online consultation through my practice website (20)</c:v>
                </c:pt>
                <c:pt idx="1">
                  <c:v>I phoned the GP practice (191)</c:v>
                </c:pt>
                <c:pt idx="2">
                  <c:v>Total sample (228)</c:v>
                </c:pt>
              </c:strCache>
            </c:strRef>
          </c:cat>
          <c:val>
            <c:numRef>
              <c:f>Sheet1!$F$2:$F$4</c:f>
              <c:numCache>
                <c:formatCode>0%</c:formatCode>
                <c:ptCount val="3"/>
                <c:pt idx="0">
                  <c:v>0.55000000000000004</c:v>
                </c:pt>
                <c:pt idx="1">
                  <c:v>0.34</c:v>
                </c:pt>
                <c:pt idx="2">
                  <c:v>0.37</c:v>
                </c:pt>
              </c:numCache>
            </c:numRef>
          </c:val>
          <c:extLst xmlns:c16r2="http://schemas.microsoft.com/office/drawing/2015/06/chart">
            <c:ext xmlns:c16="http://schemas.microsoft.com/office/drawing/2014/chart" uri="{C3380CC4-5D6E-409C-BE32-E72D297353CC}">
              <c16:uniqueId val="{00000000-969B-4076-BB32-E544F76F8119}"/>
            </c:ext>
          </c:extLst>
        </c:ser>
        <c:dLbls>
          <c:dLblPos val="ctr"/>
          <c:showLegendKey val="0"/>
          <c:showVal val="1"/>
          <c:showCatName val="0"/>
          <c:showSerName val="0"/>
          <c:showPercent val="0"/>
          <c:showBubbleSize val="0"/>
        </c:dLbls>
        <c:gapWidth val="150"/>
        <c:overlap val="100"/>
        <c:axId val="236775680"/>
        <c:axId val="236675072"/>
      </c:barChart>
      <c:catAx>
        <c:axId val="23677568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236675072"/>
        <c:crosses val="autoZero"/>
        <c:auto val="1"/>
        <c:lblAlgn val="ctr"/>
        <c:lblOffset val="100"/>
        <c:noMultiLvlLbl val="0"/>
      </c:catAx>
      <c:valAx>
        <c:axId val="236675072"/>
        <c:scaling>
          <c:orientation val="minMax"/>
        </c:scaling>
        <c:delete val="1"/>
        <c:axPos val="b"/>
        <c:numFmt formatCode="0%" sourceLinked="1"/>
        <c:majorTickMark val="out"/>
        <c:minorTickMark val="none"/>
        <c:tickLblPos val="nextTo"/>
        <c:crossAx val="236775680"/>
        <c:crosses val="autoZero"/>
        <c:crossBetween val="between"/>
      </c:valAx>
      <c:spPr>
        <a:noFill/>
        <a:ln>
          <a:noFill/>
        </a:ln>
        <a:effectLst/>
      </c:spPr>
    </c:plotArea>
    <c:legend>
      <c:legendPos val="t"/>
      <c:layout>
        <c:manualLayout>
          <c:xMode val="edge"/>
          <c:yMode val="edge"/>
          <c:x val="0.4413462264693982"/>
          <c:y val="5.3583483348334834E-2"/>
          <c:w val="0.55865371841201483"/>
          <c:h val="6.0266474644707836E-2"/>
        </c:manualLayout>
      </c:layout>
      <c:overlay val="0"/>
      <c:spPr>
        <a:solidFill>
          <a:schemeClr val="bg1">
            <a:lumMod val="95000"/>
          </a:schemeClr>
        </a:solidFill>
        <a:ln>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rgbClr val="004992"/>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actual panel</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F545-4F2A-86C2-24BEDBC0A1B8}"/>
              </c:ext>
            </c:extLst>
          </c:dPt>
          <c:dPt>
            <c:idx val="1"/>
            <c:invertIfNegative val="0"/>
            <c:bubble3D val="0"/>
            <c:extLst xmlns:c16r2="http://schemas.microsoft.com/office/drawing/2015/06/chart">
              <c:ext xmlns:c16="http://schemas.microsoft.com/office/drawing/2014/chart" uri="{C3380CC4-5D6E-409C-BE32-E72D297353CC}">
                <c16:uniqueId val="{00000001-F545-4F2A-86C2-24BEDBC0A1B8}"/>
              </c:ext>
            </c:extLst>
          </c:dPt>
          <c:dPt>
            <c:idx val="2"/>
            <c:invertIfNegative val="0"/>
            <c:bubble3D val="0"/>
            <c:extLst xmlns:c16r2="http://schemas.microsoft.com/office/drawing/2015/06/chart">
              <c:ext xmlns:c16="http://schemas.microsoft.com/office/drawing/2014/chart" uri="{C3380CC4-5D6E-409C-BE32-E72D297353CC}">
                <c16:uniqueId val="{00000002-F545-4F2A-86C2-24BEDBC0A1B8}"/>
              </c:ext>
            </c:extLst>
          </c:dPt>
          <c:dPt>
            <c:idx val="4"/>
            <c:invertIfNegative val="0"/>
            <c:bubble3D val="0"/>
            <c:extLst xmlns:c16r2="http://schemas.microsoft.com/office/drawing/2015/06/chart">
              <c:ext xmlns:c16="http://schemas.microsoft.com/office/drawing/2014/chart" uri="{C3380CC4-5D6E-409C-BE32-E72D297353CC}">
                <c16:uniqueId val="{00000003-F545-4F2A-86C2-24BEDBC0A1B8}"/>
              </c:ext>
            </c:extLst>
          </c:dPt>
          <c:dPt>
            <c:idx val="7"/>
            <c:invertIfNegative val="0"/>
            <c:bubble3D val="0"/>
            <c:extLst xmlns:c16r2="http://schemas.microsoft.com/office/drawing/2015/06/chart">
              <c:ext xmlns:c16="http://schemas.microsoft.com/office/drawing/2014/chart" uri="{C3380CC4-5D6E-409C-BE32-E72D297353CC}">
                <c16:uniqueId val="{00000004-F545-4F2A-86C2-24BEDBC0A1B8}"/>
              </c:ext>
            </c:extLst>
          </c:dPt>
          <c:dPt>
            <c:idx val="10"/>
            <c:invertIfNegative val="0"/>
            <c:bubble3D val="0"/>
            <c:extLst xmlns:c16r2="http://schemas.microsoft.com/office/drawing/2015/06/chart">
              <c:ext xmlns:c16="http://schemas.microsoft.com/office/drawing/2014/chart" uri="{C3380CC4-5D6E-409C-BE32-E72D297353CC}">
                <c16:uniqueId val="{00000005-F545-4F2A-86C2-24BEDBC0A1B8}"/>
              </c:ext>
            </c:extLst>
          </c:dPt>
          <c:dPt>
            <c:idx val="12"/>
            <c:invertIfNegative val="0"/>
            <c:bubble3D val="0"/>
            <c:extLst xmlns:c16r2="http://schemas.microsoft.com/office/drawing/2015/06/chart">
              <c:ext xmlns:c16="http://schemas.microsoft.com/office/drawing/2014/chart" uri="{C3380CC4-5D6E-409C-BE32-E72D297353CC}">
                <c16:uniqueId val="{00000006-F545-4F2A-86C2-24BEDBC0A1B8}"/>
              </c:ext>
            </c:extLst>
          </c:dPt>
          <c:dPt>
            <c:idx val="13"/>
            <c:invertIfNegative val="0"/>
            <c:bubble3D val="0"/>
            <c:extLst xmlns:c16r2="http://schemas.microsoft.com/office/drawing/2015/06/chart">
              <c:ext xmlns:c16="http://schemas.microsoft.com/office/drawing/2014/chart" uri="{C3380CC4-5D6E-409C-BE32-E72D297353CC}">
                <c16:uniqueId val="{00000007-F545-4F2A-86C2-24BEDBC0A1B8}"/>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BaNES</c:v>
                </c:pt>
              </c:strCache>
            </c:strRef>
          </c:cat>
          <c:val>
            <c:numRef>
              <c:f>Sheet1!$B$2:$B$16</c:f>
              <c:numCache>
                <c:formatCode>0%</c:formatCode>
                <c:ptCount val="15"/>
                <c:pt idx="0">
                  <c:v>0.08</c:v>
                </c:pt>
                <c:pt idx="1">
                  <c:v>0.92</c:v>
                </c:pt>
                <c:pt idx="3">
                  <c:v>0.06</c:v>
                </c:pt>
                <c:pt idx="4">
                  <c:v>0.15</c:v>
                </c:pt>
                <c:pt idx="5">
                  <c:v>0.35</c:v>
                </c:pt>
                <c:pt idx="6">
                  <c:v>0.28999999999999998</c:v>
                </c:pt>
                <c:pt idx="7">
                  <c:v>0.15</c:v>
                </c:pt>
                <c:pt idx="9">
                  <c:v>0.63</c:v>
                </c:pt>
                <c:pt idx="10">
                  <c:v>0.37</c:v>
                </c:pt>
                <c:pt idx="12">
                  <c:v>0.51</c:v>
                </c:pt>
                <c:pt idx="13">
                  <c:v>0.26</c:v>
                </c:pt>
                <c:pt idx="14">
                  <c:v>0.23</c:v>
                </c:pt>
              </c:numCache>
            </c:numRef>
          </c:val>
          <c:extLst xmlns:c16r2="http://schemas.microsoft.com/office/drawing/2015/06/chart">
            <c:ext xmlns:c16="http://schemas.microsoft.com/office/drawing/2014/chart" uri="{C3380CC4-5D6E-409C-BE32-E72D297353CC}">
              <c16:uniqueId val="{00000008-F545-4F2A-86C2-24BEDBC0A1B8}"/>
            </c:ext>
          </c:extLst>
        </c:ser>
        <c:ser>
          <c:idx val="1"/>
          <c:order val="1"/>
          <c:tx>
            <c:strRef>
              <c:f>Sheet1!$C$1</c:f>
              <c:strCache>
                <c:ptCount val="1"/>
                <c:pt idx="0">
                  <c:v>survey</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F545-4F2A-86C2-24BEDBC0A1B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BAME</c:v>
                </c:pt>
                <c:pt idx="1">
                  <c:v>White</c:v>
                </c:pt>
                <c:pt idx="3">
                  <c:v>75+ years</c:v>
                </c:pt>
                <c:pt idx="4">
                  <c:v>65-74</c:v>
                </c:pt>
                <c:pt idx="5">
                  <c:v>45-64</c:v>
                </c:pt>
                <c:pt idx="6">
                  <c:v>25-44</c:v>
                </c:pt>
                <c:pt idx="7">
                  <c:v>16-24 years</c:v>
                </c:pt>
                <c:pt idx="9">
                  <c:v>Female</c:v>
                </c:pt>
                <c:pt idx="10">
                  <c:v>Male</c:v>
                </c:pt>
                <c:pt idx="12">
                  <c:v>Wiltshire</c:v>
                </c:pt>
                <c:pt idx="13">
                  <c:v>Swindon</c:v>
                </c:pt>
                <c:pt idx="14">
                  <c:v>BaNES</c:v>
                </c:pt>
              </c:strCache>
            </c:strRef>
          </c:cat>
          <c:val>
            <c:numRef>
              <c:f>Sheet1!$C$2:$C$16</c:f>
              <c:numCache>
                <c:formatCode>0%</c:formatCode>
                <c:ptCount val="15"/>
                <c:pt idx="0">
                  <c:v>0.06</c:v>
                </c:pt>
                <c:pt idx="1">
                  <c:v>0.94</c:v>
                </c:pt>
                <c:pt idx="3">
                  <c:v>0.1</c:v>
                </c:pt>
                <c:pt idx="4">
                  <c:v>0.11</c:v>
                </c:pt>
                <c:pt idx="5">
                  <c:v>0.32</c:v>
                </c:pt>
                <c:pt idx="6">
                  <c:v>0.32</c:v>
                </c:pt>
                <c:pt idx="7">
                  <c:v>0.15</c:v>
                </c:pt>
                <c:pt idx="9">
                  <c:v>0.51</c:v>
                </c:pt>
                <c:pt idx="10">
                  <c:v>0.49</c:v>
                </c:pt>
                <c:pt idx="12">
                  <c:v>0.51</c:v>
                </c:pt>
                <c:pt idx="13">
                  <c:v>0.27</c:v>
                </c:pt>
                <c:pt idx="14">
                  <c:v>0.22</c:v>
                </c:pt>
              </c:numCache>
            </c:numRef>
          </c:val>
          <c:extLst xmlns:c16r2="http://schemas.microsoft.com/office/drawing/2015/06/chart">
            <c:ext xmlns:c16="http://schemas.microsoft.com/office/drawing/2014/chart" uri="{C3380CC4-5D6E-409C-BE32-E72D297353CC}">
              <c16:uniqueId val="{0000000A-F545-4F2A-86C2-24BEDBC0A1B8}"/>
            </c:ext>
          </c:extLst>
        </c:ser>
        <c:dLbls>
          <c:showLegendKey val="0"/>
          <c:showVal val="0"/>
          <c:showCatName val="0"/>
          <c:showSerName val="0"/>
          <c:showPercent val="0"/>
          <c:showBubbleSize val="0"/>
        </c:dLbls>
        <c:gapWidth val="33"/>
        <c:axId val="238584960"/>
        <c:axId val="238586496"/>
      </c:barChart>
      <c:catAx>
        <c:axId val="2385849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238586496"/>
        <c:crosses val="autoZero"/>
        <c:auto val="1"/>
        <c:lblAlgn val="ctr"/>
        <c:lblOffset val="100"/>
        <c:noMultiLvlLbl val="0"/>
      </c:catAx>
      <c:valAx>
        <c:axId val="23858649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3858496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86959338402663"/>
          <c:y val="0"/>
          <c:w val="0.6777034929589163"/>
          <c:h val="0.94594476421643992"/>
        </c:manualLayout>
      </c:layout>
      <c:barChart>
        <c:barDir val="bar"/>
        <c:grouping val="clustered"/>
        <c:varyColors val="0"/>
        <c:ser>
          <c:idx val="0"/>
          <c:order val="0"/>
          <c:tx>
            <c:strRef>
              <c:f>Sheet1!$B$1</c:f>
              <c:strCache>
                <c:ptCount val="1"/>
                <c:pt idx="0">
                  <c:v>actual panel</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8D81-4C88-A318-37092B6B43DD}"/>
              </c:ext>
            </c:extLst>
          </c:dPt>
          <c:dPt>
            <c:idx val="1"/>
            <c:invertIfNegative val="0"/>
            <c:bubble3D val="0"/>
            <c:extLst xmlns:c16r2="http://schemas.microsoft.com/office/drawing/2015/06/chart">
              <c:ext xmlns:c16="http://schemas.microsoft.com/office/drawing/2014/chart" uri="{C3380CC4-5D6E-409C-BE32-E72D297353CC}">
                <c16:uniqueId val="{00000001-8D81-4C88-A318-37092B6B43DD}"/>
              </c:ext>
            </c:extLst>
          </c:dPt>
          <c:dPt>
            <c:idx val="2"/>
            <c:invertIfNegative val="0"/>
            <c:bubble3D val="0"/>
            <c:extLst xmlns:c16r2="http://schemas.microsoft.com/office/drawing/2015/06/chart">
              <c:ext xmlns:c16="http://schemas.microsoft.com/office/drawing/2014/chart" uri="{C3380CC4-5D6E-409C-BE32-E72D297353CC}">
                <c16:uniqueId val="{00000002-8D81-4C88-A318-37092B6B43DD}"/>
              </c:ext>
            </c:extLst>
          </c:dPt>
          <c:dPt>
            <c:idx val="4"/>
            <c:invertIfNegative val="0"/>
            <c:bubble3D val="0"/>
            <c:extLst xmlns:c16r2="http://schemas.microsoft.com/office/drawing/2015/06/chart">
              <c:ext xmlns:c16="http://schemas.microsoft.com/office/drawing/2014/chart" uri="{C3380CC4-5D6E-409C-BE32-E72D297353CC}">
                <c16:uniqueId val="{00000003-8D81-4C88-A318-37092B6B43DD}"/>
              </c:ext>
            </c:extLst>
          </c:dPt>
          <c:dPt>
            <c:idx val="7"/>
            <c:invertIfNegative val="0"/>
            <c:bubble3D val="0"/>
            <c:extLst xmlns:c16r2="http://schemas.microsoft.com/office/drawing/2015/06/chart">
              <c:ext xmlns:c16="http://schemas.microsoft.com/office/drawing/2014/chart" uri="{C3380CC4-5D6E-409C-BE32-E72D297353CC}">
                <c16:uniqueId val="{00000004-8D81-4C88-A318-37092B6B43DD}"/>
              </c:ext>
            </c:extLst>
          </c:dPt>
          <c:dPt>
            <c:idx val="10"/>
            <c:invertIfNegative val="0"/>
            <c:bubble3D val="0"/>
            <c:extLst xmlns:c16r2="http://schemas.microsoft.com/office/drawing/2015/06/chart">
              <c:ext xmlns:c16="http://schemas.microsoft.com/office/drawing/2014/chart" uri="{C3380CC4-5D6E-409C-BE32-E72D297353CC}">
                <c16:uniqueId val="{00000005-8D81-4C88-A318-37092B6B43DD}"/>
              </c:ext>
            </c:extLst>
          </c:dPt>
          <c:dPt>
            <c:idx val="12"/>
            <c:invertIfNegative val="0"/>
            <c:bubble3D val="0"/>
            <c:extLst xmlns:c16r2="http://schemas.microsoft.com/office/drawing/2015/06/chart">
              <c:ext xmlns:c16="http://schemas.microsoft.com/office/drawing/2014/chart" uri="{C3380CC4-5D6E-409C-BE32-E72D297353CC}">
                <c16:uniqueId val="{00000006-8D81-4C88-A318-37092B6B43DD}"/>
              </c:ext>
            </c:extLst>
          </c:dPt>
          <c:dPt>
            <c:idx val="13"/>
            <c:invertIfNegative val="0"/>
            <c:bubble3D val="0"/>
            <c:extLst xmlns:c16r2="http://schemas.microsoft.com/office/drawing/2015/06/chart">
              <c:ext xmlns:c16="http://schemas.microsoft.com/office/drawing/2014/chart" uri="{C3380CC4-5D6E-409C-BE32-E72D297353CC}">
                <c16:uniqueId val="{00000007-8D81-4C88-A318-37092B6B43DD}"/>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 LT health/disability</c:v>
                </c:pt>
                <c:pt idx="1">
                  <c:v>Long term health/disability</c:v>
                </c:pt>
                <c:pt idx="3">
                  <c:v>Living with parents/ student house/ shared house</c:v>
                </c:pt>
                <c:pt idx="4">
                  <c:v>Lone parent</c:v>
                </c:pt>
                <c:pt idx="5">
                  <c:v>Married/civil partners/co habit</c:v>
                </c:pt>
                <c:pt idx="6">
                  <c:v>Living alone</c:v>
                </c:pt>
              </c:strCache>
            </c:strRef>
          </c:cat>
          <c:val>
            <c:numRef>
              <c:f>Sheet1!$B$2:$B$8</c:f>
              <c:numCache>
                <c:formatCode>0%</c:formatCode>
                <c:ptCount val="7"/>
                <c:pt idx="0">
                  <c:v>0.71</c:v>
                </c:pt>
                <c:pt idx="1">
                  <c:v>0.28999999999999998</c:v>
                </c:pt>
                <c:pt idx="3">
                  <c:v>0.14000000000000001</c:v>
                </c:pt>
                <c:pt idx="4">
                  <c:v>0.04</c:v>
                </c:pt>
                <c:pt idx="5">
                  <c:v>0.63</c:v>
                </c:pt>
                <c:pt idx="6">
                  <c:v>0.2</c:v>
                </c:pt>
              </c:numCache>
            </c:numRef>
          </c:val>
          <c:extLst xmlns:c16r2="http://schemas.microsoft.com/office/drawing/2015/06/chart">
            <c:ext xmlns:c16="http://schemas.microsoft.com/office/drawing/2014/chart" uri="{C3380CC4-5D6E-409C-BE32-E72D297353CC}">
              <c16:uniqueId val="{00000008-8D81-4C88-A318-37092B6B43DD}"/>
            </c:ext>
          </c:extLst>
        </c:ser>
        <c:ser>
          <c:idx val="1"/>
          <c:order val="1"/>
          <c:tx>
            <c:strRef>
              <c:f>Sheet1!$C$1</c:f>
              <c:strCache>
                <c:ptCount val="1"/>
                <c:pt idx="0">
                  <c:v>Survey sample</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8D81-4C88-A318-37092B6B43DD}"/>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 LT health/disability</c:v>
                </c:pt>
                <c:pt idx="1">
                  <c:v>Long term health/disability</c:v>
                </c:pt>
                <c:pt idx="3">
                  <c:v>Living with parents/ student house/ shared house</c:v>
                </c:pt>
                <c:pt idx="4">
                  <c:v>Lone parent</c:v>
                </c:pt>
                <c:pt idx="5">
                  <c:v>Married/civil partners/co habit</c:v>
                </c:pt>
                <c:pt idx="6">
                  <c:v>Living alone</c:v>
                </c:pt>
              </c:strCache>
            </c:strRef>
          </c:cat>
          <c:val>
            <c:numRef>
              <c:f>Sheet1!$C$2:$C$8</c:f>
              <c:numCache>
                <c:formatCode>0%</c:formatCode>
                <c:ptCount val="7"/>
                <c:pt idx="0">
                  <c:v>0.84</c:v>
                </c:pt>
                <c:pt idx="1">
                  <c:v>0.16</c:v>
                </c:pt>
                <c:pt idx="3">
                  <c:v>0.04</c:v>
                </c:pt>
                <c:pt idx="4">
                  <c:v>0.1</c:v>
                </c:pt>
                <c:pt idx="5">
                  <c:v>0.57999999999999996</c:v>
                </c:pt>
                <c:pt idx="6">
                  <c:v>0.28000000000000003</c:v>
                </c:pt>
              </c:numCache>
            </c:numRef>
          </c:val>
          <c:extLst xmlns:c16r2="http://schemas.microsoft.com/office/drawing/2015/06/chart">
            <c:ext xmlns:c16="http://schemas.microsoft.com/office/drawing/2014/chart" uri="{C3380CC4-5D6E-409C-BE32-E72D297353CC}">
              <c16:uniqueId val="{0000000A-8D81-4C88-A318-37092B6B43DD}"/>
            </c:ext>
          </c:extLst>
        </c:ser>
        <c:dLbls>
          <c:showLegendKey val="0"/>
          <c:showVal val="0"/>
          <c:showCatName val="0"/>
          <c:showSerName val="0"/>
          <c:showPercent val="0"/>
          <c:showBubbleSize val="0"/>
        </c:dLbls>
        <c:gapWidth val="33"/>
        <c:axId val="238281088"/>
        <c:axId val="238282624"/>
      </c:barChart>
      <c:catAx>
        <c:axId val="2382810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238282624"/>
        <c:crosses val="autoZero"/>
        <c:auto val="1"/>
        <c:lblAlgn val="ctr"/>
        <c:lblOffset val="100"/>
        <c:noMultiLvlLbl val="0"/>
      </c:catAx>
      <c:valAx>
        <c:axId val="238282624"/>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382810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213031649000858"/>
          <c:y val="1.4742337031880014E-2"/>
          <c:w val="0.79024391340696454"/>
          <c:h val="0.94594476421643992"/>
        </c:manualLayout>
      </c:layout>
      <c:barChart>
        <c:barDir val="bar"/>
        <c:grouping val="clustered"/>
        <c:varyColors val="0"/>
        <c:ser>
          <c:idx val="0"/>
          <c:order val="0"/>
          <c:tx>
            <c:strRef>
              <c:f>Sheet1!$B$1</c:f>
              <c:strCache>
                <c:ptCount val="1"/>
                <c:pt idx="0">
                  <c:v>actual panel</c:v>
                </c:pt>
              </c:strCache>
            </c:strRef>
          </c:tx>
          <c:spPr>
            <a:solidFill>
              <a:srgbClr val="92D050"/>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1247-4294-83D4-F42EFBB3FD21}"/>
              </c:ext>
            </c:extLst>
          </c:dPt>
          <c:dPt>
            <c:idx val="1"/>
            <c:invertIfNegative val="0"/>
            <c:bubble3D val="0"/>
            <c:extLst xmlns:c16r2="http://schemas.microsoft.com/office/drawing/2015/06/chart">
              <c:ext xmlns:c16="http://schemas.microsoft.com/office/drawing/2014/chart" uri="{C3380CC4-5D6E-409C-BE32-E72D297353CC}">
                <c16:uniqueId val="{00000001-1247-4294-83D4-F42EFBB3FD21}"/>
              </c:ext>
            </c:extLst>
          </c:dPt>
          <c:dPt>
            <c:idx val="2"/>
            <c:invertIfNegative val="0"/>
            <c:bubble3D val="0"/>
            <c:extLst xmlns:c16r2="http://schemas.microsoft.com/office/drawing/2015/06/chart">
              <c:ext xmlns:c16="http://schemas.microsoft.com/office/drawing/2014/chart" uri="{C3380CC4-5D6E-409C-BE32-E72D297353CC}">
                <c16:uniqueId val="{00000002-1247-4294-83D4-F42EFBB3FD21}"/>
              </c:ext>
            </c:extLst>
          </c:dPt>
          <c:dPt>
            <c:idx val="4"/>
            <c:invertIfNegative val="0"/>
            <c:bubble3D val="0"/>
            <c:extLst xmlns:c16r2="http://schemas.microsoft.com/office/drawing/2015/06/chart">
              <c:ext xmlns:c16="http://schemas.microsoft.com/office/drawing/2014/chart" uri="{C3380CC4-5D6E-409C-BE32-E72D297353CC}">
                <c16:uniqueId val="{00000003-1247-4294-83D4-F42EFBB3FD21}"/>
              </c:ext>
            </c:extLst>
          </c:dPt>
          <c:dPt>
            <c:idx val="7"/>
            <c:invertIfNegative val="0"/>
            <c:bubble3D val="0"/>
            <c:extLst xmlns:c16r2="http://schemas.microsoft.com/office/drawing/2015/06/chart">
              <c:ext xmlns:c16="http://schemas.microsoft.com/office/drawing/2014/chart" uri="{C3380CC4-5D6E-409C-BE32-E72D297353CC}">
                <c16:uniqueId val="{00000004-1247-4294-83D4-F42EFBB3FD21}"/>
              </c:ext>
            </c:extLst>
          </c:dPt>
          <c:dPt>
            <c:idx val="10"/>
            <c:invertIfNegative val="0"/>
            <c:bubble3D val="0"/>
            <c:extLst xmlns:c16r2="http://schemas.microsoft.com/office/drawing/2015/06/chart">
              <c:ext xmlns:c16="http://schemas.microsoft.com/office/drawing/2014/chart" uri="{C3380CC4-5D6E-409C-BE32-E72D297353CC}">
                <c16:uniqueId val="{00000005-1247-4294-83D4-F42EFBB3FD21}"/>
              </c:ext>
            </c:extLst>
          </c:dPt>
          <c:dPt>
            <c:idx val="12"/>
            <c:invertIfNegative val="0"/>
            <c:bubble3D val="0"/>
            <c:extLst xmlns:c16r2="http://schemas.microsoft.com/office/drawing/2015/06/chart">
              <c:ext xmlns:c16="http://schemas.microsoft.com/office/drawing/2014/chart" uri="{C3380CC4-5D6E-409C-BE32-E72D297353CC}">
                <c16:uniqueId val="{00000006-1247-4294-83D4-F42EFBB3FD21}"/>
              </c:ext>
            </c:extLst>
          </c:dPt>
          <c:dPt>
            <c:idx val="13"/>
            <c:invertIfNegative val="0"/>
            <c:bubble3D val="0"/>
            <c:extLst xmlns:c16r2="http://schemas.microsoft.com/office/drawing/2015/06/chart">
              <c:ext xmlns:c16="http://schemas.microsoft.com/office/drawing/2014/chart" uri="{C3380CC4-5D6E-409C-BE32-E72D297353CC}">
                <c16:uniqueId val="{00000007-1247-4294-83D4-F42EFBB3FD21}"/>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64B22D"/>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Has dependent children at home</c:v>
                </c:pt>
                <c:pt idx="2">
                  <c:v>Main language not English</c:v>
                </c:pt>
                <c:pt idx="3">
                  <c:v>Main language is English</c:v>
                </c:pt>
                <c:pt idx="5">
                  <c:v>Not working</c:v>
                </c:pt>
                <c:pt idx="6">
                  <c:v>Student</c:v>
                </c:pt>
                <c:pt idx="7">
                  <c:v>Retired</c:v>
                </c:pt>
                <c:pt idx="8">
                  <c:v>Employed</c:v>
                </c:pt>
                <c:pt idx="10">
                  <c:v>Unpaid care recipients</c:v>
                </c:pt>
                <c:pt idx="11">
                  <c:v>Non carers</c:v>
                </c:pt>
                <c:pt idx="12">
                  <c:v>Unpaid carers</c:v>
                </c:pt>
              </c:strCache>
            </c:strRef>
          </c:cat>
          <c:val>
            <c:numRef>
              <c:f>Sheet1!$B$2:$B$14</c:f>
              <c:numCache>
                <c:formatCode>General</c:formatCode>
                <c:ptCount val="13"/>
                <c:pt idx="0" formatCode="0%">
                  <c:v>0.26</c:v>
                </c:pt>
                <c:pt idx="2" formatCode="0%">
                  <c:v>0.04</c:v>
                </c:pt>
                <c:pt idx="3" formatCode="0%">
                  <c:v>0.96</c:v>
                </c:pt>
                <c:pt idx="5" formatCode="0%">
                  <c:v>0.12</c:v>
                </c:pt>
                <c:pt idx="6" formatCode="0%">
                  <c:v>7.0000000000000007E-2</c:v>
                </c:pt>
                <c:pt idx="7" formatCode="0%">
                  <c:v>0.25</c:v>
                </c:pt>
                <c:pt idx="8" formatCode="0%">
                  <c:v>0.56000000000000005</c:v>
                </c:pt>
                <c:pt idx="10" formatCode="0%">
                  <c:v>0.04</c:v>
                </c:pt>
                <c:pt idx="11" formatCode="0%">
                  <c:v>0.9</c:v>
                </c:pt>
                <c:pt idx="12" formatCode="0%">
                  <c:v>0.1</c:v>
                </c:pt>
              </c:numCache>
            </c:numRef>
          </c:val>
          <c:extLst xmlns:c16r2="http://schemas.microsoft.com/office/drawing/2015/06/chart">
            <c:ext xmlns:c16="http://schemas.microsoft.com/office/drawing/2014/chart" uri="{C3380CC4-5D6E-409C-BE32-E72D297353CC}">
              <c16:uniqueId val="{00000008-1247-4294-83D4-F42EFBB3FD21}"/>
            </c:ext>
          </c:extLst>
        </c:ser>
        <c:ser>
          <c:idx val="1"/>
          <c:order val="1"/>
          <c:tx>
            <c:strRef>
              <c:f>Sheet1!$C$1</c:f>
              <c:strCache>
                <c:ptCount val="1"/>
                <c:pt idx="0">
                  <c:v>survey sample</c:v>
                </c:pt>
              </c:strCache>
            </c:strRef>
          </c:tx>
          <c:spPr>
            <a:solidFill>
              <a:schemeClr val="bg1">
                <a:lumMod val="65000"/>
              </a:schemeClr>
            </a:solidFill>
            <a:ln>
              <a:noFill/>
            </a:ln>
            <a:effectLst>
              <a:softEdge rad="25400"/>
            </a:effectLst>
          </c:spPr>
          <c:invertIfNegative val="0"/>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1247-4294-83D4-F42EFBB3FD2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lumMod val="50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Has dependent children at home</c:v>
                </c:pt>
                <c:pt idx="2">
                  <c:v>Main language not English</c:v>
                </c:pt>
                <c:pt idx="3">
                  <c:v>Main language is English</c:v>
                </c:pt>
                <c:pt idx="5">
                  <c:v>Not working</c:v>
                </c:pt>
                <c:pt idx="6">
                  <c:v>Student</c:v>
                </c:pt>
                <c:pt idx="7">
                  <c:v>Retired</c:v>
                </c:pt>
                <c:pt idx="8">
                  <c:v>Employed</c:v>
                </c:pt>
                <c:pt idx="10">
                  <c:v>Unpaid care recipients</c:v>
                </c:pt>
                <c:pt idx="11">
                  <c:v>Non carers</c:v>
                </c:pt>
                <c:pt idx="12">
                  <c:v>Unpaid carers</c:v>
                </c:pt>
              </c:strCache>
            </c:strRef>
          </c:cat>
          <c:val>
            <c:numRef>
              <c:f>Sheet1!$C$2:$C$14</c:f>
              <c:numCache>
                <c:formatCode>General</c:formatCode>
                <c:ptCount val="13"/>
                <c:pt idx="0" formatCode="0%">
                  <c:v>0.3</c:v>
                </c:pt>
                <c:pt idx="2" formatCode="0%">
                  <c:v>0.02</c:v>
                </c:pt>
                <c:pt idx="3" formatCode="0%">
                  <c:v>0.98</c:v>
                </c:pt>
                <c:pt idx="5" formatCode="0%">
                  <c:v>0.1</c:v>
                </c:pt>
                <c:pt idx="6" formatCode="0%">
                  <c:v>7.0000000000000007E-2</c:v>
                </c:pt>
                <c:pt idx="7" formatCode="0%">
                  <c:v>0.23</c:v>
                </c:pt>
                <c:pt idx="8" formatCode="0%">
                  <c:v>0.6</c:v>
                </c:pt>
                <c:pt idx="10" formatCode="0%">
                  <c:v>0.04</c:v>
                </c:pt>
                <c:pt idx="11" formatCode="0%">
                  <c:v>0.9</c:v>
                </c:pt>
                <c:pt idx="12" formatCode="0%">
                  <c:v>0.1</c:v>
                </c:pt>
              </c:numCache>
            </c:numRef>
          </c:val>
          <c:extLst xmlns:c16r2="http://schemas.microsoft.com/office/drawing/2015/06/chart">
            <c:ext xmlns:c16="http://schemas.microsoft.com/office/drawing/2014/chart" uri="{C3380CC4-5D6E-409C-BE32-E72D297353CC}">
              <c16:uniqueId val="{0000000A-1247-4294-83D4-F42EFBB3FD21}"/>
            </c:ext>
          </c:extLst>
        </c:ser>
        <c:dLbls>
          <c:showLegendKey val="0"/>
          <c:showVal val="0"/>
          <c:showCatName val="0"/>
          <c:showSerName val="0"/>
          <c:showPercent val="0"/>
          <c:showBubbleSize val="0"/>
        </c:dLbls>
        <c:gapWidth val="33"/>
        <c:axId val="238290816"/>
        <c:axId val="238292352"/>
      </c:barChart>
      <c:catAx>
        <c:axId val="2382908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rgbClr val="004992"/>
                </a:solidFill>
                <a:latin typeface="+mn-lt"/>
                <a:ea typeface="+mn-ea"/>
                <a:cs typeface="+mn-cs"/>
              </a:defRPr>
            </a:pPr>
            <a:endParaRPr lang="en-US"/>
          </a:p>
        </c:txPr>
        <c:crossAx val="238292352"/>
        <c:crosses val="autoZero"/>
        <c:auto val="1"/>
        <c:lblAlgn val="ctr"/>
        <c:lblOffset val="100"/>
        <c:noMultiLvlLbl val="0"/>
      </c:catAx>
      <c:valAx>
        <c:axId val="23829235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38290816"/>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273313804671093E-2"/>
          <c:y val="1.9292485984605812E-2"/>
          <c:w val="0.89297641272864758"/>
          <c:h val="0.73926690215099788"/>
        </c:manualLayout>
      </c:layout>
      <c:lineChart>
        <c:grouping val="standard"/>
        <c:varyColors val="0"/>
        <c:ser>
          <c:idx val="0"/>
          <c:order val="0"/>
          <c:tx>
            <c:strRef>
              <c:f>Sheet1!$B$1</c:f>
              <c:strCache>
                <c:ptCount val="1"/>
                <c:pt idx="0">
                  <c:v>Feeling healthy</c:v>
                </c:pt>
              </c:strCache>
            </c:strRef>
          </c:tx>
          <c:spPr>
            <a:ln w="28575" cap="rnd">
              <a:solidFill>
                <a:srgbClr val="00B0F0"/>
              </a:solidFill>
              <a:round/>
            </a:ln>
            <a:effectLst/>
          </c:spPr>
          <c:marker>
            <c:symbol val="circle"/>
            <c:size val="5"/>
            <c:spPr>
              <a:solidFill>
                <a:srgbClr val="00B0F0"/>
              </a:solidFill>
              <a:ln w="9525">
                <a:solidFill>
                  <a:srgbClr val="00B0F0"/>
                </a:solidFill>
              </a:ln>
              <a:effectLst/>
            </c:spPr>
          </c:marker>
          <c:dLbls>
            <c:dLbl>
              <c:idx val="5"/>
              <c:layout>
                <c:manualLayout>
                  <c:x val="-2.2926784919190139E-2"/>
                  <c:y val="1.870304098058786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F2F-45AD-9485-015BD7469FB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B0F0"/>
                    </a:solidFill>
                    <a:latin typeface="Century Gothic" panose="020B0502020202020204" pitchFamily="34" charset="0"/>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Survey 1 (Jan-Mar '20)</c:v>
                </c:pt>
                <c:pt idx="1">
                  <c:v>Survey 2 (May '20)</c:v>
                </c:pt>
                <c:pt idx="2">
                  <c:v>Survey 3 (July-Aug '20)</c:v>
                </c:pt>
                <c:pt idx="3">
                  <c:v>Survey 4 (Nov-Dec '20)</c:v>
                </c:pt>
                <c:pt idx="4">
                  <c:v>Survey 5 (Mar-May '21)</c:v>
                </c:pt>
                <c:pt idx="5">
                  <c:v>Survey 6 (Jul-Aug '21)</c:v>
                </c:pt>
              </c:strCache>
            </c:strRef>
          </c:cat>
          <c:val>
            <c:numRef>
              <c:f>Sheet1!$B$2:$B$7</c:f>
              <c:numCache>
                <c:formatCode>0%</c:formatCode>
                <c:ptCount val="6"/>
                <c:pt idx="0">
                  <c:v>0.82</c:v>
                </c:pt>
                <c:pt idx="1">
                  <c:v>0.9</c:v>
                </c:pt>
                <c:pt idx="2">
                  <c:v>0.84</c:v>
                </c:pt>
                <c:pt idx="3">
                  <c:v>0.91</c:v>
                </c:pt>
                <c:pt idx="4">
                  <c:v>0.83</c:v>
                </c:pt>
                <c:pt idx="5">
                  <c:v>0.75</c:v>
                </c:pt>
              </c:numCache>
            </c:numRef>
          </c:val>
          <c:smooth val="1"/>
          <c:extLst xmlns:c16r2="http://schemas.microsoft.com/office/drawing/2015/06/chart">
            <c:ext xmlns:c16="http://schemas.microsoft.com/office/drawing/2014/chart" uri="{C3380CC4-5D6E-409C-BE32-E72D297353CC}">
              <c16:uniqueId val="{00000000-5787-4888-AC4F-B52DF75F73DE}"/>
            </c:ext>
          </c:extLst>
        </c:ser>
        <c:ser>
          <c:idx val="1"/>
          <c:order val="1"/>
          <c:tx>
            <c:strRef>
              <c:f>Sheet1!$C$1</c:f>
              <c:strCache>
                <c:ptCount val="1"/>
                <c:pt idx="0">
                  <c:v>Feeling in control</c:v>
                </c:pt>
              </c:strCache>
            </c:strRef>
          </c:tx>
          <c:spPr>
            <a:ln w="28575" cap="rnd">
              <a:solidFill>
                <a:srgbClr val="EA8132"/>
              </a:solidFill>
              <a:round/>
            </a:ln>
            <a:effectLst/>
          </c:spPr>
          <c:marker>
            <c:symbol val="circle"/>
            <c:size val="5"/>
            <c:spPr>
              <a:solidFill>
                <a:srgbClr val="EA8132"/>
              </a:solidFill>
              <a:ln w="9525">
                <a:solidFill>
                  <a:srgbClr val="EA8132"/>
                </a:solidFill>
              </a:ln>
              <a:effectLst/>
            </c:spPr>
          </c:marker>
          <c:dLbls>
            <c:dLbl>
              <c:idx val="0"/>
              <c:layout>
                <c:manualLayout>
                  <c:x val="-4.303256394391209E-2"/>
                  <c:y val="5.9159288667901266E-3"/>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73D-4A1B-9765-A1C44A69DC6F}"/>
                </c:ext>
              </c:extLst>
            </c:dLbl>
            <c:dLbl>
              <c:idx val="4"/>
              <c:layout>
                <c:manualLayout>
                  <c:x val="-2.0484402758293267E-2"/>
                  <c:y val="2.3691358359481818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373D-4A1B-9765-A1C44A69DC6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EA8132"/>
                    </a:solidFill>
                    <a:latin typeface="Century Gothic" panose="020B0502020202020204" pitchFamily="34" charset="0"/>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Survey 1 (Jan-Mar '20)</c:v>
                </c:pt>
                <c:pt idx="1">
                  <c:v>Survey 2 (May '20)</c:v>
                </c:pt>
                <c:pt idx="2">
                  <c:v>Survey 3 (July-Aug '20)</c:v>
                </c:pt>
                <c:pt idx="3">
                  <c:v>Survey 4 (Nov-Dec '20)</c:v>
                </c:pt>
                <c:pt idx="4">
                  <c:v>Survey 5 (Mar-May '21)</c:v>
                </c:pt>
                <c:pt idx="5">
                  <c:v>Survey 6 (Jul-Aug '21)</c:v>
                </c:pt>
              </c:strCache>
            </c:strRef>
          </c:cat>
          <c:val>
            <c:numRef>
              <c:f>Sheet1!$C$2:$C$7</c:f>
              <c:numCache>
                <c:formatCode>0%</c:formatCode>
                <c:ptCount val="6"/>
                <c:pt idx="0">
                  <c:v>0.79</c:v>
                </c:pt>
                <c:pt idx="1">
                  <c:v>0.69</c:v>
                </c:pt>
                <c:pt idx="2">
                  <c:v>0.72</c:v>
                </c:pt>
                <c:pt idx="3">
                  <c:v>0.82</c:v>
                </c:pt>
                <c:pt idx="4">
                  <c:v>0.7</c:v>
                </c:pt>
                <c:pt idx="5">
                  <c:v>0.77</c:v>
                </c:pt>
              </c:numCache>
            </c:numRef>
          </c:val>
          <c:smooth val="1"/>
          <c:extLst xmlns:c16r2="http://schemas.microsoft.com/office/drawing/2015/06/chart">
            <c:ext xmlns:c16="http://schemas.microsoft.com/office/drawing/2014/chart" uri="{C3380CC4-5D6E-409C-BE32-E72D297353CC}">
              <c16:uniqueId val="{00000001-5787-4888-AC4F-B52DF75F73DE}"/>
            </c:ext>
          </c:extLst>
        </c:ser>
        <c:ser>
          <c:idx val="2"/>
          <c:order val="2"/>
          <c:tx>
            <c:strRef>
              <c:f>Sheet1!$D$1</c:f>
              <c:strCache>
                <c:ptCount val="1"/>
                <c:pt idx="0">
                  <c:v>Feeling happy</c:v>
                </c:pt>
              </c:strCache>
            </c:strRef>
          </c:tx>
          <c:spPr>
            <a:ln w="28575" cap="rnd">
              <a:solidFill>
                <a:srgbClr val="92D050"/>
              </a:solidFill>
              <a:round/>
            </a:ln>
            <a:effectLst/>
          </c:spPr>
          <c:marker>
            <c:symbol val="circle"/>
            <c:size val="5"/>
            <c:spPr>
              <a:solidFill>
                <a:srgbClr val="92D050"/>
              </a:solidFill>
              <a:ln w="9525">
                <a:solidFill>
                  <a:srgbClr val="92D050"/>
                </a:solidFill>
              </a:ln>
              <a:effectLst/>
            </c:spPr>
          </c:marker>
          <c:dLbls>
            <c:dLbl>
              <c:idx val="0"/>
              <c:layout>
                <c:manualLayout>
                  <c:x val="-2.5651739014601955E-2"/>
                  <c:y val="1.582013224849560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73D-4A1B-9765-A1C44A69DC6F}"/>
                </c:ext>
              </c:extLst>
            </c:dLbl>
            <c:dLbl>
              <c:idx val="1"/>
              <c:layout>
                <c:manualLayout>
                  <c:x val="-2.4399063393178679E-2"/>
                  <c:y val="2.026398962166852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73D-4A1B-9765-A1C44A69DC6F}"/>
                </c:ext>
              </c:extLst>
            </c:dLbl>
            <c:dLbl>
              <c:idx val="2"/>
              <c:layout>
                <c:manualLayout>
                  <c:x val="-2.314638777175549E-2"/>
                  <c:y val="2.026398962166852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373D-4A1B-9765-A1C44A69DC6F}"/>
                </c:ext>
              </c:extLst>
            </c:dLbl>
            <c:dLbl>
              <c:idx val="3"/>
              <c:layout>
                <c:manualLayout>
                  <c:x val="-2.31463877717554E-2"/>
                  <c:y val="2.470784699484143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373D-4A1B-9765-A1C44A69DC6F}"/>
                </c:ext>
              </c:extLst>
            </c:dLbl>
            <c:dLbl>
              <c:idx val="4"/>
              <c:layout>
                <c:manualLayout>
                  <c:x val="-2.1893712150332121E-2"/>
                  <c:y val="-3.0840370169820084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373D-4A1B-9765-A1C44A69DC6F}"/>
                </c:ext>
              </c:extLst>
            </c:dLbl>
            <c:dLbl>
              <c:idx val="5"/>
              <c:layout>
                <c:manualLayout>
                  <c:x val="-2.1920185374700737E-2"/>
                  <c:y val="1.9886261744948831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F2F-45AD-9485-015BD7469FB6}"/>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92D050"/>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Survey 1 (Jan-Mar '20)</c:v>
                </c:pt>
                <c:pt idx="1">
                  <c:v>Survey 2 (May '20)</c:v>
                </c:pt>
                <c:pt idx="2">
                  <c:v>Survey 3 (July-Aug '20)</c:v>
                </c:pt>
                <c:pt idx="3">
                  <c:v>Survey 4 (Nov-Dec '20)</c:v>
                </c:pt>
                <c:pt idx="4">
                  <c:v>Survey 5 (Mar-May '21)</c:v>
                </c:pt>
                <c:pt idx="5">
                  <c:v>Survey 6 (Jul-Aug '21)</c:v>
                </c:pt>
              </c:strCache>
            </c:strRef>
          </c:cat>
          <c:val>
            <c:numRef>
              <c:f>Sheet1!$D$2:$D$7</c:f>
              <c:numCache>
                <c:formatCode>0%</c:formatCode>
                <c:ptCount val="6"/>
                <c:pt idx="0">
                  <c:v>0.73</c:v>
                </c:pt>
                <c:pt idx="1">
                  <c:v>0.66</c:v>
                </c:pt>
                <c:pt idx="2">
                  <c:v>0.69</c:v>
                </c:pt>
                <c:pt idx="3">
                  <c:v>0.81</c:v>
                </c:pt>
                <c:pt idx="4">
                  <c:v>0.71</c:v>
                </c:pt>
                <c:pt idx="5">
                  <c:v>0.69</c:v>
                </c:pt>
              </c:numCache>
            </c:numRef>
          </c:val>
          <c:smooth val="0"/>
          <c:extLst xmlns:c16r2="http://schemas.microsoft.com/office/drawing/2015/06/chart">
            <c:ext xmlns:c16="http://schemas.microsoft.com/office/drawing/2014/chart" uri="{C3380CC4-5D6E-409C-BE32-E72D297353CC}">
              <c16:uniqueId val="{00000000-373D-4A1B-9765-A1C44A69DC6F}"/>
            </c:ext>
          </c:extLst>
        </c:ser>
        <c:ser>
          <c:idx val="3"/>
          <c:order val="3"/>
          <c:tx>
            <c:strRef>
              <c:f>Sheet1!$E$1</c:f>
              <c:strCache>
                <c:ptCount val="1"/>
                <c:pt idx="0">
                  <c:v>Feeling lonely</c:v>
                </c:pt>
              </c:strCache>
            </c:strRef>
          </c:tx>
          <c:spPr>
            <a:ln w="28575" cap="rnd">
              <a:solidFill>
                <a:schemeClr val="bg1">
                  <a:lumMod val="50000"/>
                </a:schemeClr>
              </a:solidFill>
              <a:round/>
            </a:ln>
            <a:effectLst/>
          </c:spPr>
          <c:marker>
            <c:symbol val="circle"/>
            <c:size val="5"/>
            <c:spPr>
              <a:solidFill>
                <a:schemeClr val="bg1">
                  <a:lumMod val="50000"/>
                </a:schemeClr>
              </a:solidFill>
              <a:ln w="9525">
                <a:solidFill>
                  <a:schemeClr val="bg1">
                    <a:lumMod val="50000"/>
                  </a:schemeClr>
                </a:solidFill>
              </a:ln>
              <a:effectLst/>
            </c:spPr>
          </c:marker>
          <c:dLbls>
            <c:dLbl>
              <c:idx val="0"/>
              <c:layout>
                <c:manualLayout>
                  <c:x val="-6.5073699964333098E-2"/>
                  <c:y val="-2.0108454613607558E-2"/>
                </c:manualLayout>
              </c:layout>
              <c:tx>
                <c:rich>
                  <a:bodyPr rot="0" spcFirstLastPara="1" vertOverflow="ellipsis" vert="horz" wrap="square" lIns="38100" tIns="19050" rIns="38100" bIns="19050" anchor="ctr" anchorCtr="1">
                    <a:spAutoFit/>
                  </a:bodyPr>
                  <a:lstStyle/>
                  <a:p>
                    <a:pPr>
                      <a:defRPr sz="1000" b="1" i="0" u="none" strike="noStrike" kern="1200" baseline="0">
                        <a:solidFill>
                          <a:schemeClr val="bg1">
                            <a:lumMod val="50000"/>
                          </a:schemeClr>
                        </a:solidFill>
                        <a:latin typeface="+mn-lt"/>
                        <a:ea typeface="+mn-ea"/>
                        <a:cs typeface="+mn-cs"/>
                      </a:defRPr>
                    </a:pPr>
                    <a:r>
                      <a:rPr lang="en-US" sz="1000" dirty="0"/>
                      <a:t>Not asked</a:t>
                    </a:r>
                  </a:p>
                </c:rich>
              </c:tx>
              <c:spPr>
                <a:noFill/>
                <a:ln>
                  <a:noFill/>
                </a:ln>
                <a:effectLst/>
              </c:spPr>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9-373D-4A1B-9765-A1C44A69DC6F}"/>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lumMod val="50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Survey 1 (Jan-Mar '20)</c:v>
                </c:pt>
                <c:pt idx="1">
                  <c:v>Survey 2 (May '20)</c:v>
                </c:pt>
                <c:pt idx="2">
                  <c:v>Survey 3 (July-Aug '20)</c:v>
                </c:pt>
                <c:pt idx="3">
                  <c:v>Survey 4 (Nov-Dec '20)</c:v>
                </c:pt>
                <c:pt idx="4">
                  <c:v>Survey 5 (Mar-May '21)</c:v>
                </c:pt>
                <c:pt idx="5">
                  <c:v>Survey 6 (Jul-Aug '21)</c:v>
                </c:pt>
              </c:strCache>
            </c:strRef>
          </c:cat>
          <c:val>
            <c:numRef>
              <c:f>Sheet1!$E$2:$E$7</c:f>
              <c:numCache>
                <c:formatCode>0%</c:formatCode>
                <c:ptCount val="6"/>
                <c:pt idx="1">
                  <c:v>0.32</c:v>
                </c:pt>
                <c:pt idx="2">
                  <c:v>0.27</c:v>
                </c:pt>
                <c:pt idx="3">
                  <c:v>0.21</c:v>
                </c:pt>
                <c:pt idx="4">
                  <c:v>0.27</c:v>
                </c:pt>
                <c:pt idx="5">
                  <c:v>0.26</c:v>
                </c:pt>
              </c:numCache>
            </c:numRef>
          </c:val>
          <c:smooth val="0"/>
          <c:extLst xmlns:c16r2="http://schemas.microsoft.com/office/drawing/2015/06/chart">
            <c:ext xmlns:c16="http://schemas.microsoft.com/office/drawing/2014/chart" uri="{C3380CC4-5D6E-409C-BE32-E72D297353CC}">
              <c16:uniqueId val="{00000001-373D-4A1B-9765-A1C44A69DC6F}"/>
            </c:ext>
          </c:extLst>
        </c:ser>
        <c:dLbls>
          <c:dLblPos val="t"/>
          <c:showLegendKey val="0"/>
          <c:showVal val="1"/>
          <c:showCatName val="0"/>
          <c:showSerName val="0"/>
          <c:showPercent val="0"/>
          <c:showBubbleSize val="0"/>
        </c:dLbls>
        <c:marker val="1"/>
        <c:smooth val="0"/>
        <c:axId val="176752896"/>
        <c:axId val="176787456"/>
      </c:lineChart>
      <c:catAx>
        <c:axId val="17675289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solidFill>
                <a:latin typeface="+mn-lt"/>
                <a:ea typeface="+mn-ea"/>
                <a:cs typeface="Arial" panose="020B0604020202020204" pitchFamily="34" charset="0"/>
              </a:defRPr>
            </a:pPr>
            <a:endParaRPr lang="en-US"/>
          </a:p>
        </c:txPr>
        <c:crossAx val="176787456"/>
        <c:crosses val="autoZero"/>
        <c:auto val="1"/>
        <c:lblAlgn val="ctr"/>
        <c:lblOffset val="100"/>
        <c:noMultiLvlLbl val="0"/>
      </c:catAx>
      <c:valAx>
        <c:axId val="17678745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Century Gothic" panose="020B0502020202020204" pitchFamily="34" charset="0"/>
                <a:ea typeface="+mn-ea"/>
                <a:cs typeface="+mn-cs"/>
              </a:defRPr>
            </a:pPr>
            <a:endParaRPr lang="en-US"/>
          </a:p>
        </c:txPr>
        <c:crossAx val="176752896"/>
        <c:crosses val="autoZero"/>
        <c:crossBetween val="between"/>
      </c:valAx>
      <c:spPr>
        <a:noFill/>
        <a:ln>
          <a:noFill/>
        </a:ln>
        <a:effectLst/>
      </c:spPr>
    </c:plotArea>
    <c:legend>
      <c:legendPos val="r"/>
      <c:layout>
        <c:manualLayout>
          <c:xMode val="edge"/>
          <c:yMode val="edge"/>
          <c:x val="0.90499432422623549"/>
          <c:y val="0.25009346971659913"/>
          <c:w val="9.3821418330928344E-2"/>
          <c:h val="0.46426202662640376"/>
        </c:manualLayout>
      </c:layout>
      <c:overlay val="0"/>
      <c:spPr>
        <a:noFill/>
        <a:ln>
          <a:solidFill>
            <a:schemeClr val="bg1">
              <a:lumMod val="75000"/>
            </a:schemeClr>
          </a:solid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86959338402663"/>
          <c:y val="0"/>
          <c:w val="0.6777034929589163"/>
          <c:h val="0.94594476421643992"/>
        </c:manualLayout>
      </c:layout>
      <c:barChart>
        <c:barDir val="bar"/>
        <c:grouping val="clustered"/>
        <c:varyColors val="0"/>
        <c:ser>
          <c:idx val="0"/>
          <c:order val="0"/>
          <c:tx>
            <c:strRef>
              <c:f>Sheet1!$B$1</c:f>
              <c:strCache>
                <c:ptCount val="1"/>
                <c:pt idx="0">
                  <c:v>Online survey sample</c:v>
                </c:pt>
              </c:strCache>
            </c:strRef>
          </c:tx>
          <c:spPr>
            <a:solidFill>
              <a:schemeClr val="bg1">
                <a:lumMod val="65000"/>
              </a:schemeClr>
            </a:solidFill>
            <a:ln>
              <a:solidFill>
                <a:schemeClr val="accent2">
                  <a:lumMod val="75000"/>
                  <a:alpha val="87000"/>
                </a:schemeClr>
              </a:solidFill>
            </a:ln>
            <a:effectLst>
              <a:outerShdw blurRad="50800" dist="38100" dir="8100000" algn="tr" rotWithShape="0">
                <a:schemeClr val="bg1">
                  <a:lumMod val="95000"/>
                  <a:alpha val="40000"/>
                </a:schemeClr>
              </a:outerShdw>
              <a:softEdge rad="25400"/>
            </a:effectLst>
          </c:spPr>
          <c:invertIfNegative val="0"/>
          <c:dPt>
            <c:idx val="0"/>
            <c:invertIfNegative val="0"/>
            <c:bubble3D val="0"/>
            <c:extLst xmlns:c16r2="http://schemas.microsoft.com/office/drawing/2015/06/chart">
              <c:ext xmlns:c16="http://schemas.microsoft.com/office/drawing/2014/chart" uri="{C3380CC4-5D6E-409C-BE32-E72D297353CC}">
                <c16:uniqueId val="{00000000-8D81-4C88-A318-37092B6B43DD}"/>
              </c:ext>
            </c:extLst>
          </c:dPt>
          <c:dPt>
            <c:idx val="1"/>
            <c:invertIfNegative val="0"/>
            <c:bubble3D val="0"/>
            <c:extLst xmlns:c16r2="http://schemas.microsoft.com/office/drawing/2015/06/chart">
              <c:ext xmlns:c16="http://schemas.microsoft.com/office/drawing/2014/chart" uri="{C3380CC4-5D6E-409C-BE32-E72D297353CC}">
                <c16:uniqueId val="{00000001-8D81-4C88-A318-37092B6B43DD}"/>
              </c:ext>
            </c:extLst>
          </c:dPt>
          <c:dPt>
            <c:idx val="2"/>
            <c:invertIfNegative val="0"/>
            <c:bubble3D val="0"/>
            <c:extLst xmlns:c16r2="http://schemas.microsoft.com/office/drawing/2015/06/chart">
              <c:ext xmlns:c16="http://schemas.microsoft.com/office/drawing/2014/chart" uri="{C3380CC4-5D6E-409C-BE32-E72D297353CC}">
                <c16:uniqueId val="{00000002-8D81-4C88-A318-37092B6B43DD}"/>
              </c:ext>
            </c:extLst>
          </c:dPt>
          <c:dPt>
            <c:idx val="4"/>
            <c:invertIfNegative val="0"/>
            <c:bubble3D val="0"/>
            <c:extLst xmlns:c16r2="http://schemas.microsoft.com/office/drawing/2015/06/chart">
              <c:ext xmlns:c16="http://schemas.microsoft.com/office/drawing/2014/chart" uri="{C3380CC4-5D6E-409C-BE32-E72D297353CC}">
                <c16:uniqueId val="{00000003-8D81-4C88-A318-37092B6B43DD}"/>
              </c:ext>
            </c:extLst>
          </c:dPt>
          <c:dPt>
            <c:idx val="7"/>
            <c:invertIfNegative val="0"/>
            <c:bubble3D val="0"/>
            <c:extLst xmlns:c16r2="http://schemas.microsoft.com/office/drawing/2015/06/chart">
              <c:ext xmlns:c16="http://schemas.microsoft.com/office/drawing/2014/chart" uri="{C3380CC4-5D6E-409C-BE32-E72D297353CC}">
                <c16:uniqueId val="{00000004-8D81-4C88-A318-37092B6B43DD}"/>
              </c:ext>
            </c:extLst>
          </c:dPt>
          <c:dPt>
            <c:idx val="10"/>
            <c:invertIfNegative val="0"/>
            <c:bubble3D val="0"/>
            <c:extLst xmlns:c16r2="http://schemas.microsoft.com/office/drawing/2015/06/chart">
              <c:ext xmlns:c16="http://schemas.microsoft.com/office/drawing/2014/chart" uri="{C3380CC4-5D6E-409C-BE32-E72D297353CC}">
                <c16:uniqueId val="{00000005-8D81-4C88-A318-37092B6B43DD}"/>
              </c:ext>
            </c:extLst>
          </c:dPt>
          <c:dPt>
            <c:idx val="12"/>
            <c:invertIfNegative val="0"/>
            <c:bubble3D val="0"/>
            <c:extLst xmlns:c16r2="http://schemas.microsoft.com/office/drawing/2015/06/chart">
              <c:ext xmlns:c16="http://schemas.microsoft.com/office/drawing/2014/chart" uri="{C3380CC4-5D6E-409C-BE32-E72D297353CC}">
                <c16:uniqueId val="{00000006-8D81-4C88-A318-37092B6B43DD}"/>
              </c:ext>
            </c:extLst>
          </c:dPt>
          <c:dPt>
            <c:idx val="13"/>
            <c:invertIfNegative val="0"/>
            <c:bubble3D val="0"/>
            <c:extLst xmlns:c16r2="http://schemas.microsoft.com/office/drawing/2015/06/chart">
              <c:ext xmlns:c16="http://schemas.microsoft.com/office/drawing/2014/chart" uri="{C3380CC4-5D6E-409C-BE32-E72D297353CC}">
                <c16:uniqueId val="{00000007-8D81-4C88-A318-37092B6B43DD}"/>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Sheet1!$A$3:$A$18</c:f>
              <c:strCache>
                <c:ptCount val="16"/>
                <c:pt idx="1">
                  <c:v>Work or volunteer for NHS/LA</c:v>
                </c:pt>
                <c:pt idx="2">
                  <c:v>Local volunteer / advisory body supporting health service</c:v>
                </c:pt>
                <c:pt idx="3">
                  <c:v>Health watch volunteer</c:v>
                </c:pt>
                <c:pt idx="4">
                  <c:v>YHYV panel member for B&amp;NES CCG</c:v>
                </c:pt>
                <c:pt idx="5">
                  <c:v>PPE for Swindon CCG</c:v>
                </c:pt>
                <c:pt idx="6">
                  <c:v>PPG for GP surgery</c:v>
                </c:pt>
                <c:pt idx="7">
                  <c:v>Friend / member of Salisbury  NHS Trust</c:v>
                </c:pt>
                <c:pt idx="8">
                  <c:v>Friend /  member of RUH NHS Trust</c:v>
                </c:pt>
                <c:pt idx="9">
                  <c:v>Friend / member of GWH NHS Trust</c:v>
                </c:pt>
                <c:pt idx="11">
                  <c:v>Follows a faith</c:v>
                </c:pt>
                <c:pt idx="13">
                  <c:v>Prefer not to say</c:v>
                </c:pt>
                <c:pt idx="14">
                  <c:v>LGBTQIA</c:v>
                </c:pt>
                <c:pt idx="15">
                  <c:v>Heterosexual / straight</c:v>
                </c:pt>
              </c:strCache>
            </c:strRef>
          </c:cat>
          <c:val>
            <c:numRef>
              <c:f>Sheet1!$B$3:$B$18</c:f>
              <c:numCache>
                <c:formatCode>0%</c:formatCode>
                <c:ptCount val="16"/>
                <c:pt idx="1">
                  <c:v>0.08</c:v>
                </c:pt>
                <c:pt idx="2">
                  <c:v>0.09</c:v>
                </c:pt>
                <c:pt idx="3">
                  <c:v>0.02</c:v>
                </c:pt>
                <c:pt idx="4">
                  <c:v>0.01</c:v>
                </c:pt>
                <c:pt idx="5">
                  <c:v>0.03</c:v>
                </c:pt>
                <c:pt idx="6">
                  <c:v>0.05</c:v>
                </c:pt>
                <c:pt idx="7">
                  <c:v>0.01</c:v>
                </c:pt>
                <c:pt idx="8">
                  <c:v>0.02</c:v>
                </c:pt>
                <c:pt idx="9">
                  <c:v>0.04</c:v>
                </c:pt>
                <c:pt idx="11">
                  <c:v>0.48</c:v>
                </c:pt>
                <c:pt idx="13">
                  <c:v>0.03</c:v>
                </c:pt>
                <c:pt idx="14">
                  <c:v>0.02</c:v>
                </c:pt>
                <c:pt idx="15">
                  <c:v>0.95</c:v>
                </c:pt>
              </c:numCache>
            </c:numRef>
          </c:val>
          <c:extLst xmlns:c16r2="http://schemas.microsoft.com/office/drawing/2015/06/chart">
            <c:ext xmlns:c16="http://schemas.microsoft.com/office/drawing/2014/chart" uri="{C3380CC4-5D6E-409C-BE32-E72D297353CC}">
              <c16:uniqueId val="{00000008-8D81-4C88-A318-37092B6B43DD}"/>
            </c:ext>
          </c:extLst>
        </c:ser>
        <c:dLbls>
          <c:showLegendKey val="0"/>
          <c:showVal val="0"/>
          <c:showCatName val="0"/>
          <c:showSerName val="0"/>
          <c:showPercent val="0"/>
          <c:showBubbleSize val="0"/>
        </c:dLbls>
        <c:gapWidth val="33"/>
        <c:axId val="238462080"/>
        <c:axId val="238463616"/>
      </c:barChart>
      <c:catAx>
        <c:axId val="23846208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4992"/>
                </a:solidFill>
                <a:latin typeface="Arial" panose="020B0604020202020204" pitchFamily="34" charset="0"/>
                <a:ea typeface="+mn-ea"/>
                <a:cs typeface="Arial" panose="020B0604020202020204" pitchFamily="34" charset="0"/>
              </a:defRPr>
            </a:pPr>
            <a:endParaRPr lang="en-US"/>
          </a:p>
        </c:txPr>
        <c:crossAx val="238463616"/>
        <c:crosses val="autoZero"/>
        <c:auto val="1"/>
        <c:lblAlgn val="ctr"/>
        <c:lblOffset val="100"/>
        <c:noMultiLvlLbl val="0"/>
      </c:catAx>
      <c:valAx>
        <c:axId val="23846361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3846208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1729829292995"/>
          <c:y val="0.12114700724058261"/>
          <c:w val="0.49031530656975625"/>
          <c:h val="0.84610757950795079"/>
        </c:manualLayout>
      </c:layout>
      <c:barChart>
        <c:barDir val="bar"/>
        <c:grouping val="stacked"/>
        <c:varyColors val="0"/>
        <c:ser>
          <c:idx val="0"/>
          <c:order val="0"/>
          <c:tx>
            <c:strRef>
              <c:f>Sheet1!$B$1</c:f>
              <c:strCache>
                <c:ptCount val="1"/>
                <c:pt idx="0">
                  <c:v>Routine</c:v>
                </c:pt>
              </c:strCache>
            </c:strRef>
          </c:tx>
          <c:spPr>
            <a:solidFill>
              <a:srgbClr val="64B22D"/>
            </a:solidFill>
            <a:ln>
              <a:solidFill>
                <a:srgbClr val="64B22D"/>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0000"/>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..immediately</c:v>
                </c:pt>
                <c:pt idx="1">
                  <c:v>..within the next 1 to 2 hours </c:v>
                </c:pt>
                <c:pt idx="2">
                  <c:v>..within the next 4 hours </c:v>
                </c:pt>
                <c:pt idx="3">
                  <c:v>..within the next 6 to 12 hours </c:v>
                </c:pt>
                <c:pt idx="4">
                  <c:v>..but it can wait for 1 day</c:v>
                </c:pt>
                <c:pt idx="5">
                  <c:v>..but it can wait for 2-3 days</c:v>
                </c:pt>
                <c:pt idx="6">
                  <c:v>..but it can wait for longer than 3 days</c:v>
                </c:pt>
              </c:strCache>
            </c:strRef>
          </c:cat>
          <c:val>
            <c:numRef>
              <c:f>Sheet1!$B$2:$B$8</c:f>
              <c:numCache>
                <c:formatCode>0%</c:formatCode>
                <c:ptCount val="7"/>
                <c:pt idx="0">
                  <c:v>0.04</c:v>
                </c:pt>
                <c:pt idx="1">
                  <c:v>7.0000000000000007E-2</c:v>
                </c:pt>
                <c:pt idx="2">
                  <c:v>0.06</c:v>
                </c:pt>
                <c:pt idx="3">
                  <c:v>0.11</c:v>
                </c:pt>
                <c:pt idx="4">
                  <c:v>0.45</c:v>
                </c:pt>
                <c:pt idx="5">
                  <c:v>0.81</c:v>
                </c:pt>
                <c:pt idx="6">
                  <c:v>0.95</c:v>
                </c:pt>
              </c:numCache>
            </c:numRef>
          </c:val>
          <c:extLst xmlns:c16r2="http://schemas.microsoft.com/office/drawing/2015/06/chart">
            <c:ext xmlns:c16="http://schemas.microsoft.com/office/drawing/2014/chart" uri="{C3380CC4-5D6E-409C-BE32-E72D297353CC}">
              <c16:uniqueId val="{00000000-4A76-4BF6-8C01-1DA3E0C190FD}"/>
            </c:ext>
          </c:extLst>
        </c:ser>
        <c:ser>
          <c:idx val="1"/>
          <c:order val="1"/>
          <c:tx>
            <c:strRef>
              <c:f>Sheet1!$C$1</c:f>
              <c:strCache>
                <c:ptCount val="1"/>
                <c:pt idx="0">
                  <c:v>Urgent</c:v>
                </c:pt>
              </c:strCache>
            </c:strRef>
          </c:tx>
          <c:spPr>
            <a:solidFill>
              <a:srgbClr val="EA8132"/>
            </a:solidFill>
            <a:ln>
              <a:solidFill>
                <a:srgbClr val="EA8132"/>
              </a:solidFill>
            </a:ln>
            <a:effectLst/>
          </c:spPr>
          <c:invertIfNegative val="0"/>
          <c:dLbls>
            <c:dLbl>
              <c:idx val="0"/>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5742-4452-81EE-C3758BA70EEC}"/>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0000"/>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..immediately</c:v>
                </c:pt>
                <c:pt idx="1">
                  <c:v>..within the next 1 to 2 hours </c:v>
                </c:pt>
                <c:pt idx="2">
                  <c:v>..within the next 4 hours </c:v>
                </c:pt>
                <c:pt idx="3">
                  <c:v>..within the next 6 to 12 hours </c:v>
                </c:pt>
                <c:pt idx="4">
                  <c:v>..but it can wait for 1 day</c:v>
                </c:pt>
                <c:pt idx="5">
                  <c:v>..but it can wait for 2-3 days</c:v>
                </c:pt>
                <c:pt idx="6">
                  <c:v>..but it can wait for longer than 3 days</c:v>
                </c:pt>
              </c:strCache>
            </c:strRef>
          </c:cat>
          <c:val>
            <c:numRef>
              <c:f>Sheet1!$C$2:$C$8</c:f>
              <c:numCache>
                <c:formatCode>0%</c:formatCode>
                <c:ptCount val="7"/>
                <c:pt idx="0">
                  <c:v>0.03</c:v>
                </c:pt>
                <c:pt idx="1">
                  <c:v>0.3</c:v>
                </c:pt>
                <c:pt idx="2">
                  <c:v>0.56000000000000005</c:v>
                </c:pt>
                <c:pt idx="3">
                  <c:v>0.71</c:v>
                </c:pt>
                <c:pt idx="4">
                  <c:v>0.5</c:v>
                </c:pt>
                <c:pt idx="5">
                  <c:v>0.18</c:v>
                </c:pt>
                <c:pt idx="6">
                  <c:v>0.04</c:v>
                </c:pt>
              </c:numCache>
            </c:numRef>
          </c:val>
          <c:extLst xmlns:c16r2="http://schemas.microsoft.com/office/drawing/2015/06/chart">
            <c:ext xmlns:c16="http://schemas.microsoft.com/office/drawing/2014/chart" uri="{C3380CC4-5D6E-409C-BE32-E72D297353CC}">
              <c16:uniqueId val="{00000001-4A76-4BF6-8C01-1DA3E0C190FD}"/>
            </c:ext>
          </c:extLst>
        </c:ser>
        <c:ser>
          <c:idx val="2"/>
          <c:order val="2"/>
          <c:tx>
            <c:strRef>
              <c:f>Sheet1!$D$1</c:f>
              <c:strCache>
                <c:ptCount val="1"/>
                <c:pt idx="0">
                  <c:v>Emergency</c:v>
                </c:pt>
              </c:strCache>
            </c:strRef>
          </c:tx>
          <c:spPr>
            <a:solidFill>
              <a:srgbClr val="C00000"/>
            </a:solidFill>
            <a:ln>
              <a:solidFill>
                <a:srgbClr val="C00000"/>
              </a:solidFill>
            </a:ln>
            <a:effectLst/>
          </c:spPr>
          <c:invertIfNegative val="0"/>
          <c:dLbls>
            <c:dLbl>
              <c:idx val="3"/>
              <c:layout>
                <c:manualLayout>
                  <c:x val="-1.5894878478133909E-16"/>
                  <c:y val="-2.976860186018629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4A76-4BF6-8C01-1DA3E0C190FD}"/>
                </c:ext>
              </c:extLst>
            </c:dLbl>
            <c:dLbl>
              <c:idx val="5"/>
              <c:layout>
                <c:manualLayout>
                  <c:x val="1.9514399936929838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5CE-4E5D-894F-AD24D208B33D}"/>
                </c:ext>
              </c:extLst>
            </c:dLbl>
            <c:dLbl>
              <c:idx val="6"/>
              <c:layout>
                <c:manualLayout>
                  <c:x val="1.3509969187105382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D5CE-4E5D-894F-AD24D208B33D}"/>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..immediately</c:v>
                </c:pt>
                <c:pt idx="1">
                  <c:v>..within the next 1 to 2 hours </c:v>
                </c:pt>
                <c:pt idx="2">
                  <c:v>..within the next 4 hours </c:v>
                </c:pt>
                <c:pt idx="3">
                  <c:v>..within the next 6 to 12 hours </c:v>
                </c:pt>
                <c:pt idx="4">
                  <c:v>..but it can wait for 1 day</c:v>
                </c:pt>
                <c:pt idx="5">
                  <c:v>..but it can wait for 2-3 days</c:v>
                </c:pt>
                <c:pt idx="6">
                  <c:v>..but it can wait for longer than 3 days</c:v>
                </c:pt>
              </c:strCache>
            </c:strRef>
          </c:cat>
          <c:val>
            <c:numRef>
              <c:f>Sheet1!$D$2:$D$8</c:f>
              <c:numCache>
                <c:formatCode>0%</c:formatCode>
                <c:ptCount val="7"/>
                <c:pt idx="0">
                  <c:v>0.93</c:v>
                </c:pt>
                <c:pt idx="1">
                  <c:v>0.63</c:v>
                </c:pt>
                <c:pt idx="2">
                  <c:v>0.38</c:v>
                </c:pt>
                <c:pt idx="3">
                  <c:v>0.18</c:v>
                </c:pt>
                <c:pt idx="4">
                  <c:v>0.05</c:v>
                </c:pt>
                <c:pt idx="5">
                  <c:v>0.01</c:v>
                </c:pt>
                <c:pt idx="6">
                  <c:v>0.01</c:v>
                </c:pt>
              </c:numCache>
            </c:numRef>
          </c:val>
          <c:extLst xmlns:c16r2="http://schemas.microsoft.com/office/drawing/2015/06/chart">
            <c:ext xmlns:c16="http://schemas.microsoft.com/office/drawing/2014/chart" uri="{C3380CC4-5D6E-409C-BE32-E72D297353CC}">
              <c16:uniqueId val="{00000002-4A76-4BF6-8C01-1DA3E0C190FD}"/>
            </c:ext>
          </c:extLst>
        </c:ser>
        <c:dLbls>
          <c:showLegendKey val="0"/>
          <c:showVal val="0"/>
          <c:showCatName val="0"/>
          <c:showSerName val="0"/>
          <c:showPercent val="0"/>
          <c:showBubbleSize val="0"/>
        </c:dLbls>
        <c:gapWidth val="150"/>
        <c:overlap val="100"/>
        <c:axId val="132769664"/>
        <c:axId val="132771200"/>
      </c:barChart>
      <c:catAx>
        <c:axId val="132769664"/>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132771200"/>
        <c:crosses val="autoZero"/>
        <c:auto val="1"/>
        <c:lblAlgn val="ctr"/>
        <c:lblOffset val="100"/>
        <c:noMultiLvlLbl val="0"/>
      </c:catAx>
      <c:valAx>
        <c:axId val="132771200"/>
        <c:scaling>
          <c:orientation val="minMax"/>
        </c:scaling>
        <c:delete val="1"/>
        <c:axPos val="b"/>
        <c:numFmt formatCode="0%" sourceLinked="1"/>
        <c:majorTickMark val="out"/>
        <c:minorTickMark val="none"/>
        <c:tickLblPos val="nextTo"/>
        <c:crossAx val="132769664"/>
        <c:crosses val="autoZero"/>
        <c:crossBetween val="between"/>
      </c:valAx>
      <c:spPr>
        <a:noFill/>
        <a:ln>
          <a:noFill/>
        </a:ln>
        <a:effectLst/>
      </c:spPr>
    </c:plotArea>
    <c:legend>
      <c:legendPos val="t"/>
      <c:layout>
        <c:manualLayout>
          <c:xMode val="edge"/>
          <c:yMode val="edge"/>
          <c:x val="0.4413462264693982"/>
          <c:y val="5.3583483348334834E-2"/>
          <c:w val="0.54064498037893238"/>
          <c:h val="6.8106757729841011E-2"/>
        </c:manualLayout>
      </c:layout>
      <c:overlay val="0"/>
      <c:spPr>
        <a:solidFill>
          <a:schemeClr val="bg1">
            <a:lumMod val="95000"/>
          </a:schemeClr>
        </a:solidFill>
        <a:ln>
          <a:solidFill>
            <a:schemeClr val="bg1">
              <a:lumMod val="85000"/>
            </a:schemeClr>
          </a:solidFill>
        </a:ln>
        <a:effectLst/>
      </c:spPr>
      <c:txPr>
        <a:bodyPr rot="0" spcFirstLastPara="1" vertOverflow="ellipsis" vert="horz" wrap="square" anchor="ctr" anchorCtr="1"/>
        <a:lstStyle/>
        <a:p>
          <a:pPr>
            <a:defRPr sz="2400" b="0" i="0" u="none" strike="noStrike" kern="1200" baseline="0">
              <a:solidFill>
                <a:srgbClr val="004992"/>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explosion val="3"/>
          <c:dPt>
            <c:idx val="0"/>
            <c:bubble3D val="0"/>
            <c:spPr>
              <a:solidFill>
                <a:srgbClr val="64B22D"/>
              </a:solidFill>
              <a:ln w="19050">
                <a:solidFill>
                  <a:schemeClr val="lt1"/>
                </a:solidFill>
              </a:ln>
              <a:effectLst/>
            </c:spPr>
            <c:extLst xmlns:c16r2="http://schemas.microsoft.com/office/drawing/2015/06/chart">
              <c:ext xmlns:c16="http://schemas.microsoft.com/office/drawing/2014/chart" uri="{C3380CC4-5D6E-409C-BE32-E72D297353CC}">
                <c16:uniqueId val="{00000001-44E2-4F52-8E8A-751C37D412FC}"/>
              </c:ext>
            </c:extLst>
          </c:dPt>
          <c:dPt>
            <c:idx val="1"/>
            <c:bubble3D val="0"/>
            <c:spPr>
              <a:solidFill>
                <a:srgbClr val="C00000"/>
              </a:solidFill>
              <a:ln w="19050">
                <a:solidFill>
                  <a:srgbClr val="C00000"/>
                </a:solidFill>
              </a:ln>
              <a:effectLst/>
            </c:spPr>
            <c:extLst xmlns:c16r2="http://schemas.microsoft.com/office/drawing/2015/06/chart">
              <c:ext xmlns:c16="http://schemas.microsoft.com/office/drawing/2014/chart" uri="{C3380CC4-5D6E-409C-BE32-E72D297353CC}">
                <c16:uniqueId val="{00000003-44E2-4F52-8E8A-751C37D412FC}"/>
              </c:ext>
            </c:extLst>
          </c:dPt>
          <c:dPt>
            <c:idx val="2"/>
            <c:bubble3D val="0"/>
            <c:spPr>
              <a:solidFill>
                <a:srgbClr val="FF0000"/>
              </a:solidFill>
              <a:ln w="19050">
                <a:solidFill>
                  <a:srgbClr val="FF0000"/>
                </a:solidFill>
              </a:ln>
              <a:effectLst/>
            </c:spPr>
            <c:extLst xmlns:c16r2="http://schemas.microsoft.com/office/drawing/2015/06/chart">
              <c:ext xmlns:c16="http://schemas.microsoft.com/office/drawing/2014/chart" uri="{C3380CC4-5D6E-409C-BE32-E72D297353CC}">
                <c16:uniqueId val="{00000005-44E2-4F52-8E8A-751C37D412FC}"/>
              </c:ext>
            </c:extLst>
          </c:dPt>
          <c:dPt>
            <c:idx val="3"/>
            <c:bubble3D val="0"/>
            <c:spPr>
              <a:solidFill>
                <a:schemeClr val="bg1">
                  <a:lumMod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44E2-4F52-8E8A-751C37D412FC}"/>
              </c:ext>
            </c:extLst>
          </c:dPt>
          <c:dPt>
            <c:idx val="4"/>
            <c:bubble3D val="0"/>
            <c:spPr>
              <a:solidFill>
                <a:srgbClr val="FF0000"/>
              </a:solidFill>
              <a:ln w="19050">
                <a:solidFill>
                  <a:schemeClr val="lt1"/>
                </a:solidFill>
              </a:ln>
              <a:effectLst/>
            </c:spPr>
            <c:extLst xmlns:c16r2="http://schemas.microsoft.com/office/drawing/2015/06/chart">
              <c:ext xmlns:c16="http://schemas.microsoft.com/office/drawing/2014/chart" uri="{C3380CC4-5D6E-409C-BE32-E72D297353CC}">
                <c16:uniqueId val="{00000009-44E2-4F52-8E8A-751C37D412FC}"/>
              </c:ext>
            </c:extLst>
          </c:dPt>
          <c:dPt>
            <c:idx val="5"/>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B-44E2-4F52-8E8A-751C37D412FC}"/>
              </c:ext>
            </c:extLst>
          </c:dPt>
          <c:dPt>
            <c:idx val="6"/>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D-44E2-4F52-8E8A-751C37D412FC}"/>
              </c:ext>
            </c:extLst>
          </c:dPt>
          <c:dLbls>
            <c:dLbl>
              <c:idx val="0"/>
              <c:layout>
                <c:manualLayout>
                  <c:x val="-0.26061044602720951"/>
                  <c:y val="-6.0966166595215962E-2"/>
                </c:manualLayout>
              </c:layout>
              <c:tx>
                <c:rich>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r>
                      <a:rPr lang="en-GB" sz="1600" b="0" dirty="0">
                        <a:solidFill>
                          <a:schemeClr val="tx1"/>
                        </a:solidFill>
                      </a:rPr>
                      <a:t>I </a:t>
                    </a:r>
                    <a:fld id="{641D6441-BA68-4E99-9D51-A597BA05853C}" type="CATEGORYNAME">
                      <a:rPr lang="en-GB" sz="1600" b="0" smtClean="0">
                        <a:solidFill>
                          <a:schemeClr val="tx1"/>
                        </a:solidFill>
                      </a:rPr>
                      <a:pPr>
                        <a:defRPr sz="1200" b="1" i="0" u="none" strike="noStrike" kern="1200" baseline="0">
                          <a:solidFill>
                            <a:schemeClr val="tx1"/>
                          </a:solidFill>
                          <a:latin typeface="+mn-lt"/>
                          <a:ea typeface="+mn-ea"/>
                          <a:cs typeface="+mn-cs"/>
                        </a:defRPr>
                      </a:pPr>
                      <a:t>[CATEGORY NAME]</a:t>
                    </a:fld>
                    <a:endParaRPr lang="en-GB" sz="1050" b="0" dirty="0">
                      <a:solidFill>
                        <a:schemeClr val="tx1"/>
                      </a:solidFill>
                    </a:endParaRPr>
                  </a:p>
                  <a:p>
                    <a:pPr>
                      <a:defRPr sz="1200" b="1" i="0" u="none" strike="noStrike" kern="1200" baseline="0">
                        <a:solidFill>
                          <a:schemeClr val="tx1"/>
                        </a:solidFill>
                        <a:latin typeface="+mn-lt"/>
                        <a:ea typeface="+mn-ea"/>
                        <a:cs typeface="+mn-cs"/>
                      </a:defRPr>
                    </a:pPr>
                    <a:endParaRPr lang="en-GB" sz="1050" dirty="0">
                      <a:solidFill>
                        <a:schemeClr val="tx1"/>
                      </a:solidFill>
                    </a:endParaRPr>
                  </a:p>
                  <a:p>
                    <a:pPr>
                      <a:defRPr sz="1200" b="1" i="0" u="none" strike="noStrike" kern="1200" baseline="0">
                        <a:solidFill>
                          <a:schemeClr val="tx1"/>
                        </a:solidFill>
                        <a:latin typeface="+mn-lt"/>
                        <a:ea typeface="+mn-ea"/>
                        <a:cs typeface="+mn-cs"/>
                      </a:defRPr>
                    </a:pPr>
                    <a:r>
                      <a:rPr lang="en-GB" sz="2400" baseline="0" dirty="0">
                        <a:solidFill>
                          <a:schemeClr val="tx1"/>
                        </a:solidFill>
                      </a:rPr>
                      <a:t> </a:t>
                    </a:r>
                    <a:fld id="{98615740-F7A2-430F-B808-3C47C3B7998F}" type="VALUE">
                      <a:rPr lang="en-GB" sz="3600" baseline="0">
                        <a:solidFill>
                          <a:schemeClr val="tx1"/>
                        </a:solidFill>
                      </a:rPr>
                      <a:pPr>
                        <a:defRPr sz="1200" b="1" i="0" u="none" strike="noStrike" kern="1200" baseline="0">
                          <a:solidFill>
                            <a:schemeClr val="tx1"/>
                          </a:solidFill>
                          <a:latin typeface="+mn-lt"/>
                          <a:ea typeface="+mn-ea"/>
                          <a:cs typeface="+mn-cs"/>
                        </a:defRPr>
                      </a:pPr>
                      <a:t>[VALUE]</a:t>
                    </a:fld>
                    <a:endParaRPr lang="en-GB" sz="2400" baseline="0" dirty="0">
                      <a:solidFill>
                        <a:schemeClr val="tx1"/>
                      </a:solidFill>
                    </a:endParaRPr>
                  </a:p>
                </c:rich>
              </c:tx>
              <c:spPr>
                <a:noFill/>
                <a:ln>
                  <a:noFill/>
                </a:ln>
                <a:effectLst/>
              </c:spPr>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44E2-4F52-8E8A-751C37D412FC}"/>
                </c:ext>
              </c:extLst>
            </c:dLbl>
            <c:dLbl>
              <c:idx val="1"/>
              <c:layout>
                <c:manualLayout>
                  <c:x val="-6.3916360034963537E-2"/>
                  <c:y val="-0.15506611938348408"/>
                </c:manualLayout>
              </c:layout>
              <c:tx>
                <c:rich>
                  <a:bodyPr rot="0" spcFirstLastPara="1" vertOverflow="ellipsis" vert="horz" wrap="square" lIns="38100" tIns="19050" rIns="38100" bIns="19050" anchor="ctr" anchorCtr="1">
                    <a:noAutofit/>
                  </a:bodyPr>
                  <a:lstStyle/>
                  <a:p>
                    <a:pPr>
                      <a:defRPr sz="2000" b="1" i="0" u="none" strike="noStrike" kern="1200" baseline="0">
                        <a:solidFill>
                          <a:schemeClr val="bg1"/>
                        </a:solidFill>
                        <a:latin typeface="+mn-lt"/>
                        <a:ea typeface="+mn-ea"/>
                        <a:cs typeface="+mn-cs"/>
                      </a:defRPr>
                    </a:pPr>
                    <a:fld id="{6111F7CE-03BA-4D6B-BD16-3B19DE858C56}" type="CATEGORYNAME">
                      <a:rPr lang="en-GB" sz="2000" smtClean="0"/>
                      <a:pPr>
                        <a:defRPr sz="2000" b="1" i="0" u="none" strike="noStrike" kern="1200" baseline="0">
                          <a:solidFill>
                            <a:schemeClr val="bg1"/>
                          </a:solidFill>
                          <a:latin typeface="+mn-lt"/>
                          <a:ea typeface="+mn-ea"/>
                          <a:cs typeface="+mn-cs"/>
                        </a:defRPr>
                      </a:pPr>
                      <a:t>[CATEGORY NAME]</a:t>
                    </a:fld>
                    <a:endParaRPr lang="en-GB" sz="2000" dirty="0"/>
                  </a:p>
                  <a:p>
                    <a:pPr>
                      <a:defRPr sz="2000" b="1" i="0" u="none" strike="noStrike" kern="1200" baseline="0">
                        <a:solidFill>
                          <a:schemeClr val="bg1"/>
                        </a:solidFill>
                        <a:latin typeface="+mn-lt"/>
                        <a:ea typeface="+mn-ea"/>
                        <a:cs typeface="+mn-cs"/>
                      </a:defRPr>
                    </a:pPr>
                    <a:endParaRPr lang="en-GB" sz="2000" dirty="0"/>
                  </a:p>
                  <a:p>
                    <a:pPr>
                      <a:defRPr sz="2000" b="1" i="0" u="none" strike="noStrike" kern="1200" baseline="0">
                        <a:solidFill>
                          <a:schemeClr val="bg1"/>
                        </a:solidFill>
                        <a:latin typeface="+mn-lt"/>
                        <a:ea typeface="+mn-ea"/>
                        <a:cs typeface="+mn-cs"/>
                      </a:defRPr>
                    </a:pPr>
                    <a:r>
                      <a:rPr lang="en-GB" sz="2000" baseline="0" dirty="0"/>
                      <a:t> </a:t>
                    </a:r>
                    <a:fld id="{075AEC08-BEC3-4511-B2B0-D754A43D370A}" type="VALUE">
                      <a:rPr lang="en-GB" sz="3600" baseline="0"/>
                      <a:pPr>
                        <a:defRPr sz="2000" b="1" i="0" u="none" strike="noStrike" kern="1200" baseline="0">
                          <a:solidFill>
                            <a:schemeClr val="bg1"/>
                          </a:solidFill>
                          <a:latin typeface="+mn-lt"/>
                          <a:ea typeface="+mn-ea"/>
                          <a:cs typeface="+mn-cs"/>
                        </a:defRPr>
                      </a:pPr>
                      <a:t>[VALUE]</a:t>
                    </a:fld>
                    <a:endParaRPr lang="en-GB" sz="2000" baseline="0" dirty="0"/>
                  </a:p>
                </c:rich>
              </c:tx>
              <c:spPr>
                <a:noFill/>
                <a:ln>
                  <a:noFill/>
                </a:ln>
                <a:effectLst/>
              </c:spPr>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0.23007084652704585"/>
                      <c:h val="0.30748153587152399"/>
                    </c:manualLayout>
                  </c15:layout>
                  <c15:dlblFieldTable/>
                  <c15:showDataLabelsRange val="0"/>
                </c:ext>
                <c:ext xmlns:c16="http://schemas.microsoft.com/office/drawing/2014/chart" uri="{C3380CC4-5D6E-409C-BE32-E72D297353CC}">
                  <c16:uniqueId val="{00000003-44E2-4F52-8E8A-751C37D412FC}"/>
                </c:ext>
              </c:extLst>
            </c:dLbl>
            <c:dLbl>
              <c:idx val="2"/>
              <c:layout>
                <c:manualLayout>
                  <c:x val="6.7012194789294682E-2"/>
                  <c:y val="9.091076064319828E-2"/>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bg1"/>
                        </a:solidFill>
                        <a:latin typeface="+mn-lt"/>
                        <a:ea typeface="+mn-ea"/>
                        <a:cs typeface="+mn-cs"/>
                      </a:defRPr>
                    </a:pPr>
                    <a:fld id="{F8EF8219-1B25-41AF-B8C8-73A8EAD4A073}" type="CATEGORYNAME">
                      <a:rPr lang="en-GB" sz="1200" smtClean="0">
                        <a:solidFill>
                          <a:schemeClr val="bg1"/>
                        </a:solidFill>
                      </a:rPr>
                      <a:pPr>
                        <a:defRPr sz="1200" b="1" i="0" u="none" strike="noStrike" kern="1200" baseline="0">
                          <a:solidFill>
                            <a:schemeClr val="bg1"/>
                          </a:solidFill>
                          <a:latin typeface="+mn-lt"/>
                          <a:ea typeface="+mn-ea"/>
                          <a:cs typeface="+mn-cs"/>
                        </a:defRPr>
                      </a:pPr>
                      <a:t>[CATEGORY NAME]</a:t>
                    </a:fld>
                    <a:endParaRPr lang="en-GB" sz="1200" dirty="0">
                      <a:solidFill>
                        <a:schemeClr val="bg1"/>
                      </a:solidFill>
                    </a:endParaRPr>
                  </a:p>
                  <a:p>
                    <a:pPr>
                      <a:defRPr sz="1200" b="1" i="0" u="none" strike="noStrike" kern="1200" baseline="0">
                        <a:solidFill>
                          <a:schemeClr val="bg1"/>
                        </a:solidFill>
                        <a:latin typeface="+mn-lt"/>
                        <a:ea typeface="+mn-ea"/>
                        <a:cs typeface="+mn-cs"/>
                      </a:defRPr>
                    </a:pPr>
                    <a:endParaRPr lang="en-GB" sz="1200" baseline="0" dirty="0">
                      <a:solidFill>
                        <a:schemeClr val="bg1"/>
                      </a:solidFill>
                    </a:endParaRPr>
                  </a:p>
                  <a:p>
                    <a:pPr>
                      <a:defRPr sz="1200" b="1" i="0" u="none" strike="noStrike" kern="1200" baseline="0">
                        <a:solidFill>
                          <a:schemeClr val="bg1"/>
                        </a:solidFill>
                        <a:latin typeface="+mn-lt"/>
                        <a:ea typeface="+mn-ea"/>
                        <a:cs typeface="+mn-cs"/>
                      </a:defRPr>
                    </a:pPr>
                    <a:r>
                      <a:rPr lang="en-GB" sz="1200" baseline="0" dirty="0">
                        <a:solidFill>
                          <a:schemeClr val="bg1"/>
                        </a:solidFill>
                      </a:rPr>
                      <a:t> </a:t>
                    </a:r>
                    <a:fld id="{06D0430A-0CFC-47E3-B38A-F26367FC2499}" type="VALUE">
                      <a:rPr lang="en-GB" sz="1200" baseline="0">
                        <a:solidFill>
                          <a:schemeClr val="bg1"/>
                        </a:solidFill>
                      </a:rPr>
                      <a:pPr>
                        <a:defRPr sz="1200" b="1" i="0" u="none" strike="noStrike" kern="1200" baseline="0">
                          <a:solidFill>
                            <a:schemeClr val="bg1"/>
                          </a:solidFill>
                          <a:latin typeface="+mn-lt"/>
                          <a:ea typeface="+mn-ea"/>
                          <a:cs typeface="+mn-cs"/>
                        </a:defRPr>
                      </a:pPr>
                      <a:t>[VALUE]</a:t>
                    </a:fld>
                    <a:endParaRPr lang="en-GB" sz="1200" baseline="0" dirty="0">
                      <a:solidFill>
                        <a:schemeClr val="bg1"/>
                      </a:solidFill>
                    </a:endParaRPr>
                  </a:p>
                </c:rich>
              </c:tx>
              <c:spPr>
                <a:noFill/>
                <a:ln>
                  <a:noFill/>
                </a:ln>
                <a:effectLst/>
              </c:spPr>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layout>
                    <c:manualLayout>
                      <c:w val="7.9416557699475157E-2"/>
                      <c:h val="0.2656668020542739"/>
                    </c:manualLayout>
                  </c15:layout>
                  <c15:dlblFieldTable/>
                  <c15:showDataLabelsRange val="0"/>
                </c:ext>
                <c:ext xmlns:c16="http://schemas.microsoft.com/office/drawing/2014/chart" uri="{C3380CC4-5D6E-409C-BE32-E72D297353CC}">
                  <c16:uniqueId val="{00000005-44E2-4F52-8E8A-751C37D412FC}"/>
                </c:ext>
              </c:extLst>
            </c:dLbl>
            <c:dLbl>
              <c:idx val="3"/>
              <c:tx>
                <c:rich>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fld id="{3E95F585-8A2F-47D0-8AFD-AE0D6EAC9E71}" type="CATEGORYNAME">
                      <a:rPr lang="en-US" sz="1050" smtClean="0"/>
                      <a:pPr>
                        <a:defRPr sz="1050" b="1" i="0" u="none" strike="noStrike" kern="1200" baseline="0">
                          <a:solidFill>
                            <a:schemeClr val="bg1"/>
                          </a:solidFill>
                          <a:latin typeface="+mn-lt"/>
                          <a:ea typeface="+mn-ea"/>
                          <a:cs typeface="+mn-cs"/>
                        </a:defRPr>
                      </a:pPr>
                      <a:t>[CATEGORY NAME]</a:t>
                    </a:fld>
                    <a:endParaRPr lang="en-US" sz="1050"/>
                  </a:p>
                  <a:p>
                    <a:pPr>
                      <a:defRPr sz="1050" b="1" i="0" u="none" strike="noStrike" kern="1200" baseline="0">
                        <a:solidFill>
                          <a:schemeClr val="bg1"/>
                        </a:solidFill>
                        <a:latin typeface="+mn-lt"/>
                        <a:ea typeface="+mn-ea"/>
                        <a:cs typeface="+mn-cs"/>
                      </a:defRPr>
                    </a:pPr>
                    <a:r>
                      <a:rPr lang="en-US" sz="1050" baseline="0"/>
                      <a:t> </a:t>
                    </a:r>
                    <a:fld id="{62CF4C8A-6222-4B53-8AA7-C39D9021A64C}" type="VALUE">
                      <a:rPr lang="en-US" sz="1050" baseline="0"/>
                      <a:pPr>
                        <a:defRPr sz="1050" b="1" i="0" u="none" strike="noStrike" kern="1200" baseline="0">
                          <a:solidFill>
                            <a:schemeClr val="bg1"/>
                          </a:solidFill>
                          <a:latin typeface="+mn-lt"/>
                          <a:ea typeface="+mn-ea"/>
                          <a:cs typeface="+mn-cs"/>
                        </a:defRPr>
                      </a:pPr>
                      <a:t>[VALUE]</a:t>
                    </a:fld>
                    <a:endParaRPr lang="en-US" sz="1050" baseline="0"/>
                  </a:p>
                </c:rich>
              </c:tx>
              <c:spPr>
                <a:noFill/>
                <a:ln>
                  <a:noFill/>
                </a:ln>
                <a:effectLst/>
              </c:spPr>
              <c:dLblPos val="bestFit"/>
              <c:showLegendKey val="0"/>
              <c:showVal val="1"/>
              <c:showCatName val="1"/>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7-44E2-4F52-8E8A-751C37D412FC}"/>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bestFit"/>
            <c:showLegendKey val="0"/>
            <c:showVal val="1"/>
            <c:showCatName val="1"/>
            <c:showSerName val="0"/>
            <c:showPercent val="0"/>
            <c:showBubbleSize val="0"/>
            <c:showLeaderLines val="0"/>
            <c:extLst xmlns:c16r2="http://schemas.microsoft.com/office/drawing/2015/06/chart">
              <c:ext xmlns:c15="http://schemas.microsoft.com/office/drawing/2012/chart" uri="{CE6537A1-D6FC-4f65-9D91-7224C49458BB}"/>
            </c:extLst>
          </c:dLbls>
          <c:cat>
            <c:strRef>
              <c:f>Sheet1!$A$2:$A$3</c:f>
              <c:strCache>
                <c:ptCount val="2"/>
                <c:pt idx="0">
                  <c:v>would want a booked arrival
time at a service location
following advice</c:v>
                </c:pt>
                <c:pt idx="1">
                  <c:v>I would want to be able to walk
in to a service location without
an appointment following
advice</c:v>
                </c:pt>
              </c:strCache>
            </c:strRef>
          </c:cat>
          <c:val>
            <c:numRef>
              <c:f>Sheet1!$B$2:$B$3</c:f>
              <c:numCache>
                <c:formatCode>0%</c:formatCode>
                <c:ptCount val="2"/>
                <c:pt idx="0">
                  <c:v>0.53</c:v>
                </c:pt>
                <c:pt idx="1">
                  <c:v>0.47</c:v>
                </c:pt>
              </c:numCache>
            </c:numRef>
          </c:val>
          <c:extLst xmlns:c16r2="http://schemas.microsoft.com/office/drawing/2015/06/chart">
            <c:ext xmlns:c16="http://schemas.microsoft.com/office/drawing/2014/chart" uri="{C3380CC4-5D6E-409C-BE32-E72D297353CC}">
              <c16:uniqueId val="{0000000E-44E2-4F52-8E8A-751C37D412FC}"/>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6004872780132015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1-CA63-4D8B-9C79-B61069211F5F}"/>
              </c:ext>
            </c:extLst>
          </c:dPt>
          <c:dPt>
            <c:idx val="1"/>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3-CA63-4D8B-9C79-B61069211F5F}"/>
              </c:ext>
            </c:extLst>
          </c:dPt>
          <c:dPt>
            <c:idx val="2"/>
            <c:invertIfNegative val="0"/>
            <c:bubble3D val="0"/>
            <c:spPr>
              <a:solidFill>
                <a:schemeClr val="accent2">
                  <a:lumMod val="60000"/>
                  <a:lumOff val="40000"/>
                </a:schemeClr>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5-CA63-4D8B-9C79-B61069211F5F}"/>
              </c:ext>
            </c:extLst>
          </c:dPt>
          <c:dPt>
            <c:idx val="3"/>
            <c:invertIfNegative val="0"/>
            <c:bubble3D val="0"/>
            <c:spPr>
              <a:solidFill>
                <a:schemeClr val="accent2">
                  <a:lumMod val="60000"/>
                  <a:lumOff val="40000"/>
                </a:schemeClr>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7-CA63-4D8B-9C79-B61069211F5F}"/>
              </c:ext>
            </c:extLst>
          </c:dPt>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A63-4D8B-9C79-B61069211F5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Hospital emergency department</c:v>
                </c:pt>
                <c:pt idx="1">
                  <c:v>Pharmacy</c:v>
                </c:pt>
                <c:pt idx="2">
                  <c:v>Community hospital</c:v>
                </c:pt>
                <c:pt idx="3">
                  <c:v>Tel/ video consultation at home</c:v>
                </c:pt>
                <c:pt idx="4">
                  <c:v>MIU/ UTC</c:v>
                </c:pt>
                <c:pt idx="5">
                  <c:v>GP Practice</c:v>
                </c:pt>
              </c:strCache>
            </c:strRef>
          </c:cat>
          <c:val>
            <c:numRef>
              <c:f>Sheet1!$B$2:$B$7</c:f>
              <c:numCache>
                <c:formatCode>0%</c:formatCode>
                <c:ptCount val="6"/>
                <c:pt idx="0">
                  <c:v>0.26</c:v>
                </c:pt>
                <c:pt idx="1">
                  <c:v>0.3</c:v>
                </c:pt>
                <c:pt idx="2">
                  <c:v>0.45</c:v>
                </c:pt>
                <c:pt idx="3">
                  <c:v>0.51</c:v>
                </c:pt>
                <c:pt idx="4">
                  <c:v>0.69</c:v>
                </c:pt>
                <c:pt idx="5">
                  <c:v>0.81</c:v>
                </c:pt>
              </c:numCache>
            </c:numRef>
          </c:val>
          <c:extLst xmlns:c16r2="http://schemas.microsoft.com/office/drawing/2015/06/chart">
            <c:ext xmlns:c16="http://schemas.microsoft.com/office/drawing/2014/chart" uri="{C3380CC4-5D6E-409C-BE32-E72D297353CC}">
              <c16:uniqueId val="{00000009-CA63-4D8B-9C79-B61069211F5F}"/>
            </c:ext>
          </c:extLst>
        </c:ser>
        <c:dLbls>
          <c:showLegendKey val="0"/>
          <c:showVal val="0"/>
          <c:showCatName val="0"/>
          <c:showSerName val="0"/>
          <c:showPercent val="0"/>
          <c:showBubbleSize val="0"/>
        </c:dLbls>
        <c:gapWidth val="33"/>
        <c:axId val="264540544"/>
        <c:axId val="264542080"/>
      </c:barChart>
      <c:catAx>
        <c:axId val="264540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264542080"/>
        <c:crosses val="autoZero"/>
        <c:auto val="1"/>
        <c:lblAlgn val="ctr"/>
        <c:lblOffset val="100"/>
        <c:noMultiLvlLbl val="0"/>
      </c:catAx>
      <c:valAx>
        <c:axId val="264542080"/>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64540544"/>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6004872780132015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1-CA63-4D8B-9C79-B61069211F5F}"/>
              </c:ext>
            </c:extLst>
          </c:dPt>
          <c:dPt>
            <c:idx val="1"/>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3-CA63-4D8B-9C79-B61069211F5F}"/>
              </c:ext>
            </c:extLst>
          </c:dPt>
          <c:dPt>
            <c:idx val="2"/>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5-CA63-4D8B-9C79-B61069211F5F}"/>
              </c:ext>
            </c:extLst>
          </c:dPt>
          <c:dPt>
            <c:idx val="3"/>
            <c:invertIfNegative val="0"/>
            <c:bubble3D val="0"/>
            <c:spPr>
              <a:solidFill>
                <a:schemeClr val="accent2">
                  <a:lumMod val="60000"/>
                  <a:lumOff val="40000"/>
                </a:schemeClr>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7-CA63-4D8B-9C79-B61069211F5F}"/>
              </c:ext>
            </c:extLst>
          </c:dPt>
          <c:dPt>
            <c:idx val="4"/>
            <c:invertIfNegative val="0"/>
            <c:bubble3D val="0"/>
            <c:spPr>
              <a:solidFill>
                <a:schemeClr val="accent2">
                  <a:lumMod val="60000"/>
                  <a:lumOff val="40000"/>
                </a:schemeClr>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2-BCB3-4C21-B3D1-179D2E2FB2E7}"/>
              </c:ext>
            </c:extLst>
          </c:dPt>
          <c:dPt>
            <c:idx val="5"/>
            <c:invertIfNegative val="0"/>
            <c:bubble3D val="0"/>
            <c:spPr>
              <a:solidFill>
                <a:schemeClr val="accent2">
                  <a:lumMod val="60000"/>
                  <a:lumOff val="40000"/>
                </a:schemeClr>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1-BCB3-4C21-B3D1-179D2E2FB2E7}"/>
              </c:ext>
            </c:extLst>
          </c:dPt>
          <c:dPt>
            <c:idx val="6"/>
            <c:invertIfNegative val="0"/>
            <c:bubble3D val="0"/>
            <c:spPr>
              <a:solidFill>
                <a:schemeClr val="accent2">
                  <a:lumMod val="60000"/>
                  <a:lumOff val="40000"/>
                </a:schemeClr>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8-CA63-4D8B-9C79-B61069211F5F}"/>
              </c:ext>
            </c:extLst>
          </c:dPt>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A63-4D8B-9C79-B61069211F5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Any qualified HCP</c:v>
                </c:pt>
                <c:pt idx="1">
                  <c:v>Therapist</c:v>
                </c:pt>
                <c:pt idx="2">
                  <c:v>Physio</c:v>
                </c:pt>
                <c:pt idx="3">
                  <c:v>Pharmacist</c:v>
                </c:pt>
                <c:pt idx="4">
                  <c:v>Consultant</c:v>
                </c:pt>
                <c:pt idx="5">
                  <c:v>Paramedic</c:v>
                </c:pt>
                <c:pt idx="6">
                  <c:v>Nurse</c:v>
                </c:pt>
                <c:pt idx="7">
                  <c:v>GP </c:v>
                </c:pt>
              </c:strCache>
            </c:strRef>
          </c:cat>
          <c:val>
            <c:numRef>
              <c:f>Sheet1!$B$2:$B$9</c:f>
              <c:numCache>
                <c:formatCode>0%</c:formatCode>
                <c:ptCount val="8"/>
                <c:pt idx="0">
                  <c:v>0.04</c:v>
                </c:pt>
                <c:pt idx="1">
                  <c:v>0.2</c:v>
                </c:pt>
                <c:pt idx="2">
                  <c:v>0.25</c:v>
                </c:pt>
                <c:pt idx="3">
                  <c:v>0.33</c:v>
                </c:pt>
                <c:pt idx="4">
                  <c:v>0.42</c:v>
                </c:pt>
                <c:pt idx="5">
                  <c:v>0.48</c:v>
                </c:pt>
                <c:pt idx="6">
                  <c:v>0.63</c:v>
                </c:pt>
                <c:pt idx="7">
                  <c:v>0.93</c:v>
                </c:pt>
              </c:numCache>
            </c:numRef>
          </c:val>
          <c:extLst xmlns:c16r2="http://schemas.microsoft.com/office/drawing/2015/06/chart">
            <c:ext xmlns:c16="http://schemas.microsoft.com/office/drawing/2014/chart" uri="{C3380CC4-5D6E-409C-BE32-E72D297353CC}">
              <c16:uniqueId val="{00000009-CA63-4D8B-9C79-B61069211F5F}"/>
            </c:ext>
          </c:extLst>
        </c:ser>
        <c:dLbls>
          <c:showLegendKey val="0"/>
          <c:showVal val="0"/>
          <c:showCatName val="0"/>
          <c:showSerName val="0"/>
          <c:showPercent val="0"/>
          <c:showBubbleSize val="0"/>
        </c:dLbls>
        <c:gapWidth val="33"/>
        <c:axId val="264485888"/>
        <c:axId val="264491776"/>
      </c:barChart>
      <c:catAx>
        <c:axId val="2644858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264491776"/>
        <c:crosses val="autoZero"/>
        <c:auto val="1"/>
        <c:lblAlgn val="ctr"/>
        <c:lblOffset val="100"/>
        <c:noMultiLvlLbl val="0"/>
      </c:catAx>
      <c:valAx>
        <c:axId val="264491776"/>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6448588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6004872780132015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1-CA63-4D8B-9C79-B61069211F5F}"/>
              </c:ext>
            </c:extLst>
          </c:dPt>
          <c:dPt>
            <c:idx val="1"/>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3-CA63-4D8B-9C79-B61069211F5F}"/>
              </c:ext>
            </c:extLst>
          </c:dPt>
          <c:dPt>
            <c:idx val="2"/>
            <c:invertIfNegative val="0"/>
            <c:bubble3D val="0"/>
            <c:spPr>
              <a:solidFill>
                <a:schemeClr val="accent2">
                  <a:lumMod val="60000"/>
                  <a:lumOff val="40000"/>
                </a:schemeClr>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5-CA63-4D8B-9C79-B61069211F5F}"/>
              </c:ext>
            </c:extLst>
          </c:dPt>
          <c:dPt>
            <c:idx val="3"/>
            <c:invertIfNegative val="0"/>
            <c:bubble3D val="0"/>
            <c:extLst xmlns:c16r2="http://schemas.microsoft.com/office/drawing/2015/06/chart">
              <c:ext xmlns:c16="http://schemas.microsoft.com/office/drawing/2014/chart" uri="{C3380CC4-5D6E-409C-BE32-E72D297353CC}">
                <c16:uniqueId val="{00000007-CA63-4D8B-9C79-B61069211F5F}"/>
              </c:ext>
            </c:extLst>
          </c:dPt>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A63-4D8B-9C79-B61069211F5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I would only want/be able to be seen in my own home </c:v>
                </c:pt>
                <c:pt idx="1">
                  <c:v>As close to my home as possible</c:v>
                </c:pt>
                <c:pt idx="2">
                  <c:v>Within a 5 mile radius or 10 minutes travel time</c:v>
                </c:pt>
                <c:pt idx="3">
                  <c:v>Within a 10 mile radius or 20 minutes travel time</c:v>
                </c:pt>
                <c:pt idx="4">
                  <c:v>Within a 15 mile radius or 30 minutes travel time</c:v>
                </c:pt>
                <c:pt idx="5">
                  <c:v>Within a 30 mile radius or 60 minutes travel time</c:v>
                </c:pt>
              </c:strCache>
            </c:strRef>
          </c:cat>
          <c:val>
            <c:numRef>
              <c:f>Sheet1!$B$2:$B$7</c:f>
              <c:numCache>
                <c:formatCode>0%</c:formatCode>
                <c:ptCount val="6"/>
                <c:pt idx="0">
                  <c:v>0.04</c:v>
                </c:pt>
                <c:pt idx="1">
                  <c:v>0.23</c:v>
                </c:pt>
                <c:pt idx="2">
                  <c:v>0.22</c:v>
                </c:pt>
                <c:pt idx="3">
                  <c:v>0.25</c:v>
                </c:pt>
                <c:pt idx="4">
                  <c:v>0.22</c:v>
                </c:pt>
                <c:pt idx="5">
                  <c:v>0.03</c:v>
                </c:pt>
              </c:numCache>
            </c:numRef>
          </c:val>
          <c:extLst xmlns:c16r2="http://schemas.microsoft.com/office/drawing/2015/06/chart">
            <c:ext xmlns:c16="http://schemas.microsoft.com/office/drawing/2014/chart" uri="{C3380CC4-5D6E-409C-BE32-E72D297353CC}">
              <c16:uniqueId val="{00000009-CA63-4D8B-9C79-B61069211F5F}"/>
            </c:ext>
          </c:extLst>
        </c:ser>
        <c:dLbls>
          <c:showLegendKey val="0"/>
          <c:showVal val="0"/>
          <c:showCatName val="0"/>
          <c:showSerName val="0"/>
          <c:showPercent val="0"/>
          <c:showBubbleSize val="0"/>
        </c:dLbls>
        <c:gapWidth val="33"/>
        <c:axId val="266288128"/>
        <c:axId val="266289920"/>
      </c:barChart>
      <c:catAx>
        <c:axId val="2662881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266289920"/>
        <c:crosses val="autoZero"/>
        <c:auto val="1"/>
        <c:lblAlgn val="ctr"/>
        <c:lblOffset val="100"/>
        <c:noMultiLvlLbl val="0"/>
      </c:catAx>
      <c:valAx>
        <c:axId val="266289920"/>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6628812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71729829292995"/>
          <c:y val="0.12114700724058261"/>
          <c:w val="0.49031530656975625"/>
          <c:h val="0.84610757950795079"/>
        </c:manualLayout>
      </c:layout>
      <c:barChart>
        <c:barDir val="bar"/>
        <c:grouping val="stacked"/>
        <c:varyColors val="0"/>
        <c:ser>
          <c:idx val="0"/>
          <c:order val="0"/>
          <c:tx>
            <c:strRef>
              <c:f>Sheet1!$B$1</c:f>
              <c:strCache>
                <c:ptCount val="1"/>
                <c:pt idx="0">
                  <c:v>Not important</c:v>
                </c:pt>
              </c:strCache>
            </c:strRef>
          </c:tx>
          <c:spPr>
            <a:solidFill>
              <a:srgbClr val="009DCC"/>
            </a:solidFill>
            <a:ln>
              <a:solidFill>
                <a:srgbClr val="009DCC"/>
              </a:solidFill>
            </a:ln>
            <a:effectLst/>
          </c:spPr>
          <c:invertIfNegative val="0"/>
          <c:dLbls>
            <c:dLbl>
              <c:idx val="1"/>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2BC-47D9-9343-44CB5FA048F0}"/>
                </c:ext>
              </c:extLst>
            </c:dLbl>
            <c:dLbl>
              <c:idx val="2"/>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02BC-47D9-9343-44CB5FA048F0}"/>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02BC-47D9-9343-44CB5FA048F0}"/>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02BC-47D9-9343-44CB5FA048F0}"/>
                </c:ext>
              </c:extLst>
            </c:dLbl>
            <c:dLbl>
              <c:idx val="5"/>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Having to tell my story ONLY ONCE</c:v>
                </c:pt>
                <c:pt idx="1">
                  <c:v>Having regular updates about what is happening in my case</c:v>
                </c:pt>
                <c:pt idx="2">
                  <c:v>Being assessed quickly</c:v>
                </c:pt>
                <c:pt idx="3">
                  <c:v>Being seen/treated by a healthcare professional quickly</c:v>
                </c:pt>
                <c:pt idx="4">
                  <c:v>Being in the right/best place for the treatment I need/ my needs</c:v>
                </c:pt>
                <c:pt idx="5">
                  <c:v>Having confidence in the advice that is given to me </c:v>
                </c:pt>
              </c:strCache>
            </c:strRef>
          </c:cat>
          <c:val>
            <c:numRef>
              <c:f>Sheet1!$B$2:$B$7</c:f>
              <c:numCache>
                <c:formatCode>0%</c:formatCode>
                <c:ptCount val="6"/>
                <c:pt idx="0">
                  <c:v>0.13</c:v>
                </c:pt>
                <c:pt idx="1">
                  <c:v>0.02</c:v>
                </c:pt>
                <c:pt idx="2">
                  <c:v>0.01</c:v>
                </c:pt>
                <c:pt idx="3">
                  <c:v>0.01</c:v>
                </c:pt>
                <c:pt idx="4">
                  <c:v>0.01</c:v>
                </c:pt>
                <c:pt idx="5">
                  <c:v>0</c:v>
                </c:pt>
              </c:numCache>
            </c:numRef>
          </c:val>
          <c:extLst xmlns:c16r2="http://schemas.microsoft.com/office/drawing/2015/06/chart">
            <c:ext xmlns:c16="http://schemas.microsoft.com/office/drawing/2014/chart" uri="{C3380CC4-5D6E-409C-BE32-E72D297353CC}">
              <c16:uniqueId val="{00000000-02BC-47D9-9343-44CB5FA048F0}"/>
            </c:ext>
          </c:extLst>
        </c:ser>
        <c:ser>
          <c:idx val="1"/>
          <c:order val="1"/>
          <c:tx>
            <c:strRef>
              <c:f>Sheet1!$C$1</c:f>
              <c:strCache>
                <c:ptCount val="1"/>
                <c:pt idx="0">
                  <c:v>Neutral</c:v>
                </c:pt>
              </c:strCache>
            </c:strRef>
          </c:tx>
          <c:spPr>
            <a:solidFill>
              <a:srgbClr val="EA8132"/>
            </a:solidFill>
            <a:ln>
              <a:solidFill>
                <a:srgbClr val="EA8132"/>
              </a:solidFill>
            </a:ln>
            <a:effectLst/>
          </c:spPr>
          <c:invertIfNegative val="0"/>
          <c:dLbls>
            <c:dLbl>
              <c:idx val="5"/>
              <c:layout>
                <c:manualLayout>
                  <c:x val="-7.012527466192818E-3"/>
                  <c:y val="0"/>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02BC-47D9-9343-44CB5FA048F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002060"/>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Having to tell my story ONLY ONCE</c:v>
                </c:pt>
                <c:pt idx="1">
                  <c:v>Having regular updates about what is happening in my case</c:v>
                </c:pt>
                <c:pt idx="2">
                  <c:v>Being assessed quickly</c:v>
                </c:pt>
                <c:pt idx="3">
                  <c:v>Being seen/treated by a healthcare professional quickly</c:v>
                </c:pt>
                <c:pt idx="4">
                  <c:v>Being in the right/best place for the treatment I need/ my needs</c:v>
                </c:pt>
                <c:pt idx="5">
                  <c:v>Having confidence in the advice that is given to me </c:v>
                </c:pt>
              </c:strCache>
            </c:strRef>
          </c:cat>
          <c:val>
            <c:numRef>
              <c:f>Sheet1!$C$2:$C$7</c:f>
              <c:numCache>
                <c:formatCode>0%</c:formatCode>
                <c:ptCount val="6"/>
                <c:pt idx="0">
                  <c:v>0.33</c:v>
                </c:pt>
                <c:pt idx="1">
                  <c:v>0.22</c:v>
                </c:pt>
                <c:pt idx="2">
                  <c:v>0.09</c:v>
                </c:pt>
                <c:pt idx="3">
                  <c:v>0.05</c:v>
                </c:pt>
                <c:pt idx="4">
                  <c:v>0.05</c:v>
                </c:pt>
                <c:pt idx="5">
                  <c:v>0.02</c:v>
                </c:pt>
              </c:numCache>
            </c:numRef>
          </c:val>
          <c:extLst xmlns:c16r2="http://schemas.microsoft.com/office/drawing/2015/06/chart">
            <c:ext xmlns:c16="http://schemas.microsoft.com/office/drawing/2014/chart" uri="{C3380CC4-5D6E-409C-BE32-E72D297353CC}">
              <c16:uniqueId val="{00000002-02BC-47D9-9343-44CB5FA048F0}"/>
            </c:ext>
          </c:extLst>
        </c:ser>
        <c:ser>
          <c:idx val="2"/>
          <c:order val="2"/>
          <c:tx>
            <c:strRef>
              <c:f>Sheet1!$D$1</c:f>
              <c:strCache>
                <c:ptCount val="1"/>
                <c:pt idx="0">
                  <c:v>Quite important</c:v>
                </c:pt>
              </c:strCache>
            </c:strRef>
          </c:tx>
          <c:spPr>
            <a:solidFill>
              <a:schemeClr val="accent2">
                <a:lumMod val="60000"/>
                <a:lumOff val="40000"/>
              </a:schemeClr>
            </a:solidFill>
            <a:ln>
              <a:solidFill>
                <a:schemeClr val="accent2">
                  <a:lumMod val="60000"/>
                  <a:lumOff val="40000"/>
                </a:schemeClr>
              </a:solidFill>
            </a:ln>
            <a:effectLst/>
          </c:spPr>
          <c:invertIfNegative val="0"/>
          <c:dLbls>
            <c:dLbl>
              <c:idx val="5"/>
              <c:layout>
                <c:manualLayout>
                  <c:x val="1.4025054932385432E-3"/>
                  <c:y val="2.805228769719433E-3"/>
                </c:manualLayout>
              </c:layout>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2BC-47D9-9343-44CB5FA048F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04992"/>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Having to tell my story ONLY ONCE</c:v>
                </c:pt>
                <c:pt idx="1">
                  <c:v>Having regular updates about what is happening in my case</c:v>
                </c:pt>
                <c:pt idx="2">
                  <c:v>Being assessed quickly</c:v>
                </c:pt>
                <c:pt idx="3">
                  <c:v>Being seen/treated by a healthcare professional quickly</c:v>
                </c:pt>
                <c:pt idx="4">
                  <c:v>Being in the right/best place for the treatment I need/ my needs</c:v>
                </c:pt>
                <c:pt idx="5">
                  <c:v>Having confidence in the advice that is given to me </c:v>
                </c:pt>
              </c:strCache>
            </c:strRef>
          </c:cat>
          <c:val>
            <c:numRef>
              <c:f>Sheet1!$D$2:$D$7</c:f>
              <c:numCache>
                <c:formatCode>0%</c:formatCode>
                <c:ptCount val="6"/>
                <c:pt idx="0">
                  <c:v>0.33</c:v>
                </c:pt>
                <c:pt idx="1">
                  <c:v>0.46</c:v>
                </c:pt>
                <c:pt idx="2">
                  <c:v>0.43</c:v>
                </c:pt>
                <c:pt idx="3">
                  <c:v>0.48</c:v>
                </c:pt>
                <c:pt idx="4">
                  <c:v>0.35</c:v>
                </c:pt>
                <c:pt idx="5">
                  <c:v>0.17</c:v>
                </c:pt>
              </c:numCache>
            </c:numRef>
          </c:val>
          <c:extLst xmlns:c16r2="http://schemas.microsoft.com/office/drawing/2015/06/chart">
            <c:ext xmlns:c16="http://schemas.microsoft.com/office/drawing/2014/chart" uri="{C3380CC4-5D6E-409C-BE32-E72D297353CC}">
              <c16:uniqueId val="{00000006-02BC-47D9-9343-44CB5FA048F0}"/>
            </c:ext>
          </c:extLst>
        </c:ser>
        <c:ser>
          <c:idx val="3"/>
          <c:order val="3"/>
          <c:tx>
            <c:strRef>
              <c:f>Sheet1!$E$1</c:f>
              <c:strCache>
                <c:ptCount val="1"/>
                <c:pt idx="0">
                  <c:v>Very important</c:v>
                </c:pt>
              </c:strCache>
            </c:strRef>
          </c:tx>
          <c:spPr>
            <a:solidFill>
              <a:srgbClr val="64B22D"/>
            </a:solidFill>
            <a:ln>
              <a:solidFill>
                <a:srgbClr val="64B22D"/>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Having to tell my story ONLY ONCE</c:v>
                </c:pt>
                <c:pt idx="1">
                  <c:v>Having regular updates about what is happening in my case</c:v>
                </c:pt>
                <c:pt idx="2">
                  <c:v>Being assessed quickly</c:v>
                </c:pt>
                <c:pt idx="3">
                  <c:v>Being seen/treated by a healthcare professional quickly</c:v>
                </c:pt>
                <c:pt idx="4">
                  <c:v>Being in the right/best place for the treatment I need/ my needs</c:v>
                </c:pt>
                <c:pt idx="5">
                  <c:v>Having confidence in the advice that is given to me </c:v>
                </c:pt>
              </c:strCache>
            </c:strRef>
          </c:cat>
          <c:val>
            <c:numRef>
              <c:f>Sheet1!$E$2:$E$7</c:f>
              <c:numCache>
                <c:formatCode>0%</c:formatCode>
                <c:ptCount val="6"/>
                <c:pt idx="0">
                  <c:v>0.21</c:v>
                </c:pt>
                <c:pt idx="1">
                  <c:v>0.3</c:v>
                </c:pt>
                <c:pt idx="2">
                  <c:v>0.47</c:v>
                </c:pt>
                <c:pt idx="3">
                  <c:v>0.46</c:v>
                </c:pt>
                <c:pt idx="4">
                  <c:v>0.59</c:v>
                </c:pt>
                <c:pt idx="5">
                  <c:v>0.81</c:v>
                </c:pt>
              </c:numCache>
            </c:numRef>
          </c:val>
          <c:extLst xmlns:c16r2="http://schemas.microsoft.com/office/drawing/2015/06/chart">
            <c:ext xmlns:c16="http://schemas.microsoft.com/office/drawing/2014/chart" uri="{C3380CC4-5D6E-409C-BE32-E72D297353CC}">
              <c16:uniqueId val="{00000008-02BC-47D9-9343-44CB5FA048F0}"/>
            </c:ext>
          </c:extLst>
        </c:ser>
        <c:dLbls>
          <c:dLblPos val="ctr"/>
          <c:showLegendKey val="0"/>
          <c:showVal val="1"/>
          <c:showCatName val="0"/>
          <c:showSerName val="0"/>
          <c:showPercent val="0"/>
          <c:showBubbleSize val="0"/>
        </c:dLbls>
        <c:gapWidth val="150"/>
        <c:overlap val="100"/>
        <c:axId val="266338688"/>
        <c:axId val="266340224"/>
      </c:barChart>
      <c:catAx>
        <c:axId val="26633868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266340224"/>
        <c:crosses val="autoZero"/>
        <c:auto val="1"/>
        <c:lblAlgn val="ctr"/>
        <c:lblOffset val="100"/>
        <c:noMultiLvlLbl val="0"/>
      </c:catAx>
      <c:valAx>
        <c:axId val="266340224"/>
        <c:scaling>
          <c:orientation val="minMax"/>
        </c:scaling>
        <c:delete val="1"/>
        <c:axPos val="b"/>
        <c:numFmt formatCode="0%" sourceLinked="1"/>
        <c:majorTickMark val="out"/>
        <c:minorTickMark val="none"/>
        <c:tickLblPos val="nextTo"/>
        <c:crossAx val="266338688"/>
        <c:crosses val="autoZero"/>
        <c:crossBetween val="between"/>
      </c:valAx>
      <c:spPr>
        <a:noFill/>
        <a:ln>
          <a:noFill/>
        </a:ln>
        <a:effectLst/>
      </c:spPr>
    </c:plotArea>
    <c:legend>
      <c:legendPos val="t"/>
      <c:layout>
        <c:manualLayout>
          <c:xMode val="edge"/>
          <c:yMode val="edge"/>
          <c:x val="0.4413462264693982"/>
          <c:y val="5.3583483348334834E-2"/>
          <c:w val="0.55865371841201483"/>
          <c:h val="6.0266474644707836E-2"/>
        </c:manualLayout>
      </c:layout>
      <c:overlay val="0"/>
      <c:spPr>
        <a:solidFill>
          <a:schemeClr val="bg1">
            <a:lumMod val="95000"/>
          </a:schemeClr>
        </a:solidFill>
        <a:ln>
          <a:solidFill>
            <a:schemeClr val="bg1">
              <a:lumMod val="85000"/>
            </a:schemeClr>
          </a:solidFill>
        </a:ln>
        <a:effectLst/>
      </c:spPr>
      <c:txPr>
        <a:bodyPr rot="0" spcFirstLastPara="1" vertOverflow="ellipsis" vert="horz" wrap="square" anchor="ctr" anchorCtr="1"/>
        <a:lstStyle/>
        <a:p>
          <a:pPr>
            <a:defRPr sz="1400" b="0" i="0" u="none" strike="noStrike" kern="1200" baseline="0">
              <a:solidFill>
                <a:srgbClr val="004992"/>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28434333687957"/>
          <c:y val="3.6004872780132015E-2"/>
          <c:w val="0.65514369254880944"/>
          <c:h val="0.94594476421643992"/>
        </c:manualLayout>
      </c:layout>
      <c:barChart>
        <c:barDir val="bar"/>
        <c:grouping val="clustered"/>
        <c:varyColors val="0"/>
        <c:ser>
          <c:idx val="1"/>
          <c:order val="0"/>
          <c:tx>
            <c:strRef>
              <c:f>Sheet1!$B$1</c:f>
              <c:strCache>
                <c:ptCount val="1"/>
                <c:pt idx="0">
                  <c:v>Online survey sample</c:v>
                </c:pt>
              </c:strCache>
            </c:strRef>
          </c:tx>
          <c:spPr>
            <a:solidFill>
              <a:srgbClr val="64B22D"/>
            </a:solidFill>
            <a:ln>
              <a:solidFill>
                <a:srgbClr val="64B22D"/>
              </a:solidFill>
            </a:ln>
            <a:effectLst>
              <a:softEdge rad="25400"/>
            </a:effectLst>
          </c:spPr>
          <c:invertIfNegative val="0"/>
          <c:dPt>
            <c:idx val="0"/>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1-CA63-4D8B-9C79-B61069211F5F}"/>
              </c:ext>
            </c:extLst>
          </c:dPt>
          <c:dPt>
            <c:idx val="1"/>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3-CA63-4D8B-9C79-B61069211F5F}"/>
              </c:ext>
            </c:extLst>
          </c:dPt>
          <c:dPt>
            <c:idx val="2"/>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5-CA63-4D8B-9C79-B61069211F5F}"/>
              </c:ext>
            </c:extLst>
          </c:dPt>
          <c:dPt>
            <c:idx val="3"/>
            <c:invertIfNegative val="0"/>
            <c:bubble3D val="0"/>
            <c:spPr>
              <a:solidFill>
                <a:srgbClr val="009DCC"/>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7-CA63-4D8B-9C79-B61069211F5F}"/>
              </c:ext>
            </c:extLst>
          </c:dPt>
          <c:dPt>
            <c:idx val="4"/>
            <c:invertIfNegative val="0"/>
            <c:bubble3D val="0"/>
            <c:extLst xmlns:c16r2="http://schemas.microsoft.com/office/drawing/2015/06/chart">
              <c:ext xmlns:c16="http://schemas.microsoft.com/office/drawing/2014/chart" uri="{C3380CC4-5D6E-409C-BE32-E72D297353CC}">
                <c16:uniqueId val="{00000002-BCB3-4C21-B3D1-179D2E2FB2E7}"/>
              </c:ext>
            </c:extLst>
          </c:dPt>
          <c:dPt>
            <c:idx val="5"/>
            <c:invertIfNegative val="0"/>
            <c:bubble3D val="0"/>
            <c:extLst xmlns:c16r2="http://schemas.microsoft.com/office/drawing/2015/06/chart">
              <c:ext xmlns:c16="http://schemas.microsoft.com/office/drawing/2014/chart" uri="{C3380CC4-5D6E-409C-BE32-E72D297353CC}">
                <c16:uniqueId val="{00000001-BCB3-4C21-B3D1-179D2E2FB2E7}"/>
              </c:ext>
            </c:extLst>
          </c:dPt>
          <c:dPt>
            <c:idx val="6"/>
            <c:invertIfNegative val="0"/>
            <c:bubble3D val="0"/>
            <c:spPr>
              <a:solidFill>
                <a:schemeClr val="accent2">
                  <a:lumMod val="60000"/>
                  <a:lumOff val="40000"/>
                </a:schemeClr>
              </a:solidFill>
              <a:ln>
                <a:solidFill>
                  <a:srgbClr val="64B22D"/>
                </a:solidFill>
              </a:ln>
              <a:effectLst>
                <a:softEdge rad="25400"/>
              </a:effectLst>
            </c:spPr>
            <c:extLst xmlns:c16r2="http://schemas.microsoft.com/office/drawing/2015/06/chart">
              <c:ext xmlns:c16="http://schemas.microsoft.com/office/drawing/2014/chart" uri="{C3380CC4-5D6E-409C-BE32-E72D297353CC}">
                <c16:uniqueId val="{00000008-CA63-4D8B-9C79-B61069211F5F}"/>
              </c:ext>
            </c:extLst>
          </c:dPt>
          <c:dLbls>
            <c:dLbl>
              <c:idx val="6"/>
              <c:layout>
                <c:manualLayout>
                  <c:x val="-3.4532180049155967E-3"/>
                  <c:y val="4.914112343960004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A63-4D8B-9C79-B61069211F5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4992"/>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Ads/ info on TV/ radio, print media</c:v>
                </c:pt>
                <c:pt idx="1">
                  <c:v>Ads/ info on social media</c:v>
                </c:pt>
                <c:pt idx="2">
                  <c:v>Dedicated webinars</c:v>
                </c:pt>
                <c:pt idx="3">
                  <c:v>Information leaflets in the community e.g. doctor’s surgery, library</c:v>
                </c:pt>
                <c:pt idx="4">
                  <c:v>Via an NHS APP</c:v>
                </c:pt>
                <c:pt idx="5">
                  <c:v>Online/ websites (reading or videos)</c:v>
                </c:pt>
              </c:strCache>
            </c:strRef>
          </c:cat>
          <c:val>
            <c:numRef>
              <c:f>Sheet1!$B$2:$B$7</c:f>
              <c:numCache>
                <c:formatCode>0%</c:formatCode>
                <c:ptCount val="6"/>
                <c:pt idx="0">
                  <c:v>0.01</c:v>
                </c:pt>
                <c:pt idx="1">
                  <c:v>0.02</c:v>
                </c:pt>
                <c:pt idx="2">
                  <c:v>0.08</c:v>
                </c:pt>
                <c:pt idx="3">
                  <c:v>0.37</c:v>
                </c:pt>
                <c:pt idx="4">
                  <c:v>0.67</c:v>
                </c:pt>
                <c:pt idx="5">
                  <c:v>0.75</c:v>
                </c:pt>
              </c:numCache>
            </c:numRef>
          </c:val>
          <c:extLst xmlns:c16r2="http://schemas.microsoft.com/office/drawing/2015/06/chart">
            <c:ext xmlns:c16="http://schemas.microsoft.com/office/drawing/2014/chart" uri="{C3380CC4-5D6E-409C-BE32-E72D297353CC}">
              <c16:uniqueId val="{00000009-CA63-4D8B-9C79-B61069211F5F}"/>
            </c:ext>
          </c:extLst>
        </c:ser>
        <c:dLbls>
          <c:showLegendKey val="0"/>
          <c:showVal val="0"/>
          <c:showCatName val="0"/>
          <c:showSerName val="0"/>
          <c:showPercent val="0"/>
          <c:showBubbleSize val="0"/>
        </c:dLbls>
        <c:gapWidth val="33"/>
        <c:axId val="237218048"/>
        <c:axId val="237228032"/>
      </c:barChart>
      <c:catAx>
        <c:axId val="237218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4992"/>
                </a:solidFill>
                <a:latin typeface="+mn-lt"/>
                <a:ea typeface="+mn-ea"/>
                <a:cs typeface="+mn-cs"/>
              </a:defRPr>
            </a:pPr>
            <a:endParaRPr lang="en-US"/>
          </a:p>
        </c:txPr>
        <c:crossAx val="237228032"/>
        <c:crosses val="autoZero"/>
        <c:auto val="1"/>
        <c:lblAlgn val="ctr"/>
        <c:lblOffset val="100"/>
        <c:noMultiLvlLbl val="0"/>
      </c:catAx>
      <c:valAx>
        <c:axId val="23722803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23721804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0.27978</cdr:x>
      <cdr:y>0.42525</cdr:y>
    </cdr:from>
    <cdr:to>
      <cdr:x>0.40145</cdr:x>
      <cdr:y>0.82319</cdr:y>
    </cdr:to>
    <cdr:sp macro="" textlink="">
      <cdr:nvSpPr>
        <cdr:cNvPr id="3" name="TextBox 2">
          <a:extLst xmlns:a="http://schemas.openxmlformats.org/drawingml/2006/main">
            <a:ext uri="{FF2B5EF4-FFF2-40B4-BE49-F238E27FC236}">
              <a16:creationId xmlns:a16="http://schemas.microsoft.com/office/drawing/2014/main" xmlns="" id="{61FEF076-E6A4-490E-86B7-F88EEFC4EE09}"/>
            </a:ext>
          </a:extLst>
        </cdr:cNvPr>
        <cdr:cNvSpPr txBox="1"/>
      </cdr:nvSpPr>
      <cdr:spPr>
        <a:xfrm xmlns:a="http://schemas.openxmlformats.org/drawingml/2006/main">
          <a:off x="1813554" y="1822733"/>
          <a:ext cx="788660" cy="17056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2400" b="1" dirty="0">
              <a:solidFill>
                <a:schemeClr val="tx1"/>
              </a:solidFill>
            </a:rPr>
            <a:t>Yes</a:t>
          </a:r>
          <a:r>
            <a:rPr lang="en-GB" sz="1100" b="1" dirty="0">
              <a:solidFill>
                <a:schemeClr val="tx1"/>
              </a:solidFill>
            </a:rPr>
            <a:t>, I have </a:t>
          </a:r>
        </a:p>
        <a:p xmlns:a="http://schemas.openxmlformats.org/drawingml/2006/main">
          <a:r>
            <a:rPr lang="en-GB" sz="1100" b="1" dirty="0">
              <a:solidFill>
                <a:schemeClr val="tx1"/>
              </a:solidFill>
            </a:rPr>
            <a:t>made a GP </a:t>
          </a:r>
        </a:p>
        <a:p xmlns:a="http://schemas.openxmlformats.org/drawingml/2006/main">
          <a:r>
            <a:rPr lang="en-GB" sz="1100" b="1" dirty="0">
              <a:solidFill>
                <a:schemeClr val="tx1"/>
              </a:solidFill>
            </a:rPr>
            <a:t>appointment </a:t>
          </a:r>
        </a:p>
        <a:p xmlns:a="http://schemas.openxmlformats.org/drawingml/2006/main">
          <a:r>
            <a:rPr lang="en-GB" sz="1100" b="1" dirty="0">
              <a:solidFill>
                <a:schemeClr val="tx1"/>
              </a:solidFill>
            </a:rPr>
            <a:t>in last 15 months</a:t>
          </a:r>
        </a:p>
        <a:p xmlns:a="http://schemas.openxmlformats.org/drawingml/2006/main">
          <a:endParaRPr lang="en-GB" sz="1100" b="1" dirty="0">
            <a:solidFill>
              <a:schemeClr val="tx1"/>
            </a:solidFill>
          </a:endParaRPr>
        </a:p>
        <a:p xmlns:a="http://schemas.openxmlformats.org/drawingml/2006/main">
          <a:r>
            <a:rPr lang="en-GB" sz="2800" b="1" dirty="0">
              <a:solidFill>
                <a:schemeClr val="tx1"/>
              </a:solidFill>
            </a:rPr>
            <a:t>73%</a:t>
          </a:r>
        </a:p>
      </cdr:txBody>
    </cdr:sp>
  </cdr:relSizeAnchor>
</c:userShapes>
</file>

<file path=ppt/drawings/drawing2.xml><?xml version="1.0" encoding="utf-8"?>
<c:userShapes xmlns:c="http://schemas.openxmlformats.org/drawingml/2006/chart">
  <cdr:relSizeAnchor xmlns:cdr="http://schemas.openxmlformats.org/drawingml/2006/chartDrawing">
    <cdr:from>
      <cdr:x>0.45629</cdr:x>
      <cdr:y>0.74147</cdr:y>
    </cdr:from>
    <cdr:to>
      <cdr:x>0.87192</cdr:x>
      <cdr:y>0.78421</cdr:y>
    </cdr:to>
    <cdr:sp macro="" textlink="">
      <cdr:nvSpPr>
        <cdr:cNvPr id="2" name="TextBox 1">
          <a:extLst xmlns:a="http://schemas.openxmlformats.org/drawingml/2006/main">
            <a:ext uri="{FF2B5EF4-FFF2-40B4-BE49-F238E27FC236}">
              <a16:creationId xmlns:a16="http://schemas.microsoft.com/office/drawing/2014/main" xmlns="" id="{52001C4D-FD42-43E1-B270-11E285A0BDC0}"/>
            </a:ext>
          </a:extLst>
        </cdr:cNvPr>
        <cdr:cNvSpPr txBox="1"/>
      </cdr:nvSpPr>
      <cdr:spPr>
        <a:xfrm xmlns:a="http://schemas.openxmlformats.org/drawingml/2006/main">
          <a:off x="3320227" y="3832503"/>
          <a:ext cx="3024362" cy="22091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GB" sz="900" i="1" dirty="0">
              <a:solidFill>
                <a:srgbClr val="004992"/>
              </a:solidFill>
              <a:latin typeface="Arial" panose="020B0604020202020204" pitchFamily="34" charset="0"/>
              <a:cs typeface="Arial" panose="020B0604020202020204" pitchFamily="34" charset="0"/>
            </a:rPr>
            <a:t>(Affects me a lot 12%, affects me a little 17%)</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5F51FAD-3426-B046-857E-14B2869A312B}"/>
              </a:ext>
            </a:extLst>
          </p:cNvPr>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en-US"/>
          </a:p>
        </p:txBody>
      </p:sp>
      <p:sp>
        <p:nvSpPr>
          <p:cNvPr id="3" name="Date Placeholder 2">
            <a:extLst>
              <a:ext uri="{FF2B5EF4-FFF2-40B4-BE49-F238E27FC236}">
                <a16:creationId xmlns:a16="http://schemas.microsoft.com/office/drawing/2014/main" xmlns="" id="{0E7A1D01-F111-F74C-8CF6-67F5E98EFFA8}"/>
              </a:ext>
            </a:extLst>
          </p:cNvPr>
          <p:cNvSpPr>
            <a:spLocks noGrp="1"/>
          </p:cNvSpPr>
          <p:nvPr>
            <p:ph type="dt" sz="quarter" idx="1"/>
          </p:nvPr>
        </p:nvSpPr>
        <p:spPr>
          <a:xfrm>
            <a:off x="3888210" y="0"/>
            <a:ext cx="2974552" cy="501560"/>
          </a:xfrm>
          <a:prstGeom prst="rect">
            <a:avLst/>
          </a:prstGeom>
        </p:spPr>
        <p:txBody>
          <a:bodyPr vert="horz" lIns="96341" tIns="48171" rIns="96341" bIns="48171" rtlCol="0"/>
          <a:lstStyle>
            <a:lvl1pPr algn="r">
              <a:defRPr sz="1300"/>
            </a:lvl1pPr>
          </a:lstStyle>
          <a:p>
            <a:fld id="{D9D73561-8DD1-464E-8D4D-E40F5520F44B}" type="datetimeFigureOut">
              <a:rPr lang="en-US" smtClean="0"/>
              <a:t>9/8/2021</a:t>
            </a:fld>
            <a:endParaRPr lang="en-US"/>
          </a:p>
        </p:txBody>
      </p:sp>
      <p:sp>
        <p:nvSpPr>
          <p:cNvPr id="4" name="Footer Placeholder 3">
            <a:extLst>
              <a:ext uri="{FF2B5EF4-FFF2-40B4-BE49-F238E27FC236}">
                <a16:creationId xmlns:a16="http://schemas.microsoft.com/office/drawing/2014/main" xmlns="" id="{1F6D5715-D569-B94C-AE11-FDB52BF8177A}"/>
              </a:ext>
            </a:extLst>
          </p:cNvPr>
          <p:cNvSpPr>
            <a:spLocks noGrp="1"/>
          </p:cNvSpPr>
          <p:nvPr>
            <p:ph type="ftr" sz="quarter" idx="2"/>
          </p:nvPr>
        </p:nvSpPr>
        <p:spPr>
          <a:xfrm>
            <a:off x="0" y="9494929"/>
            <a:ext cx="2974552" cy="501559"/>
          </a:xfrm>
          <a:prstGeom prst="rect">
            <a:avLst/>
          </a:prstGeom>
        </p:spPr>
        <p:txBody>
          <a:bodyPr vert="horz" lIns="96341" tIns="48171" rIns="96341" bIns="4817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xmlns="" id="{033E31D0-3C1F-7C46-886B-D85F2C395000}"/>
              </a:ext>
            </a:extLst>
          </p:cNvPr>
          <p:cNvSpPr>
            <a:spLocks noGrp="1"/>
          </p:cNvSpPr>
          <p:nvPr>
            <p:ph type="sldNum" sz="quarter" idx="3"/>
          </p:nvPr>
        </p:nvSpPr>
        <p:spPr>
          <a:xfrm>
            <a:off x="3888210" y="9494929"/>
            <a:ext cx="2974552" cy="501559"/>
          </a:xfrm>
          <a:prstGeom prst="rect">
            <a:avLst/>
          </a:prstGeom>
        </p:spPr>
        <p:txBody>
          <a:bodyPr vert="horz" lIns="96341" tIns="48171" rIns="96341" bIns="48171" rtlCol="0" anchor="b"/>
          <a:lstStyle>
            <a:lvl1pPr algn="r">
              <a:defRPr sz="1300"/>
            </a:lvl1pPr>
          </a:lstStyle>
          <a:p>
            <a:fld id="{1DE125BD-8F06-DC4F-9F75-1B2169AFB9A2}" type="slidenum">
              <a:rPr lang="en-US" smtClean="0"/>
              <a:t>‹#›</a:t>
            </a:fld>
            <a:endParaRPr lang="en-US"/>
          </a:p>
        </p:txBody>
      </p:sp>
    </p:spTree>
    <p:extLst>
      <p:ext uri="{BB962C8B-B14F-4D97-AF65-F5344CB8AC3E}">
        <p14:creationId xmlns:p14="http://schemas.microsoft.com/office/powerpoint/2010/main" val="393849934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4552" cy="501560"/>
          </a:xfrm>
          <a:prstGeom prst="rect">
            <a:avLst/>
          </a:prstGeom>
        </p:spPr>
        <p:txBody>
          <a:bodyPr vert="horz" lIns="96341" tIns="48171" rIns="96341" bIns="48171" rtlCol="0"/>
          <a:lstStyle>
            <a:lvl1pPr algn="l">
              <a:defRPr sz="1300"/>
            </a:lvl1pPr>
          </a:lstStyle>
          <a:p>
            <a:endParaRPr lang="en-US"/>
          </a:p>
        </p:txBody>
      </p:sp>
      <p:sp>
        <p:nvSpPr>
          <p:cNvPr id="3" name="Date Placeholder 2"/>
          <p:cNvSpPr>
            <a:spLocks noGrp="1"/>
          </p:cNvSpPr>
          <p:nvPr>
            <p:ph type="dt" idx="1"/>
          </p:nvPr>
        </p:nvSpPr>
        <p:spPr>
          <a:xfrm>
            <a:off x="3888210" y="0"/>
            <a:ext cx="2974552" cy="501560"/>
          </a:xfrm>
          <a:prstGeom prst="rect">
            <a:avLst/>
          </a:prstGeom>
        </p:spPr>
        <p:txBody>
          <a:bodyPr vert="horz" lIns="96341" tIns="48171" rIns="96341" bIns="48171" rtlCol="0"/>
          <a:lstStyle>
            <a:lvl1pPr algn="r">
              <a:defRPr sz="1300"/>
            </a:lvl1pPr>
          </a:lstStyle>
          <a:p>
            <a:fld id="{781C7885-A08B-A349-8248-72A00B8B0AE2}" type="datetimeFigureOut">
              <a:rPr lang="en-US" smtClean="0"/>
              <a:t>9/8/2021</a:t>
            </a:fld>
            <a:endParaRPr lang="en-US"/>
          </a:p>
        </p:txBody>
      </p:sp>
      <p:sp>
        <p:nvSpPr>
          <p:cNvPr id="4" name="Slide Image Placeholder 3"/>
          <p:cNvSpPr>
            <a:spLocks noGrp="1" noRot="1" noChangeAspect="1"/>
          </p:cNvSpPr>
          <p:nvPr>
            <p:ph type="sldImg" idx="2"/>
          </p:nvPr>
        </p:nvSpPr>
        <p:spPr>
          <a:xfrm>
            <a:off x="434975" y="1249363"/>
            <a:ext cx="5994400" cy="3373437"/>
          </a:xfrm>
          <a:prstGeom prst="rect">
            <a:avLst/>
          </a:prstGeom>
          <a:noFill/>
          <a:ln w="12700">
            <a:solidFill>
              <a:prstClr val="black"/>
            </a:solidFill>
          </a:ln>
        </p:spPr>
        <p:txBody>
          <a:bodyPr vert="horz" lIns="96341" tIns="48171" rIns="96341" bIns="48171" rtlCol="0" anchor="ctr"/>
          <a:lstStyle/>
          <a:p>
            <a:endParaRPr lang="en-US"/>
          </a:p>
        </p:txBody>
      </p:sp>
      <p:sp>
        <p:nvSpPr>
          <p:cNvPr id="5" name="Notes Placeholder 4"/>
          <p:cNvSpPr>
            <a:spLocks noGrp="1"/>
          </p:cNvSpPr>
          <p:nvPr>
            <p:ph type="body" sz="quarter" idx="3"/>
          </p:nvPr>
        </p:nvSpPr>
        <p:spPr>
          <a:xfrm>
            <a:off x="686435" y="4810810"/>
            <a:ext cx="5491480" cy="3936117"/>
          </a:xfrm>
          <a:prstGeom prst="rect">
            <a:avLst/>
          </a:prstGeom>
        </p:spPr>
        <p:txBody>
          <a:bodyPr vert="horz" lIns="96341" tIns="48171" rIns="96341" bIns="481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94929"/>
            <a:ext cx="2974552" cy="501559"/>
          </a:xfrm>
          <a:prstGeom prst="rect">
            <a:avLst/>
          </a:prstGeom>
        </p:spPr>
        <p:txBody>
          <a:bodyPr vert="horz" lIns="96341" tIns="48171" rIns="96341" bIns="48171" rtlCol="0" anchor="b"/>
          <a:lstStyle>
            <a:lvl1pPr algn="l">
              <a:defRPr sz="1300"/>
            </a:lvl1pPr>
          </a:lstStyle>
          <a:p>
            <a:endParaRPr lang="en-US"/>
          </a:p>
        </p:txBody>
      </p:sp>
      <p:sp>
        <p:nvSpPr>
          <p:cNvPr id="7" name="Slide Number Placeholder 6"/>
          <p:cNvSpPr>
            <a:spLocks noGrp="1"/>
          </p:cNvSpPr>
          <p:nvPr>
            <p:ph type="sldNum" sz="quarter" idx="5"/>
          </p:nvPr>
        </p:nvSpPr>
        <p:spPr>
          <a:xfrm>
            <a:off x="3888210" y="9494929"/>
            <a:ext cx="2974552" cy="501559"/>
          </a:xfrm>
          <a:prstGeom prst="rect">
            <a:avLst/>
          </a:prstGeom>
        </p:spPr>
        <p:txBody>
          <a:bodyPr vert="horz" lIns="96341" tIns="48171" rIns="96341" bIns="48171" rtlCol="0" anchor="b"/>
          <a:lstStyle>
            <a:lvl1pPr algn="r">
              <a:defRPr sz="1300"/>
            </a:lvl1pPr>
          </a:lstStyle>
          <a:p>
            <a:fld id="{A65568A3-A032-DB43-BE59-9101CE2CEB55}" type="slidenum">
              <a:rPr lang="en-US" smtClean="0"/>
              <a:t>‹#›</a:t>
            </a:fld>
            <a:endParaRPr lang="en-US"/>
          </a:p>
        </p:txBody>
      </p:sp>
    </p:spTree>
    <p:extLst>
      <p:ext uri="{BB962C8B-B14F-4D97-AF65-F5344CB8AC3E}">
        <p14:creationId xmlns:p14="http://schemas.microsoft.com/office/powerpoint/2010/main" val="81001350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5</a:t>
            </a:fld>
            <a:endParaRPr lang="en-US"/>
          </a:p>
        </p:txBody>
      </p:sp>
    </p:spTree>
    <p:extLst>
      <p:ext uri="{BB962C8B-B14F-4D97-AF65-F5344CB8AC3E}">
        <p14:creationId xmlns:p14="http://schemas.microsoft.com/office/powerpoint/2010/main" val="4257333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7</a:t>
            </a:fld>
            <a:endParaRPr lang="en-US"/>
          </a:p>
        </p:txBody>
      </p:sp>
    </p:spTree>
    <p:extLst>
      <p:ext uri="{BB962C8B-B14F-4D97-AF65-F5344CB8AC3E}">
        <p14:creationId xmlns:p14="http://schemas.microsoft.com/office/powerpoint/2010/main" val="1569649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25</a:t>
            </a:fld>
            <a:endParaRPr lang="en-US"/>
          </a:p>
        </p:txBody>
      </p:sp>
    </p:spTree>
    <p:extLst>
      <p:ext uri="{BB962C8B-B14F-4D97-AF65-F5344CB8AC3E}">
        <p14:creationId xmlns:p14="http://schemas.microsoft.com/office/powerpoint/2010/main" val="3790999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26</a:t>
            </a:fld>
            <a:endParaRPr lang="en-US"/>
          </a:p>
        </p:txBody>
      </p:sp>
    </p:spTree>
    <p:extLst>
      <p:ext uri="{BB962C8B-B14F-4D97-AF65-F5344CB8AC3E}">
        <p14:creationId xmlns:p14="http://schemas.microsoft.com/office/powerpoint/2010/main" val="3577444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35</a:t>
            </a:fld>
            <a:endParaRPr lang="en-US"/>
          </a:p>
        </p:txBody>
      </p:sp>
    </p:spTree>
    <p:extLst>
      <p:ext uri="{BB962C8B-B14F-4D97-AF65-F5344CB8AC3E}">
        <p14:creationId xmlns:p14="http://schemas.microsoft.com/office/powerpoint/2010/main" val="124627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US"/>
          </a:p>
        </p:txBody>
      </p:sp>
      <p:sp>
        <p:nvSpPr>
          <p:cNvPr id="5" name="Slide Number Placeholder 4"/>
          <p:cNvSpPr>
            <a:spLocks noGrp="1"/>
          </p:cNvSpPr>
          <p:nvPr>
            <p:ph type="sldNum" sz="quarter" idx="5"/>
          </p:nvPr>
        </p:nvSpPr>
        <p:spPr/>
        <p:txBody>
          <a:bodyPr/>
          <a:lstStyle/>
          <a:p>
            <a:fld id="{A65568A3-A032-DB43-BE59-9101CE2CEB55}" type="slidenum">
              <a:rPr lang="en-US" smtClean="0"/>
              <a:t>36</a:t>
            </a:fld>
            <a:endParaRPr lang="en-US"/>
          </a:p>
        </p:txBody>
      </p:sp>
    </p:spTree>
    <p:extLst>
      <p:ext uri="{BB962C8B-B14F-4D97-AF65-F5344CB8AC3E}">
        <p14:creationId xmlns:p14="http://schemas.microsoft.com/office/powerpoint/2010/main" val="110840724"/>
      </p:ext>
    </p:extLst>
  </p:cSld>
  <p:clrMapOvr>
    <a:masterClrMapping/>
  </p:clrMapOvr>
</p:notes>
</file>

<file path=ppt/slideLayouts/_rels/slideLayout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Masters/slideMaster1.xml" Type="http://schemas.openxmlformats.org/officeDocument/2006/relationships/slideMaster"/><Relationship Id="rId4" Target="../media/image3.jpeg" Type="http://schemas.openxmlformats.org/officeDocument/2006/relationships/image"/></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lthier Together Title Pag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204787" y="1564111"/>
            <a:ext cx="11598405" cy="1014413"/>
          </a:xfrm>
        </p:spPr>
        <p:txBody>
          <a:bodyPr/>
          <a:lstStyle>
            <a:lvl1pPr marL="0" indent="0">
              <a:buNone/>
              <a:defRPr sz="4000" b="1">
                <a:latin typeface="+mj-lt"/>
              </a:defRPr>
            </a:lvl1pPr>
          </a:lstStyle>
          <a:p>
            <a:pPr lvl="0"/>
            <a:r>
              <a:rPr lang="en-US" dirty="0"/>
              <a:t>Place heading here</a:t>
            </a:r>
          </a:p>
        </p:txBody>
      </p:sp>
      <p:sp>
        <p:nvSpPr>
          <p:cNvPr id="7" name="Text Placeholder 6"/>
          <p:cNvSpPr>
            <a:spLocks noGrp="1"/>
          </p:cNvSpPr>
          <p:nvPr>
            <p:ph type="body" sz="quarter" idx="11" hasCustomPrompt="1"/>
          </p:nvPr>
        </p:nvSpPr>
        <p:spPr>
          <a:xfrm>
            <a:off x="204671" y="2725546"/>
            <a:ext cx="11598521" cy="955675"/>
          </a:xfrm>
        </p:spPr>
        <p:txBody>
          <a:bodyPr/>
          <a:lstStyle>
            <a:lvl1pPr marL="0" indent="0">
              <a:buNone/>
              <a:defRPr/>
            </a:lvl1pPr>
          </a:lstStyle>
          <a:p>
            <a:pPr lvl="0"/>
            <a:r>
              <a:rPr lang="en-US" dirty="0"/>
              <a:t>Subheading text here – name, role, </a:t>
            </a:r>
            <a:r>
              <a:rPr lang="en-US" dirty="0" err="1"/>
              <a:t>etc</a:t>
            </a:r>
            <a:endParaRPr lang="en-GB" dirty="0"/>
          </a:p>
        </p:txBody>
      </p:sp>
      <p:pic>
        <p:nvPicPr>
          <p:cNvPr id="6" name="Picture 5"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77522" y="327081"/>
            <a:ext cx="2258523" cy="756532"/>
          </a:xfrm>
          <a:prstGeom prst="rect">
            <a:avLst/>
          </a:prstGeom>
        </p:spPr>
      </p:pic>
      <p:pic>
        <p:nvPicPr>
          <p:cNvPr id="2" name="Picture 1">
            <a:extLst>
              <a:ext uri="{FF2B5EF4-FFF2-40B4-BE49-F238E27FC236}">
                <a16:creationId xmlns:a16="http://schemas.microsoft.com/office/drawing/2014/main" xmlns="" id="{C0462964-0CF8-4317-BEF3-54716D51C19D}"/>
              </a:ext>
            </a:extLst>
          </p:cNvPr>
          <p:cNvPicPr>
            <a:picLocks noChangeAspect="1"/>
          </p:cNvPicPr>
          <p:nvPr userDrawn="1"/>
        </p:nvPicPr>
        <p:blipFill>
          <a:blip r:embed="rId3"/>
          <a:stretch>
            <a:fillRect/>
          </a:stretch>
        </p:blipFill>
        <p:spPr>
          <a:xfrm>
            <a:off x="72828" y="133711"/>
            <a:ext cx="3108960" cy="1339122"/>
          </a:xfrm>
          <a:prstGeom prst="rect">
            <a:avLst/>
          </a:prstGeom>
        </p:spPr>
      </p:pic>
      <p:pic>
        <p:nvPicPr>
          <p:cNvPr id="18" name="Picture 17">
            <a:extLst>
              <a:ext uri="{FF2B5EF4-FFF2-40B4-BE49-F238E27FC236}">
                <a16:creationId xmlns:a16="http://schemas.microsoft.com/office/drawing/2014/main" xmlns="" id="{4E9CEB37-1B2F-406A-85B6-58679268F55D}"/>
              </a:ext>
            </a:extLst>
          </p:cNvPr>
          <p:cNvPicPr>
            <a:picLocks noChangeAspect="1"/>
          </p:cNvPicPr>
          <p:nvPr userDrawn="1"/>
        </p:nvPicPr>
        <p:blipFill>
          <a:blip r:embed="rId4"/>
          <a:stretch>
            <a:fillRect/>
          </a:stretch>
        </p:blipFill>
        <p:spPr>
          <a:xfrm>
            <a:off x="0" y="4128631"/>
            <a:ext cx="12192000" cy="2837434"/>
          </a:xfrm>
          <a:prstGeom prst="rect">
            <a:avLst/>
          </a:prstGeom>
        </p:spPr>
      </p:pic>
    </p:spTree>
    <p:extLst>
      <p:ext uri="{BB962C8B-B14F-4D97-AF65-F5344CB8AC3E}">
        <p14:creationId xmlns:p14="http://schemas.microsoft.com/office/powerpoint/2010/main" val="48216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lthier Together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AE96F45-9360-4905-914F-AB97CA443C3A}"/>
              </a:ext>
            </a:extLst>
          </p:cNvPr>
          <p:cNvSpPr/>
          <p:nvPr userDrawn="1"/>
        </p:nvSpPr>
        <p:spPr>
          <a:xfrm>
            <a:off x="0" y="6466404"/>
            <a:ext cx="12192000" cy="391596"/>
          </a:xfrm>
          <a:prstGeom prst="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lide Number Placeholder 10">
            <a:extLst>
              <a:ext uri="{FF2B5EF4-FFF2-40B4-BE49-F238E27FC236}">
                <a16:creationId xmlns:a16="http://schemas.microsoft.com/office/drawing/2014/main" xmlns="" id="{95C0B4EF-690C-4F47-A03A-9E6695C6168B}"/>
              </a:ext>
            </a:extLst>
          </p:cNvPr>
          <p:cNvSpPr>
            <a:spLocks noGrp="1"/>
          </p:cNvSpPr>
          <p:nvPr>
            <p:ph type="sldNum" sz="quarter" idx="12"/>
          </p:nvPr>
        </p:nvSpPr>
        <p:spPr>
          <a:xfrm>
            <a:off x="9287986" y="6474716"/>
            <a:ext cx="2743200" cy="365125"/>
          </a:xfrm>
        </p:spPr>
        <p:txBody>
          <a:bodyPr/>
          <a:lstStyle/>
          <a:p>
            <a:fld id="{F6E39E37-6BC0-A248-806A-337B0CEF6126}" type="slidenum">
              <a:rPr lang="en-US" smtClean="0"/>
              <a:t>‹#›</a:t>
            </a:fld>
            <a:endParaRPr lang="en-US"/>
          </a:p>
        </p:txBody>
      </p:sp>
      <p:sp>
        <p:nvSpPr>
          <p:cNvPr id="3"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3" y="1527175"/>
            <a:ext cx="11744325" cy="4059238"/>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7" name="Picture 6"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9865" y="5943611"/>
            <a:ext cx="1311321" cy="439250"/>
          </a:xfrm>
          <a:prstGeom prst="rect">
            <a:avLst/>
          </a:prstGeom>
        </p:spPr>
      </p:pic>
      <p:pic>
        <p:nvPicPr>
          <p:cNvPr id="4" name="Picture 3">
            <a:extLst>
              <a:ext uri="{FF2B5EF4-FFF2-40B4-BE49-F238E27FC236}">
                <a16:creationId xmlns:a16="http://schemas.microsoft.com/office/drawing/2014/main" xmlns="" id="{5BD3896A-1D1F-4078-B7F4-7C752C19B3F1}"/>
              </a:ext>
            </a:extLst>
          </p:cNvPr>
          <p:cNvPicPr>
            <a:picLocks noChangeAspect="1"/>
          </p:cNvPicPr>
          <p:nvPr userDrawn="1"/>
        </p:nvPicPr>
        <p:blipFill>
          <a:blip r:embed="rId3"/>
          <a:stretch>
            <a:fillRect/>
          </a:stretch>
        </p:blipFill>
        <p:spPr>
          <a:xfrm>
            <a:off x="80407" y="5875406"/>
            <a:ext cx="1334482" cy="575659"/>
          </a:xfrm>
          <a:prstGeom prst="rect">
            <a:avLst/>
          </a:prstGeom>
        </p:spPr>
      </p:pic>
    </p:spTree>
    <p:extLst>
      <p:ext uri="{BB962C8B-B14F-4D97-AF65-F5344CB8AC3E}">
        <p14:creationId xmlns:p14="http://schemas.microsoft.com/office/powerpoint/2010/main" val="124096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Healthier Together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AE96F45-9360-4905-914F-AB97CA443C3A}"/>
              </a:ext>
            </a:extLst>
          </p:cNvPr>
          <p:cNvSpPr/>
          <p:nvPr userDrawn="1"/>
        </p:nvSpPr>
        <p:spPr>
          <a:xfrm>
            <a:off x="0" y="6466402"/>
            <a:ext cx="12192000" cy="391597"/>
          </a:xfrm>
          <a:prstGeom prst="rect">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3" y="1527175"/>
            <a:ext cx="11744325" cy="4059238"/>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7" name="Picture 6"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9865" y="5933111"/>
            <a:ext cx="1311321" cy="439250"/>
          </a:xfrm>
          <a:prstGeom prst="rect">
            <a:avLst/>
          </a:prstGeom>
        </p:spPr>
      </p:pic>
      <p:pic>
        <p:nvPicPr>
          <p:cNvPr id="4" name="Picture 3">
            <a:extLst>
              <a:ext uri="{FF2B5EF4-FFF2-40B4-BE49-F238E27FC236}">
                <a16:creationId xmlns:a16="http://schemas.microsoft.com/office/drawing/2014/main" xmlns="" id="{5BD3896A-1D1F-4078-B7F4-7C752C19B3F1}"/>
              </a:ext>
            </a:extLst>
          </p:cNvPr>
          <p:cNvPicPr>
            <a:picLocks noChangeAspect="1"/>
          </p:cNvPicPr>
          <p:nvPr userDrawn="1"/>
        </p:nvPicPr>
        <p:blipFill>
          <a:blip r:embed="rId3"/>
          <a:stretch>
            <a:fillRect/>
          </a:stretch>
        </p:blipFill>
        <p:spPr>
          <a:xfrm>
            <a:off x="58189" y="5864907"/>
            <a:ext cx="1334482" cy="575659"/>
          </a:xfrm>
          <a:prstGeom prst="rect">
            <a:avLst/>
          </a:prstGeom>
        </p:spPr>
      </p:pic>
      <p:sp>
        <p:nvSpPr>
          <p:cNvPr id="8" name="Slide Number Placeholder 10">
            <a:extLst>
              <a:ext uri="{FF2B5EF4-FFF2-40B4-BE49-F238E27FC236}">
                <a16:creationId xmlns:a16="http://schemas.microsoft.com/office/drawing/2014/main" xmlns="" id="{4D849FC6-1951-4216-A907-5E49B4BDB0BD}"/>
              </a:ext>
            </a:extLst>
          </p:cNvPr>
          <p:cNvSpPr>
            <a:spLocks noGrp="1"/>
          </p:cNvSpPr>
          <p:nvPr>
            <p:ph type="sldNum" sz="quarter" idx="12"/>
          </p:nvPr>
        </p:nvSpPr>
        <p:spPr>
          <a:xfrm>
            <a:off x="9287986" y="647471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314509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Healthier Together layout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AE96F45-9360-4905-914F-AB97CA443C3A}"/>
              </a:ext>
            </a:extLst>
          </p:cNvPr>
          <p:cNvSpPr/>
          <p:nvPr userDrawn="1"/>
        </p:nvSpPr>
        <p:spPr>
          <a:xfrm>
            <a:off x="0" y="6466402"/>
            <a:ext cx="12192000" cy="391597"/>
          </a:xfrm>
          <a:prstGeom prst="rect">
            <a:avLst/>
          </a:prstGeom>
          <a:solidFill>
            <a:srgbClr val="64B22D"/>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6" name="Text Placeholder 5"/>
          <p:cNvSpPr>
            <a:spLocks noGrp="1"/>
          </p:cNvSpPr>
          <p:nvPr>
            <p:ph type="body" sz="quarter" idx="14" hasCustomPrompt="1"/>
          </p:nvPr>
        </p:nvSpPr>
        <p:spPr>
          <a:xfrm>
            <a:off x="150813" y="1527175"/>
            <a:ext cx="11744325" cy="4059238"/>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7" name="Picture 6"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9865" y="5955124"/>
            <a:ext cx="1311321" cy="439250"/>
          </a:xfrm>
          <a:prstGeom prst="rect">
            <a:avLst/>
          </a:prstGeom>
        </p:spPr>
      </p:pic>
      <p:pic>
        <p:nvPicPr>
          <p:cNvPr id="4" name="Picture 3">
            <a:extLst>
              <a:ext uri="{FF2B5EF4-FFF2-40B4-BE49-F238E27FC236}">
                <a16:creationId xmlns:a16="http://schemas.microsoft.com/office/drawing/2014/main" xmlns="" id="{5BD3896A-1D1F-4078-B7F4-7C752C19B3F1}"/>
              </a:ext>
            </a:extLst>
          </p:cNvPr>
          <p:cNvPicPr>
            <a:picLocks noChangeAspect="1"/>
          </p:cNvPicPr>
          <p:nvPr userDrawn="1"/>
        </p:nvPicPr>
        <p:blipFill>
          <a:blip r:embed="rId3"/>
          <a:stretch>
            <a:fillRect/>
          </a:stretch>
        </p:blipFill>
        <p:spPr>
          <a:xfrm>
            <a:off x="58824" y="5854729"/>
            <a:ext cx="1334482" cy="575659"/>
          </a:xfrm>
          <a:prstGeom prst="rect">
            <a:avLst/>
          </a:prstGeom>
        </p:spPr>
      </p:pic>
      <p:sp>
        <p:nvSpPr>
          <p:cNvPr id="8" name="Slide Number Placeholder 10">
            <a:extLst>
              <a:ext uri="{FF2B5EF4-FFF2-40B4-BE49-F238E27FC236}">
                <a16:creationId xmlns:a16="http://schemas.microsoft.com/office/drawing/2014/main" xmlns="" id="{C012A6CC-156C-4F64-AB2E-4E35F691C80C}"/>
              </a:ext>
            </a:extLst>
          </p:cNvPr>
          <p:cNvSpPr>
            <a:spLocks noGrp="1"/>
          </p:cNvSpPr>
          <p:nvPr>
            <p:ph type="sldNum" sz="quarter" idx="12"/>
          </p:nvPr>
        </p:nvSpPr>
        <p:spPr>
          <a:xfrm>
            <a:off x="9287986" y="647471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47984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lthier Together layout 5">
    <p:spTree>
      <p:nvGrpSpPr>
        <p:cNvPr id="1" name=""/>
        <p:cNvGrpSpPr/>
        <p:nvPr/>
      </p:nvGrpSpPr>
      <p:grpSpPr>
        <a:xfrm>
          <a:off x="0" y="0"/>
          <a:ext cx="0" cy="0"/>
          <a:chOff x="0" y="0"/>
          <a:chExt cx="0" cy="0"/>
        </a:xfrm>
      </p:grpSpPr>
      <p:sp>
        <p:nvSpPr>
          <p:cNvPr id="2" name="Text Placeholder 2"/>
          <p:cNvSpPr>
            <a:spLocks noGrp="1"/>
          </p:cNvSpPr>
          <p:nvPr>
            <p:ph type="body" sz="quarter" idx="13" hasCustomPrompt="1"/>
          </p:nvPr>
        </p:nvSpPr>
        <p:spPr>
          <a:xfrm>
            <a:off x="151002" y="369888"/>
            <a:ext cx="11744136" cy="1030287"/>
          </a:xfrm>
        </p:spPr>
        <p:txBody>
          <a:bodyPr>
            <a:normAutofit/>
          </a:bodyPr>
          <a:lstStyle>
            <a:lvl1pPr marL="0" indent="0">
              <a:buNone/>
              <a:defRPr sz="4000" b="1">
                <a:latin typeface="+mj-lt"/>
              </a:defRPr>
            </a:lvl1pPr>
          </a:lstStyle>
          <a:p>
            <a:pPr lvl="0"/>
            <a:r>
              <a:rPr lang="en-US" dirty="0"/>
              <a:t>Place heading here</a:t>
            </a:r>
            <a:endParaRPr lang="en-GB" dirty="0"/>
          </a:p>
        </p:txBody>
      </p:sp>
      <p:sp>
        <p:nvSpPr>
          <p:cNvPr id="3" name="Text Placeholder 5"/>
          <p:cNvSpPr>
            <a:spLocks noGrp="1"/>
          </p:cNvSpPr>
          <p:nvPr>
            <p:ph type="body" sz="quarter" idx="14" hasCustomPrompt="1"/>
          </p:nvPr>
        </p:nvSpPr>
        <p:spPr>
          <a:xfrm>
            <a:off x="150813" y="1527175"/>
            <a:ext cx="11744325" cy="4949126"/>
          </a:xfrm>
        </p:spPr>
        <p:txBody>
          <a:bodyPr/>
          <a:lstStyle>
            <a:lvl1pPr marL="0" indent="0">
              <a:buNone/>
              <a:defRPr>
                <a:latin typeface="Arial" panose="020B0604020202020204" pitchFamily="34" charset="0"/>
                <a:cs typeface="Arial" panose="020B0604020202020204" pitchFamily="34" charset="0"/>
              </a:defRPr>
            </a:lvl1pPr>
          </a:lstStyle>
          <a:p>
            <a:pPr lvl="0"/>
            <a:r>
              <a:rPr lang="en-US" dirty="0"/>
              <a:t>Add your slide text here – minimum font size 14</a:t>
            </a:r>
            <a:endParaRPr lang="en-GB" dirty="0"/>
          </a:p>
        </p:txBody>
      </p:sp>
      <p:pic>
        <p:nvPicPr>
          <p:cNvPr id="4" name="Picture 3"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12065" y="6347716"/>
            <a:ext cx="1311321" cy="439250"/>
          </a:xfrm>
          <a:prstGeom prst="rect">
            <a:avLst/>
          </a:prstGeom>
        </p:spPr>
      </p:pic>
      <p:pic>
        <p:nvPicPr>
          <p:cNvPr id="6" name="Picture 5">
            <a:extLst>
              <a:ext uri="{FF2B5EF4-FFF2-40B4-BE49-F238E27FC236}">
                <a16:creationId xmlns:a16="http://schemas.microsoft.com/office/drawing/2014/main" xmlns="" id="{F1393C22-7987-44B9-AE0F-FF1659D4FFA3}"/>
              </a:ext>
            </a:extLst>
          </p:cNvPr>
          <p:cNvPicPr>
            <a:picLocks noChangeAspect="1"/>
          </p:cNvPicPr>
          <p:nvPr userDrawn="1"/>
        </p:nvPicPr>
        <p:blipFill>
          <a:blip r:embed="rId3"/>
          <a:stretch>
            <a:fillRect/>
          </a:stretch>
        </p:blipFill>
        <p:spPr>
          <a:xfrm>
            <a:off x="151002" y="6242166"/>
            <a:ext cx="1427615" cy="615834"/>
          </a:xfrm>
          <a:prstGeom prst="rect">
            <a:avLst/>
          </a:prstGeom>
        </p:spPr>
      </p:pic>
      <p:sp>
        <p:nvSpPr>
          <p:cNvPr id="8" name="Slide Number Placeholder 10">
            <a:extLst>
              <a:ext uri="{FF2B5EF4-FFF2-40B4-BE49-F238E27FC236}">
                <a16:creationId xmlns:a16="http://schemas.microsoft.com/office/drawing/2014/main" xmlns="" id="{7A6B57CA-5FAF-4150-9BB9-DDA0744028B1}"/>
              </a:ext>
            </a:extLst>
          </p:cNvPr>
          <p:cNvSpPr>
            <a:spLocks noGrp="1"/>
          </p:cNvSpPr>
          <p:nvPr>
            <p:ph type="sldNum" sz="quarter" idx="12"/>
          </p:nvPr>
        </p:nvSpPr>
        <p:spPr>
          <a:xfrm>
            <a:off x="9287986" y="6474716"/>
            <a:ext cx="2743200" cy="365125"/>
          </a:xfrm>
        </p:spPr>
        <p:txBody>
          <a:bodyPr/>
          <a:lstStyle>
            <a:lvl1pPr marL="228600" indent="-228600">
              <a:buFont typeface="+mj-lt"/>
              <a:buAutoNum type="arabicPeriod"/>
              <a:defRPr/>
            </a:lvl1pPr>
          </a:lstStyle>
          <a:p>
            <a:fld id="{F6E39E37-6BC0-A248-806A-337B0CEF6126}" type="slidenum">
              <a:rPr lang="en-US" smtClean="0"/>
              <a:pPr/>
              <a:t>‹#›</a:t>
            </a:fld>
            <a:endParaRPr lang="en-US" dirty="0"/>
          </a:p>
        </p:txBody>
      </p:sp>
    </p:spTree>
    <p:extLst>
      <p:ext uri="{BB962C8B-B14F-4D97-AF65-F5344CB8AC3E}">
        <p14:creationId xmlns:p14="http://schemas.microsoft.com/office/powerpoint/2010/main" val="305867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lthier Together layout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056357AA-911F-453B-9F93-8FEEE3A66BBD}"/>
              </a:ext>
            </a:extLst>
          </p:cNvPr>
          <p:cNvSpPr/>
          <p:nvPr userDrawn="1"/>
        </p:nvSpPr>
        <p:spPr>
          <a:xfrm>
            <a:off x="0" y="0"/>
            <a:ext cx="6808124" cy="6858000"/>
          </a:xfrm>
          <a:prstGeom prst="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2">
            <a:extLst>
              <a:ext uri="{FF2B5EF4-FFF2-40B4-BE49-F238E27FC236}">
                <a16:creationId xmlns:a16="http://schemas.microsoft.com/office/drawing/2014/main" xmlns="" id="{6B5C8527-46D6-964B-A751-A34FA1464095}"/>
              </a:ext>
            </a:extLst>
          </p:cNvPr>
          <p:cNvSpPr>
            <a:spLocks noGrp="1"/>
          </p:cNvSpPr>
          <p:nvPr>
            <p:ph type="pic" sz="quarter" idx="16"/>
          </p:nvPr>
        </p:nvSpPr>
        <p:spPr>
          <a:xfrm>
            <a:off x="7931426" y="1845120"/>
            <a:ext cx="3325319" cy="3167761"/>
          </a:xfrm>
        </p:spPr>
        <p:txBody>
          <a:bodyPr>
            <a:normAutofit/>
          </a:bodyPr>
          <a:lstStyle>
            <a:lvl1pPr>
              <a:defRPr sz="600"/>
            </a:lvl1pPr>
          </a:lstStyle>
          <a:p>
            <a:r>
              <a:rPr lang="en-US" dirty="0"/>
              <a:t>Click icon to add picture</a:t>
            </a:r>
          </a:p>
        </p:txBody>
      </p:sp>
      <p:sp>
        <p:nvSpPr>
          <p:cNvPr id="11" name="Text Placeholder 2"/>
          <p:cNvSpPr>
            <a:spLocks noGrp="1"/>
          </p:cNvSpPr>
          <p:nvPr>
            <p:ph type="body" sz="quarter" idx="17" hasCustomPrompt="1"/>
          </p:nvPr>
        </p:nvSpPr>
        <p:spPr>
          <a:xfrm>
            <a:off x="545283" y="237745"/>
            <a:ext cx="5897850" cy="733028"/>
          </a:xfrm>
        </p:spPr>
        <p:txBody>
          <a:bodyPr>
            <a:noAutofit/>
          </a:bodyPr>
          <a:lstStyle>
            <a:lvl1pPr marL="0" indent="0">
              <a:buNone/>
              <a:defRPr sz="40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2" y="1090613"/>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0" cy="2957512"/>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14</a:t>
            </a:r>
            <a:endParaRPr lang="en-GB" dirty="0"/>
          </a:p>
        </p:txBody>
      </p:sp>
      <p:pic>
        <p:nvPicPr>
          <p:cNvPr id="14" name="Picture 13"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2171" y="6381371"/>
            <a:ext cx="1311321" cy="439250"/>
          </a:xfrm>
          <a:prstGeom prst="rect">
            <a:avLst/>
          </a:prstGeom>
        </p:spPr>
      </p:pic>
      <p:pic>
        <p:nvPicPr>
          <p:cNvPr id="15" name="Picture 14">
            <a:extLst>
              <a:ext uri="{FF2B5EF4-FFF2-40B4-BE49-F238E27FC236}">
                <a16:creationId xmlns:a16="http://schemas.microsoft.com/office/drawing/2014/main" xmlns="" id="{83D38281-9F61-4DC0-A065-9CA8EED5DB9B}"/>
              </a:ext>
            </a:extLst>
          </p:cNvPr>
          <p:cNvPicPr>
            <a:picLocks noChangeAspect="1"/>
          </p:cNvPicPr>
          <p:nvPr userDrawn="1"/>
        </p:nvPicPr>
        <p:blipFill>
          <a:blip r:embed="rId3"/>
          <a:stretch>
            <a:fillRect/>
          </a:stretch>
        </p:blipFill>
        <p:spPr>
          <a:xfrm>
            <a:off x="10439010" y="111544"/>
            <a:ext cx="1334482" cy="575659"/>
          </a:xfrm>
          <a:prstGeom prst="rect">
            <a:avLst/>
          </a:prstGeom>
        </p:spPr>
      </p:pic>
      <p:sp>
        <p:nvSpPr>
          <p:cNvPr id="10" name="Slide Number Placeholder 10">
            <a:extLst>
              <a:ext uri="{FF2B5EF4-FFF2-40B4-BE49-F238E27FC236}">
                <a16:creationId xmlns:a16="http://schemas.microsoft.com/office/drawing/2014/main" xmlns="" id="{80D1D1F2-FB04-4D86-B369-658C65BF102C}"/>
              </a:ext>
            </a:extLst>
          </p:cNvPr>
          <p:cNvSpPr>
            <a:spLocks noGrp="1"/>
          </p:cNvSpPr>
          <p:nvPr>
            <p:ph type="sldNum" sz="quarter" idx="12"/>
          </p:nvPr>
        </p:nvSpPr>
        <p:spPr>
          <a:xfrm>
            <a:off x="9448800" y="645549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12175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Healthier Together layout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056357AA-911F-453B-9F93-8FEEE3A66BBD}"/>
              </a:ext>
            </a:extLst>
          </p:cNvPr>
          <p:cNvSpPr/>
          <p:nvPr userDrawn="1"/>
        </p:nvSpPr>
        <p:spPr>
          <a:xfrm>
            <a:off x="0" y="0"/>
            <a:ext cx="6808124" cy="6858000"/>
          </a:xfrm>
          <a:prstGeom prst="rect">
            <a:avLst/>
          </a:prstGeom>
          <a:solidFill>
            <a:srgbClr val="64B22D"/>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2">
            <a:extLst>
              <a:ext uri="{FF2B5EF4-FFF2-40B4-BE49-F238E27FC236}">
                <a16:creationId xmlns:a16="http://schemas.microsoft.com/office/drawing/2014/main" xmlns="" id="{6B5C8527-46D6-964B-A751-A34FA1464095}"/>
              </a:ext>
            </a:extLst>
          </p:cNvPr>
          <p:cNvSpPr>
            <a:spLocks noGrp="1"/>
          </p:cNvSpPr>
          <p:nvPr>
            <p:ph type="pic" sz="quarter" idx="16"/>
          </p:nvPr>
        </p:nvSpPr>
        <p:spPr>
          <a:xfrm>
            <a:off x="7931426" y="1845120"/>
            <a:ext cx="3325319" cy="3167761"/>
          </a:xfrm>
        </p:spPr>
        <p:txBody>
          <a:bodyPr>
            <a:normAutofit/>
          </a:bodyPr>
          <a:lstStyle>
            <a:lvl1pPr>
              <a:defRPr sz="600"/>
            </a:lvl1pPr>
          </a:lstStyle>
          <a:p>
            <a:r>
              <a:rPr lang="en-US" dirty="0"/>
              <a:t>Click icon to add picture</a:t>
            </a:r>
          </a:p>
        </p:txBody>
      </p:sp>
      <p:sp>
        <p:nvSpPr>
          <p:cNvPr id="11" name="Text Placeholder 2"/>
          <p:cNvSpPr>
            <a:spLocks noGrp="1"/>
          </p:cNvSpPr>
          <p:nvPr>
            <p:ph type="body" sz="quarter" idx="17" hasCustomPrompt="1"/>
          </p:nvPr>
        </p:nvSpPr>
        <p:spPr>
          <a:xfrm>
            <a:off x="545283" y="237745"/>
            <a:ext cx="5897850" cy="733028"/>
          </a:xfrm>
        </p:spPr>
        <p:txBody>
          <a:bodyPr>
            <a:noAutofit/>
          </a:bodyPr>
          <a:lstStyle>
            <a:lvl1pPr marL="0" indent="0">
              <a:buNone/>
              <a:defRPr sz="40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2" y="1090613"/>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0" cy="2957512"/>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14</a:t>
            </a:r>
            <a:endParaRPr lang="en-GB" dirty="0"/>
          </a:p>
        </p:txBody>
      </p:sp>
      <p:pic>
        <p:nvPicPr>
          <p:cNvPr id="14" name="Picture 13"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2171" y="6381371"/>
            <a:ext cx="1311321" cy="439250"/>
          </a:xfrm>
          <a:prstGeom prst="rect">
            <a:avLst/>
          </a:prstGeom>
        </p:spPr>
      </p:pic>
      <p:pic>
        <p:nvPicPr>
          <p:cNvPr id="15" name="Picture 14">
            <a:extLst>
              <a:ext uri="{FF2B5EF4-FFF2-40B4-BE49-F238E27FC236}">
                <a16:creationId xmlns:a16="http://schemas.microsoft.com/office/drawing/2014/main" xmlns="" id="{83D38281-9F61-4DC0-A065-9CA8EED5DB9B}"/>
              </a:ext>
            </a:extLst>
          </p:cNvPr>
          <p:cNvPicPr>
            <a:picLocks noChangeAspect="1"/>
          </p:cNvPicPr>
          <p:nvPr userDrawn="1"/>
        </p:nvPicPr>
        <p:blipFill>
          <a:blip r:embed="rId3"/>
          <a:stretch>
            <a:fillRect/>
          </a:stretch>
        </p:blipFill>
        <p:spPr>
          <a:xfrm>
            <a:off x="10439010" y="111544"/>
            <a:ext cx="1334482" cy="575659"/>
          </a:xfrm>
          <a:prstGeom prst="rect">
            <a:avLst/>
          </a:prstGeom>
        </p:spPr>
      </p:pic>
      <p:sp>
        <p:nvSpPr>
          <p:cNvPr id="10" name="Slide Number Placeholder 10">
            <a:extLst>
              <a:ext uri="{FF2B5EF4-FFF2-40B4-BE49-F238E27FC236}">
                <a16:creationId xmlns:a16="http://schemas.microsoft.com/office/drawing/2014/main" xmlns="" id="{80D1D1F2-FB04-4D86-B369-658C65BF102C}"/>
              </a:ext>
            </a:extLst>
          </p:cNvPr>
          <p:cNvSpPr>
            <a:spLocks noGrp="1"/>
          </p:cNvSpPr>
          <p:nvPr>
            <p:ph type="sldNum" sz="quarter" idx="12"/>
          </p:nvPr>
        </p:nvSpPr>
        <p:spPr>
          <a:xfrm>
            <a:off x="9448800" y="645549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104434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Healthier Together layout 6">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056357AA-911F-453B-9F93-8FEEE3A66BBD}"/>
              </a:ext>
            </a:extLst>
          </p:cNvPr>
          <p:cNvSpPr/>
          <p:nvPr userDrawn="1"/>
        </p:nvSpPr>
        <p:spPr>
          <a:xfrm>
            <a:off x="0" y="0"/>
            <a:ext cx="6808124" cy="6858000"/>
          </a:xfrm>
          <a:prstGeom prst="rect">
            <a:avLst/>
          </a:prstGeom>
          <a:solidFill>
            <a:srgbClr val="EA8132"/>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icture Placeholder 2">
            <a:extLst>
              <a:ext uri="{FF2B5EF4-FFF2-40B4-BE49-F238E27FC236}">
                <a16:creationId xmlns:a16="http://schemas.microsoft.com/office/drawing/2014/main" xmlns="" id="{6B5C8527-46D6-964B-A751-A34FA1464095}"/>
              </a:ext>
            </a:extLst>
          </p:cNvPr>
          <p:cNvSpPr>
            <a:spLocks noGrp="1"/>
          </p:cNvSpPr>
          <p:nvPr>
            <p:ph type="pic" sz="quarter" idx="16"/>
          </p:nvPr>
        </p:nvSpPr>
        <p:spPr>
          <a:xfrm>
            <a:off x="7931426" y="1845120"/>
            <a:ext cx="3325319" cy="3167761"/>
          </a:xfrm>
        </p:spPr>
        <p:txBody>
          <a:bodyPr>
            <a:normAutofit/>
          </a:bodyPr>
          <a:lstStyle>
            <a:lvl1pPr>
              <a:defRPr sz="600"/>
            </a:lvl1pPr>
          </a:lstStyle>
          <a:p>
            <a:r>
              <a:rPr lang="en-US" dirty="0"/>
              <a:t>Click icon to add picture</a:t>
            </a:r>
          </a:p>
        </p:txBody>
      </p:sp>
      <p:sp>
        <p:nvSpPr>
          <p:cNvPr id="11" name="Text Placeholder 2"/>
          <p:cNvSpPr>
            <a:spLocks noGrp="1"/>
          </p:cNvSpPr>
          <p:nvPr>
            <p:ph type="body" sz="quarter" idx="17" hasCustomPrompt="1"/>
          </p:nvPr>
        </p:nvSpPr>
        <p:spPr>
          <a:xfrm>
            <a:off x="545283" y="237745"/>
            <a:ext cx="5897850" cy="733028"/>
          </a:xfrm>
        </p:spPr>
        <p:txBody>
          <a:bodyPr>
            <a:noAutofit/>
          </a:bodyPr>
          <a:lstStyle>
            <a:lvl1pPr marL="0" indent="0">
              <a:buNone/>
              <a:defRPr sz="4000" b="1">
                <a:solidFill>
                  <a:schemeClr val="bg1"/>
                </a:solidFill>
                <a:latin typeface="+mj-lt"/>
              </a:defRPr>
            </a:lvl1pPr>
            <a:lvl2pPr>
              <a:defRPr sz="4000">
                <a:solidFill>
                  <a:schemeClr val="bg1"/>
                </a:solidFill>
                <a:latin typeface="+mj-lt"/>
              </a:defRPr>
            </a:lvl2pPr>
            <a:lvl3pPr>
              <a:defRPr sz="4000">
                <a:solidFill>
                  <a:schemeClr val="bg1"/>
                </a:solidFill>
                <a:latin typeface="+mj-lt"/>
              </a:defRPr>
            </a:lvl3pPr>
            <a:lvl4pPr>
              <a:defRPr sz="4000">
                <a:solidFill>
                  <a:schemeClr val="bg1"/>
                </a:solidFill>
                <a:latin typeface="+mj-lt"/>
              </a:defRPr>
            </a:lvl4pPr>
            <a:lvl5pPr>
              <a:defRPr sz="4000">
                <a:solidFill>
                  <a:schemeClr val="bg1"/>
                </a:solidFill>
                <a:latin typeface="+mj-lt"/>
              </a:defRPr>
            </a:lvl5pPr>
          </a:lstStyle>
          <a:p>
            <a:pPr lvl="0"/>
            <a:r>
              <a:rPr lang="en-GB" dirty="0"/>
              <a:t>Heading</a:t>
            </a:r>
          </a:p>
        </p:txBody>
      </p:sp>
      <p:sp>
        <p:nvSpPr>
          <p:cNvPr id="12" name="Text Placeholder 4"/>
          <p:cNvSpPr>
            <a:spLocks noGrp="1"/>
          </p:cNvSpPr>
          <p:nvPr>
            <p:ph type="body" sz="quarter" idx="18" hasCustomPrompt="1"/>
          </p:nvPr>
        </p:nvSpPr>
        <p:spPr>
          <a:xfrm>
            <a:off x="545282" y="1090613"/>
            <a:ext cx="5898473" cy="511175"/>
          </a:xfrm>
        </p:spPr>
        <p:txBody>
          <a:bodyPr>
            <a:normAutofit/>
          </a:bodyPr>
          <a:lstStyle>
            <a:lvl1pPr marL="0" indent="0">
              <a:buNone/>
              <a:defRPr sz="20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Subheading</a:t>
            </a:r>
          </a:p>
        </p:txBody>
      </p:sp>
      <p:sp>
        <p:nvSpPr>
          <p:cNvPr id="13" name="Text Placeholder 13"/>
          <p:cNvSpPr>
            <a:spLocks noGrp="1"/>
          </p:cNvSpPr>
          <p:nvPr>
            <p:ph type="body" sz="quarter" idx="19" hasCustomPrompt="1"/>
          </p:nvPr>
        </p:nvSpPr>
        <p:spPr>
          <a:xfrm>
            <a:off x="545283" y="2055368"/>
            <a:ext cx="5897850" cy="2957512"/>
          </a:xfrm>
        </p:spPr>
        <p:txBody>
          <a:bodyPr/>
          <a:lstStyle>
            <a:lvl1pPr marL="0" indent="0">
              <a:buNone/>
              <a:defRPr sz="1800" baseline="0">
                <a:solidFill>
                  <a:schemeClr val="bg1"/>
                </a:solidFill>
                <a:latin typeface="Arial" panose="020B0604020202020204" pitchFamily="34" charset="0"/>
                <a:cs typeface="Arial" panose="020B0604020202020204" pitchFamily="34" charset="0"/>
              </a:defRPr>
            </a:lvl1pPr>
            <a:lvl2pPr>
              <a:defRPr sz="1800">
                <a:solidFill>
                  <a:schemeClr val="bg1"/>
                </a:solidFill>
                <a:latin typeface="Arial" panose="020B0604020202020204" pitchFamily="34" charset="0"/>
                <a:cs typeface="Arial" panose="020B0604020202020204" pitchFamily="34" charset="0"/>
              </a:defRPr>
            </a:lvl2pPr>
            <a:lvl3pPr>
              <a:defRPr sz="1800">
                <a:solidFill>
                  <a:schemeClr val="bg1"/>
                </a:solidFill>
                <a:latin typeface="Arial" panose="020B0604020202020204" pitchFamily="34" charset="0"/>
                <a:cs typeface="Arial" panose="020B0604020202020204" pitchFamily="34" charset="0"/>
              </a:defRPr>
            </a:lvl3pPr>
            <a:lvl4pPr>
              <a:defRPr sz="1800">
                <a:solidFill>
                  <a:schemeClr val="bg1"/>
                </a:solidFill>
                <a:latin typeface="Arial" panose="020B0604020202020204" pitchFamily="34" charset="0"/>
                <a:cs typeface="Arial" panose="020B0604020202020204" pitchFamily="34" charset="0"/>
              </a:defRPr>
            </a:lvl4pPr>
            <a:lvl5pPr>
              <a:defRPr sz="1800">
                <a:solidFill>
                  <a:schemeClr val="bg1"/>
                </a:solidFill>
                <a:latin typeface="Arial" panose="020B0604020202020204" pitchFamily="34" charset="0"/>
                <a:cs typeface="Arial" panose="020B0604020202020204" pitchFamily="34" charset="0"/>
              </a:defRPr>
            </a:lvl5pPr>
          </a:lstStyle>
          <a:p>
            <a:pPr lvl="0"/>
            <a:r>
              <a:rPr lang="en-US" dirty="0"/>
              <a:t>Add your slide text here – minimum font size 14</a:t>
            </a:r>
            <a:endParaRPr lang="en-GB" dirty="0"/>
          </a:p>
        </p:txBody>
      </p:sp>
      <p:pic>
        <p:nvPicPr>
          <p:cNvPr id="14" name="Picture 13"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62171" y="6381371"/>
            <a:ext cx="1311321" cy="439250"/>
          </a:xfrm>
          <a:prstGeom prst="rect">
            <a:avLst/>
          </a:prstGeom>
        </p:spPr>
      </p:pic>
      <p:pic>
        <p:nvPicPr>
          <p:cNvPr id="15" name="Picture 14">
            <a:extLst>
              <a:ext uri="{FF2B5EF4-FFF2-40B4-BE49-F238E27FC236}">
                <a16:creationId xmlns:a16="http://schemas.microsoft.com/office/drawing/2014/main" xmlns="" id="{83D38281-9F61-4DC0-A065-9CA8EED5DB9B}"/>
              </a:ext>
            </a:extLst>
          </p:cNvPr>
          <p:cNvPicPr>
            <a:picLocks noChangeAspect="1"/>
          </p:cNvPicPr>
          <p:nvPr userDrawn="1"/>
        </p:nvPicPr>
        <p:blipFill>
          <a:blip r:embed="rId3"/>
          <a:stretch>
            <a:fillRect/>
          </a:stretch>
        </p:blipFill>
        <p:spPr>
          <a:xfrm>
            <a:off x="10439010" y="111544"/>
            <a:ext cx="1334482" cy="575659"/>
          </a:xfrm>
          <a:prstGeom prst="rect">
            <a:avLst/>
          </a:prstGeom>
        </p:spPr>
      </p:pic>
      <p:sp>
        <p:nvSpPr>
          <p:cNvPr id="10" name="Slide Number Placeholder 10">
            <a:extLst>
              <a:ext uri="{FF2B5EF4-FFF2-40B4-BE49-F238E27FC236}">
                <a16:creationId xmlns:a16="http://schemas.microsoft.com/office/drawing/2014/main" xmlns="" id="{80D1D1F2-FB04-4D86-B369-658C65BF102C}"/>
              </a:ext>
            </a:extLst>
          </p:cNvPr>
          <p:cNvSpPr>
            <a:spLocks noGrp="1"/>
          </p:cNvSpPr>
          <p:nvPr>
            <p:ph type="sldNum" sz="quarter" idx="12"/>
          </p:nvPr>
        </p:nvSpPr>
        <p:spPr>
          <a:xfrm>
            <a:off x="9448800" y="6455496"/>
            <a:ext cx="2743200" cy="365125"/>
          </a:xfrm>
        </p:spPr>
        <p:txBody>
          <a:bodyPr/>
          <a:lstStyle/>
          <a:p>
            <a:fld id="{F6E39E37-6BC0-A248-806A-337B0CEF6126}" type="slidenum">
              <a:rPr lang="en-US" smtClean="0"/>
              <a:t>‹#›</a:t>
            </a:fld>
            <a:endParaRPr lang="en-US"/>
          </a:p>
        </p:txBody>
      </p:sp>
    </p:spTree>
    <p:extLst>
      <p:ext uri="{BB962C8B-B14F-4D97-AF65-F5344CB8AC3E}">
        <p14:creationId xmlns:p14="http://schemas.microsoft.com/office/powerpoint/2010/main" val="319277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lthier Together back cover ">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8EBD2DE-A4DD-4B8C-B307-3B8C0749937D}"/>
              </a:ext>
            </a:extLst>
          </p:cNvPr>
          <p:cNvPicPr>
            <a:picLocks noChangeAspect="1"/>
          </p:cNvPicPr>
          <p:nvPr userDrawn="1"/>
        </p:nvPicPr>
        <p:blipFill>
          <a:blip r:embed="rId2"/>
          <a:stretch>
            <a:fillRect/>
          </a:stretch>
        </p:blipFill>
        <p:spPr>
          <a:xfrm>
            <a:off x="0" y="4072129"/>
            <a:ext cx="12192000" cy="2785871"/>
          </a:xfrm>
          <a:prstGeom prst="rect">
            <a:avLst/>
          </a:prstGeom>
        </p:spPr>
      </p:pic>
      <p:sp>
        <p:nvSpPr>
          <p:cNvPr id="2" name="Title 1"/>
          <p:cNvSpPr>
            <a:spLocks noGrp="1"/>
          </p:cNvSpPr>
          <p:nvPr>
            <p:ph type="title" hasCustomPrompt="1"/>
          </p:nvPr>
        </p:nvSpPr>
        <p:spPr>
          <a:xfrm>
            <a:off x="838200" y="2212058"/>
            <a:ext cx="10515600" cy="1325563"/>
          </a:xfrm>
        </p:spPr>
        <p:txBody>
          <a:bodyPr>
            <a:normAutofit/>
          </a:bodyPr>
          <a:lstStyle>
            <a:lvl1pPr algn="ctr">
              <a:defRPr sz="3600" baseline="0">
                <a:solidFill>
                  <a:srgbClr val="0095C4"/>
                </a:solidFill>
              </a:defRPr>
            </a:lvl1pPr>
          </a:lstStyle>
          <a:p>
            <a:r>
              <a:rPr lang="en-US" dirty="0"/>
              <a:t>Insert contact details / thank you </a:t>
            </a:r>
            <a:r>
              <a:rPr lang="en-US" dirty="0" err="1"/>
              <a:t>etc</a:t>
            </a:r>
            <a:endParaRPr lang="en-GB" dirty="0"/>
          </a:p>
        </p:txBody>
      </p:sp>
      <p:pic>
        <p:nvPicPr>
          <p:cNvPr id="12" name="Picture 11" descr="A picture containing clipart&#10;&#10;Description automatically generated">
            <a:extLst>
              <a:ext uri="{FF2B5EF4-FFF2-40B4-BE49-F238E27FC236}">
                <a16:creationId xmlns:a16="http://schemas.microsoft.com/office/drawing/2014/main" xmlns="" id="{51238DCB-FCB2-4665-AEFE-DF3EE55708B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74584" y="199442"/>
            <a:ext cx="2044588" cy="684871"/>
          </a:xfrm>
          <a:prstGeom prst="rect">
            <a:avLst/>
          </a:prstGeom>
        </p:spPr>
      </p:pic>
      <p:pic>
        <p:nvPicPr>
          <p:cNvPr id="11" name="Picture 10">
            <a:extLst>
              <a:ext uri="{FF2B5EF4-FFF2-40B4-BE49-F238E27FC236}">
                <a16:creationId xmlns:a16="http://schemas.microsoft.com/office/drawing/2014/main" xmlns="" id="{4397BADB-2950-4246-B29A-7FBEE2796837}"/>
              </a:ext>
            </a:extLst>
          </p:cNvPr>
          <p:cNvPicPr>
            <a:picLocks noChangeAspect="1"/>
          </p:cNvPicPr>
          <p:nvPr userDrawn="1"/>
        </p:nvPicPr>
        <p:blipFill>
          <a:blip r:embed="rId4"/>
          <a:stretch>
            <a:fillRect/>
          </a:stretch>
        </p:blipFill>
        <p:spPr>
          <a:xfrm>
            <a:off x="72828" y="133711"/>
            <a:ext cx="3108960" cy="1339122"/>
          </a:xfrm>
          <a:prstGeom prst="rect">
            <a:avLst/>
          </a:prstGeom>
        </p:spPr>
      </p:pic>
    </p:spTree>
    <p:extLst>
      <p:ext uri="{BB962C8B-B14F-4D97-AF65-F5344CB8AC3E}">
        <p14:creationId xmlns:p14="http://schemas.microsoft.com/office/powerpoint/2010/main" val="378829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B60DC80-0118-534A-9F33-979D4B6E4051}"/>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38D3A9DE-565B-BF42-9637-395458DFD8CE}"/>
              </a:ext>
            </a:extLst>
          </p:cNvPr>
          <p:cNvSpPr>
            <a:spLocks noGrp="1"/>
          </p:cNvSpPr>
          <p:nvPr>
            <p:ph type="body" idx="1"/>
          </p:nvPr>
        </p:nvSpPr>
        <p:spPr>
          <a:xfrm>
            <a:off x="838200" y="1825625"/>
            <a:ext cx="10515600" cy="4351339"/>
          </a:xfrm>
          <a:prstGeom prst="rect">
            <a:avLst/>
          </a:prstGeom>
        </p:spPr>
        <p:txBody>
          <a:bodyPr vert="horz" lIns="216000" tIns="45720" rIns="21600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B074951-787E-714B-9F7E-606C00E586AC}"/>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xmlns="" id="{F616F6FE-1E4E-124C-81D5-C6F87461EC82}"/>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0F1A15E-3E7E-414E-877D-C72C1AF20D30}"/>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E39E37-6BC0-A248-806A-337B0CEF6126}" type="slidenum">
              <a:rPr lang="en-US" smtClean="0"/>
              <a:t>‹#›</a:t>
            </a:fld>
            <a:endParaRPr lang="en-US"/>
          </a:p>
        </p:txBody>
      </p:sp>
    </p:spTree>
    <p:extLst>
      <p:ext uri="{BB962C8B-B14F-4D97-AF65-F5344CB8AC3E}">
        <p14:creationId xmlns:p14="http://schemas.microsoft.com/office/powerpoint/2010/main" val="1134007619"/>
      </p:ext>
    </p:extLst>
  </p:cSld>
  <p:clrMap bg1="lt1" tx1="dk1" bg2="lt2" tx2="dk2" accent1="accent1" accent2="accent2" accent3="accent3" accent4="accent4" accent5="accent5" accent6="accent6" hlink="hlink" folHlink="folHlink"/>
  <p:sldLayoutIdLst>
    <p:sldLayoutId id="2147483665" r:id="rId1"/>
    <p:sldLayoutId id="2147483698" r:id="rId2"/>
    <p:sldLayoutId id="2147483792" r:id="rId3"/>
    <p:sldLayoutId id="2147483793" r:id="rId4"/>
    <p:sldLayoutId id="2147483696" r:id="rId5"/>
    <p:sldLayoutId id="2147483791" r:id="rId6"/>
    <p:sldLayoutId id="2147483794" r:id="rId7"/>
    <p:sldLayoutId id="2147483795" r:id="rId8"/>
    <p:sldLayoutId id="2147483680" r:id="rId9"/>
  </p:sldLayoutIdLst>
  <p:hf hdr="0" ftr="0" dt="0"/>
  <p:txStyles>
    <p:titleStyle>
      <a:lvl1pPr algn="l" defTabSz="6858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arget="../media/image9.jpeg" Type="http://schemas.openxmlformats.org/officeDocument/2006/relationships/image"/><Relationship Id="rId1" Target="../slideLayouts/slideLayout6.xml" Type="http://schemas.openxmlformats.org/officeDocument/2006/relationships/slideLayout"/></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arget="../media/image10.jpeg" Type="http://schemas.openxmlformats.org/officeDocument/2006/relationships/image"/><Relationship Id="rId1" Target="../slideLayouts/slideLayout6.xml" Type="http://schemas.openxmlformats.org/officeDocument/2006/relationships/slideLayout"/></Relationships>
</file>

<file path=ppt/slides/_rels/slide14.xml.rels><?xml version="1.0" encoding="UTF-8" standalone="yes" ?><Relationships xmlns="http://schemas.openxmlformats.org/package/2006/relationships"><Relationship Id="rId3" Target="../media/image10.jpeg" Type="http://schemas.openxmlformats.org/officeDocument/2006/relationships/image"/><Relationship Id="rId2" Target="../charts/chart3.xml" Type="http://schemas.openxmlformats.org/officeDocument/2006/relationships/chart"/><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arget="../media/image14.jpeg" Type="http://schemas.openxmlformats.org/officeDocument/2006/relationships/image"/><Relationship Id="rId2" Target="../media/image13.jpeg" Type="http://schemas.openxmlformats.org/officeDocument/2006/relationships/image"/><Relationship Id="rId1" Target="../slideLayouts/slideLayout2.xml" Type="http://schemas.openxmlformats.org/officeDocument/2006/relationships/slideLayout"/><Relationship Id="rId4" Target="../media/image15.jpeg" Type="http://schemas.openxmlformats.org/officeDocument/2006/relationships/image"/></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arget="../media/image16.jpeg" Type="http://schemas.openxmlformats.org/officeDocument/2006/relationships/image"/><Relationship Id="rId2" Target="../charts/chart10.xml" Type="http://schemas.openxmlformats.org/officeDocument/2006/relationships/chart"/><Relationship Id="rId1" Target="../slideLayouts/slideLayout2.xml" Type="http://schemas.openxmlformats.org/officeDocument/2006/relationships/slideLayout"/></Relationships>
</file>

<file path=ppt/slides/_rels/slide25.xml.rels><?xml version="1.0" encoding="UTF-8" standalone="yes" ?><Relationships xmlns="http://schemas.openxmlformats.org/package/2006/relationships"><Relationship Id="rId2" Target="../media/image11.jpeg" Type="http://schemas.openxmlformats.org/officeDocument/2006/relationships/image"/><Relationship Id="rId1" Target="../slideLayouts/slideLayout6.xml" Type="http://schemas.openxmlformats.org/officeDocument/2006/relationships/slideLayout"/></Relationships>
</file>

<file path=ppt/slides/_rels/slide2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arget="../media/image7.jpeg" Type="http://schemas.openxmlformats.org/officeDocument/2006/relationships/image"/><Relationship Id="rId1" Target="../slideLayouts/slideLayout8.xml" Type="http://schemas.openxmlformats.org/officeDocument/2006/relationships/slideLayout"/></Relationships>
</file>

<file path=ppt/slides/_rels/slide3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arget="../media/image8.jpeg" Type="http://schemas.openxmlformats.org/officeDocument/2006/relationships/image"/><Relationship Id="rId1" Target="../slideLayouts/slideLayout8.xml" Type="http://schemas.openxmlformats.org/officeDocument/2006/relationships/slideLayout"/></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arget="../media/image8.jpeg" Type="http://schemas.openxmlformats.org/officeDocument/2006/relationships/image"/><Relationship Id="rId1" Target="../slideLayouts/slideLayout3.xml" Type="http://schemas.openxmlformats.org/officeDocument/2006/relationships/slideLayout"/></Relationships>
</file>

<file path=ppt/slides/_rels/slide4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mailto:janice@junglegreenmrc.co.uk" TargetMode="External"/><Relationship Id="rId2" Type="http://schemas.openxmlformats.org/officeDocument/2006/relationships/image" Target="../media/image18.png"/><Relationship Id="rId1" Type="http://schemas.openxmlformats.org/officeDocument/2006/relationships/slideLayout" Target="../slideLayouts/slideLayout9.xml"/><Relationship Id="rId6" Type="http://schemas.openxmlformats.org/officeDocument/2006/relationships/image" Target="../media/image6.jpg"/><Relationship Id="rId5" Type="http://schemas.openxmlformats.org/officeDocument/2006/relationships/hyperlink" Target="mailto:ruthatkins@nhs.net" TargetMode="External"/><Relationship Id="rId4" Type="http://schemas.openxmlformats.org/officeDocument/2006/relationships/hyperlink" Target="mailto:julie@junglegreenmrc.co.u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arget="../media/image10.jpeg" Type="http://schemas.openxmlformats.org/officeDocument/2006/relationships/image"/><Relationship Id="rId2" Target="../media/image9.jpeg" Type="http://schemas.openxmlformats.org/officeDocument/2006/relationships/image"/><Relationship Id="rId1" Target="../slideLayouts/slideLayout7.xml" Type="http://schemas.openxmlformats.org/officeDocument/2006/relationships/slideLayout"/><Relationship Id="rId4" Target="../media/image11.jpeg" Type="http://schemas.openxmlformats.org/officeDocument/2006/relationships/image"/></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823F69AB-5953-44AC-A4BD-50E92D38F0D3}"/>
              </a:ext>
            </a:extLst>
          </p:cNvPr>
          <p:cNvSpPr>
            <a:spLocks noGrp="1"/>
          </p:cNvSpPr>
          <p:nvPr>
            <p:ph idx="10" sz="quarter" type="body"/>
          </p:nvPr>
        </p:nvSpPr>
        <p:spPr>
          <a:xfrm>
            <a:off x="142527" y="1711132"/>
            <a:ext cx="11598405" cy="1014413"/>
          </a:xfrm>
        </p:spPr>
        <p:txBody>
          <a:bodyPr/>
          <a:lstStyle/>
          <a:p>
            <a:r>
              <a:rPr dirty="0" lang="en-GB"/>
              <a:t>Our Health Our Future Panel</a:t>
            </a:r>
          </a:p>
        </p:txBody>
      </p:sp>
      <p:sp>
        <p:nvSpPr>
          <p:cNvPr id="5" name="Text Placeholder 4">
            <a:extLst>
              <a:ext uri="{FF2B5EF4-FFF2-40B4-BE49-F238E27FC236}">
                <a16:creationId xmlns:a16="http://schemas.microsoft.com/office/drawing/2014/main" xmlns="" id="{3D09922C-5205-4B89-BC24-078909689829}"/>
              </a:ext>
            </a:extLst>
          </p:cNvPr>
          <p:cNvSpPr>
            <a:spLocks noGrp="1"/>
          </p:cNvSpPr>
          <p:nvPr>
            <p:ph idx="11" sz="quarter" type="body"/>
          </p:nvPr>
        </p:nvSpPr>
        <p:spPr>
          <a:xfrm>
            <a:off x="127731" y="2627763"/>
            <a:ext cx="12064269" cy="1375937"/>
          </a:xfrm>
        </p:spPr>
        <p:txBody>
          <a:bodyPr>
            <a:normAutofit fontScale="92500" lnSpcReduction="10000"/>
          </a:bodyPr>
          <a:lstStyle/>
          <a:p>
            <a:pPr>
              <a:lnSpc>
                <a:spcPct val="110000"/>
              </a:lnSpc>
            </a:pPr>
            <a:r>
              <a:rPr b="1" dirty="0" i="1" lang="en-GB" sz="2600"/>
              <a:t>Survey 6 results </a:t>
            </a:r>
            <a:r>
              <a:rPr dirty="0" lang="en-GB" sz="2400"/>
              <a:t>– </a:t>
            </a:r>
            <a:r>
              <a:rPr dirty="0" lang="en-GB" sz="2900"/>
              <a:t>A survey on </a:t>
            </a:r>
            <a:r>
              <a:rPr b="1" dirty="0" lang="en-GB" sz="2900"/>
              <a:t>Urgent Care </a:t>
            </a:r>
            <a:r>
              <a:rPr dirty="0" lang="en-GB" sz="2900"/>
              <a:t>and </a:t>
            </a:r>
            <a:r>
              <a:rPr b="1" dirty="0" lang="en-GB" sz="2900"/>
              <a:t>Primary Care</a:t>
            </a:r>
            <a:endParaRPr b="1" dirty="0" lang="en-GB" sz="1800">
              <a:effectLst/>
              <a:latin charset="0" panose="020B0502020202020204" pitchFamily="34" typeface="Century Gothic"/>
              <a:ea charset="0" panose="02020603050405020304" pitchFamily="18" typeface="Times New Roman"/>
              <a:cs charset="0" panose="02020603050405020304" pitchFamily="18" typeface="Times New Roman"/>
            </a:endParaRPr>
          </a:p>
          <a:p>
            <a:pPr>
              <a:lnSpc>
                <a:spcPct val="110000"/>
              </a:lnSpc>
            </a:pPr>
            <a:endParaRPr dirty="0" lang="en-GB" sz="2400"/>
          </a:p>
          <a:p>
            <a:r>
              <a:rPr dirty="0" i="1" lang="en-GB" sz="2500"/>
              <a:t>Survey conducted 26</a:t>
            </a:r>
            <a:r>
              <a:rPr baseline="30000" dirty="0" i="1" lang="en-GB" sz="2500"/>
              <a:t>th</a:t>
            </a:r>
            <a:r>
              <a:rPr dirty="0" i="1" lang="en-GB" sz="2500"/>
              <a:t> July to 23</a:t>
            </a:r>
            <a:r>
              <a:rPr baseline="30000" dirty="0" i="1" lang="en-GB" sz="2500"/>
              <a:t>rd</a:t>
            </a:r>
            <a:r>
              <a:rPr dirty="0" i="1" lang="en-GB" sz="2500"/>
              <a:t> August 2021</a:t>
            </a:r>
          </a:p>
        </p:txBody>
      </p:sp>
      <p:pic>
        <p:nvPicPr>
          <p:cNvPr descr="A screenshot of a cell phone&#10;&#10;Description automatically generated" id="6" name="Picture 5">
            <a:extLst>
              <a:ext uri="{FF2B5EF4-FFF2-40B4-BE49-F238E27FC236}">
                <a16:creationId xmlns:a16="http://schemas.microsoft.com/office/drawing/2014/main" xmlns="" id="{ECF85728-9981-468B-8D2C-31965AA8907C}"/>
              </a:ext>
            </a:extLst>
          </p:cNvPr>
          <p:cNvPicPr>
            <a:picLocks noChangeAspect="1"/>
          </p:cNvPicPr>
          <p:nvPr/>
        </p:nvPicPr>
        <p:blipFill rotWithShape="1">
          <a:blip r:embed="rId2">
            <a:extLst>
              <a:ext uri="{28A0092B-C50C-407E-A947-70E740481C1C}">
                <a14:useLocalDpi xmlns:a14="http://schemas.microsoft.com/office/drawing/2010/main" val="0"/>
              </a:ext>
            </a:extLst>
          </a:blip>
          <a:srcRect b="-72" r="-45"/>
          <a:stretch/>
        </p:blipFill>
        <p:spPr>
          <a:xfrm>
            <a:off x="4880060" y="174950"/>
            <a:ext cx="2278457" cy="945995"/>
          </a:xfrm>
          <a:prstGeom prst="rect">
            <a:avLst/>
          </a:prstGeom>
        </p:spPr>
      </p:pic>
    </p:spTree>
    <p:extLst>
      <p:ext uri="{BB962C8B-B14F-4D97-AF65-F5344CB8AC3E}">
        <p14:creationId xmlns:p14="http://schemas.microsoft.com/office/powerpoint/2010/main" val="4240318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800" y="6482130"/>
            <a:ext cx="2743200" cy="365125"/>
          </a:xfrm>
        </p:spPr>
        <p:txBody>
          <a:bodyPr/>
          <a:lstStyle/>
          <a:p>
            <a:fld id="{F6E39E37-6BC0-A248-806A-337B0CEF6126}" type="slidenum">
              <a:rPr lang="en-US" smtClean="0"/>
              <a:t>9</a:t>
            </a:fld>
            <a:endParaRPr lang="en-US"/>
          </a:p>
        </p:txBody>
      </p:sp>
      <p:sp>
        <p:nvSpPr>
          <p:cNvPr id="8" name="Text Placeholder 7"/>
          <p:cNvSpPr>
            <a:spLocks noGrp="1"/>
          </p:cNvSpPr>
          <p:nvPr>
            <p:ph type="body" sz="quarter" idx="17"/>
          </p:nvPr>
        </p:nvSpPr>
        <p:spPr>
          <a:xfrm>
            <a:off x="467646" y="2471987"/>
            <a:ext cx="5897850" cy="733028"/>
          </a:xfrm>
        </p:spPr>
        <p:txBody>
          <a:bodyPr/>
          <a:lstStyle/>
          <a:p>
            <a:r>
              <a:rPr lang="en-GB" sz="2000" dirty="0"/>
              <a:t>Section 3a</a:t>
            </a:r>
          </a:p>
        </p:txBody>
      </p:sp>
      <p:sp>
        <p:nvSpPr>
          <p:cNvPr id="9" name="Text Placeholder 8"/>
          <p:cNvSpPr>
            <a:spLocks noGrp="1"/>
          </p:cNvSpPr>
          <p:nvPr>
            <p:ph type="body" sz="quarter" idx="18"/>
          </p:nvPr>
        </p:nvSpPr>
        <p:spPr>
          <a:xfrm>
            <a:off x="396624" y="2949427"/>
            <a:ext cx="5898473" cy="511175"/>
          </a:xfrm>
        </p:spPr>
        <p:txBody>
          <a:bodyPr>
            <a:noAutofit/>
          </a:bodyPr>
          <a:lstStyle/>
          <a:p>
            <a:r>
              <a:rPr lang="en-GB" sz="4000" dirty="0"/>
              <a:t>Survey 6 results – </a:t>
            </a:r>
          </a:p>
          <a:p>
            <a:r>
              <a:rPr lang="en-GB" sz="3200" dirty="0"/>
              <a:t>Keeping well</a:t>
            </a:r>
          </a:p>
          <a:p>
            <a:r>
              <a:rPr lang="en-GB" sz="4000" dirty="0"/>
              <a:t> </a:t>
            </a:r>
          </a:p>
        </p:txBody>
      </p:sp>
      <p:pic>
        <p:nvPicPr>
          <p:cNvPr id="7" name="Picture 6" descr="Text&#10;&#10;Description automatically generated">
            <a:extLst>
              <a:ext uri="{FF2B5EF4-FFF2-40B4-BE49-F238E27FC236}">
                <a16:creationId xmlns:a16="http://schemas.microsoft.com/office/drawing/2014/main" xmlns="" id="{B0BDDD1B-2DC4-4BF4-823E-9E2A786FA779}"/>
              </a:ext>
            </a:extLst>
          </p:cNvPr>
          <p:cNvPicPr>
            <a:picLocks noChangeAspect="1"/>
          </p:cNvPicPr>
          <p:nvPr/>
        </p:nvPicPr>
        <p:blipFill>
          <a:blip r:embed="rId2"/>
          <a:stretch>
            <a:fillRect/>
          </a:stretch>
        </p:blipFill>
        <p:spPr>
          <a:xfrm>
            <a:off x="7276152" y="1877841"/>
            <a:ext cx="4345296" cy="2654348"/>
          </a:xfrm>
          <a:prstGeom prst="rect">
            <a:avLst/>
          </a:prstGeom>
        </p:spPr>
      </p:pic>
    </p:spTree>
    <p:extLst>
      <p:ext uri="{BB962C8B-B14F-4D97-AF65-F5344CB8AC3E}">
        <p14:creationId xmlns:p14="http://schemas.microsoft.com/office/powerpoint/2010/main" val="1959723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xmlns="" id="{CF2F257A-5490-4886-BFEF-A0172CBF72A1}"/>
              </a:ext>
            </a:extLst>
          </p:cNvPr>
          <p:cNvPicPr>
            <a:picLocks noChangeAspect="1"/>
          </p:cNvPicPr>
          <p:nvPr/>
        </p:nvPicPr>
        <p:blipFill>
          <a:blip r:embed="rId2"/>
          <a:stretch>
            <a:fillRect/>
          </a:stretch>
        </p:blipFill>
        <p:spPr>
          <a:xfrm>
            <a:off x="11339466" y="130324"/>
            <a:ext cx="852534" cy="1331713"/>
          </a:xfrm>
          <a:prstGeom prst="rect">
            <a:avLst/>
          </a:prstGeom>
        </p:spPr>
      </p:pic>
      <p:sp>
        <p:nvSpPr>
          <p:cNvPr id="2" name="Slide Number Placeholder 1">
            <a:extLst>
              <a:ext uri="{FF2B5EF4-FFF2-40B4-BE49-F238E27FC236}">
                <a16:creationId xmlns:a16="http://schemas.microsoft.com/office/drawing/2014/main" xmlns="" id="{EB2F1C4D-EB8A-4F10-99F1-5BAC7B3EB368}"/>
              </a:ext>
            </a:extLst>
          </p:cNvPr>
          <p:cNvSpPr>
            <a:spLocks noGrp="1"/>
          </p:cNvSpPr>
          <p:nvPr>
            <p:ph type="sldNum" sz="quarter" idx="12"/>
          </p:nvPr>
        </p:nvSpPr>
        <p:spPr/>
        <p:txBody>
          <a:bodyPr/>
          <a:lstStyle/>
          <a:p>
            <a:fld id="{F6E39E37-6BC0-A248-806A-337B0CEF6126}" type="slidenum">
              <a:rPr lang="en-US" smtClean="0"/>
              <a:t>10</a:t>
            </a:fld>
            <a:endParaRPr lang="en-US"/>
          </a:p>
        </p:txBody>
      </p:sp>
      <p:sp>
        <p:nvSpPr>
          <p:cNvPr id="3" name="Text Placeholder 2">
            <a:extLst>
              <a:ext uri="{FF2B5EF4-FFF2-40B4-BE49-F238E27FC236}">
                <a16:creationId xmlns:a16="http://schemas.microsoft.com/office/drawing/2014/main" xmlns="" id="{C3C47656-9C99-4475-BBBE-FCD1CEF443E9}"/>
              </a:ext>
            </a:extLst>
          </p:cNvPr>
          <p:cNvSpPr>
            <a:spLocks noGrp="1"/>
          </p:cNvSpPr>
          <p:nvPr>
            <p:ph type="body" sz="quarter" idx="13"/>
          </p:nvPr>
        </p:nvSpPr>
        <p:spPr>
          <a:xfrm>
            <a:off x="-137823" y="359183"/>
            <a:ext cx="12089000" cy="1030287"/>
          </a:xfrm>
        </p:spPr>
        <p:txBody>
          <a:bodyPr>
            <a:normAutofit fontScale="92500"/>
          </a:bodyPr>
          <a:lstStyle/>
          <a:p>
            <a:r>
              <a:rPr lang="en-GB" sz="3200" dirty="0"/>
              <a:t>Keeping well track</a:t>
            </a:r>
            <a:r>
              <a:rPr lang="en-GB" sz="3200" dirty="0">
                <a:solidFill>
                  <a:srgbClr val="004992"/>
                </a:solidFill>
              </a:rPr>
              <a:t>ers </a:t>
            </a:r>
            <a:r>
              <a:rPr lang="en-GB" sz="3200" dirty="0"/>
              <a:t>– </a:t>
            </a:r>
            <a:r>
              <a:rPr lang="en-GB" sz="1900" dirty="0"/>
              <a:t>‘feeling healthy’ scores are the lowest since the panel was formed</a:t>
            </a:r>
            <a:endParaRPr lang="en-GB" sz="1700" dirty="0"/>
          </a:p>
          <a:p>
            <a:r>
              <a:rPr lang="en-GB" sz="2800" dirty="0">
                <a:solidFill>
                  <a:srgbClr val="00B0F0"/>
                </a:solidFill>
              </a:rPr>
              <a:t>												</a:t>
            </a:r>
            <a:endParaRPr lang="en-GB" sz="3200" b="0" i="1" dirty="0">
              <a:solidFill>
                <a:srgbClr val="00B0F0"/>
              </a:solidFill>
            </a:endParaRPr>
          </a:p>
        </p:txBody>
      </p:sp>
      <p:graphicFrame>
        <p:nvGraphicFramePr>
          <p:cNvPr id="5" name="Content Placeholder 5">
            <a:extLst>
              <a:ext uri="{FF2B5EF4-FFF2-40B4-BE49-F238E27FC236}">
                <a16:creationId xmlns:a16="http://schemas.microsoft.com/office/drawing/2014/main" xmlns="" id="{E4A926A1-0BCC-48C9-BE7F-A74A201062FD}"/>
              </a:ext>
            </a:extLst>
          </p:cNvPr>
          <p:cNvGraphicFramePr>
            <a:graphicFrameLocks/>
          </p:cNvGraphicFramePr>
          <p:nvPr>
            <p:extLst>
              <p:ext uri="{D42A27DB-BD31-4B8C-83A1-F6EECF244321}">
                <p14:modId xmlns:p14="http://schemas.microsoft.com/office/powerpoint/2010/main" val="3577741799"/>
              </p:ext>
            </p:extLst>
          </p:nvPr>
        </p:nvGraphicFramePr>
        <p:xfrm>
          <a:off x="736847" y="859901"/>
          <a:ext cx="11214330" cy="571575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xmlns="" id="{A42DF429-3417-4801-8D3A-98BCB9C70787}"/>
              </a:ext>
            </a:extLst>
          </p:cNvPr>
          <p:cNvSpPr txBox="1"/>
          <p:nvPr/>
        </p:nvSpPr>
        <p:spPr>
          <a:xfrm rot="16200000">
            <a:off x="-1032094" y="2764511"/>
            <a:ext cx="3537881" cy="276995"/>
          </a:xfrm>
          <a:prstGeom prst="rect">
            <a:avLst/>
          </a:prstGeom>
          <a:noFill/>
        </p:spPr>
        <p:txBody>
          <a:bodyPr wrap="square" lIns="91432" tIns="45718" rIns="91432" bIns="45718" rtlCol="0">
            <a:spAutoFit/>
          </a:bodyPr>
          <a:lstStyle/>
          <a:p>
            <a:r>
              <a:rPr lang="en-GB" sz="1200" b="1" dirty="0">
                <a:solidFill>
                  <a:srgbClr val="004992"/>
                </a:solidFill>
                <a:latin typeface="Arial" panose="020B0604020202020204" pitchFamily="34" charset="0"/>
                <a:cs typeface="Arial" panose="020B0604020202020204" pitchFamily="34" charset="0"/>
              </a:rPr>
              <a:t>(% giving a score of 7 </a:t>
            </a:r>
            <a:r>
              <a:rPr lang="en-GB" sz="1200" b="1" dirty="0">
                <a:solidFill>
                  <a:srgbClr val="004992"/>
                </a:solidFill>
                <a:latin typeface="Century Gothic" panose="020B0502020202020204" pitchFamily="34" charset="0"/>
                <a:cs typeface="Arial" panose="020B0604020202020204" pitchFamily="34" charset="0"/>
              </a:rPr>
              <a:t>or</a:t>
            </a:r>
            <a:r>
              <a:rPr lang="en-GB" sz="1200" b="1" dirty="0">
                <a:solidFill>
                  <a:srgbClr val="004992"/>
                </a:solidFill>
                <a:latin typeface="Arial" panose="020B0604020202020204" pitchFamily="34" charset="0"/>
                <a:cs typeface="Arial" panose="020B0604020202020204" pitchFamily="34" charset="0"/>
              </a:rPr>
              <a:t> more out of 10)</a:t>
            </a:r>
            <a:endParaRPr lang="en-GB" sz="1000" i="1" dirty="0">
              <a:solidFill>
                <a:srgbClr val="004992"/>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xmlns="" id="{490EE15D-F980-45E6-9243-B2B7B45567DC}"/>
              </a:ext>
            </a:extLst>
          </p:cNvPr>
          <p:cNvSpPr/>
          <p:nvPr/>
        </p:nvSpPr>
        <p:spPr>
          <a:xfrm>
            <a:off x="3727379" y="6220729"/>
            <a:ext cx="5288916" cy="261606"/>
          </a:xfrm>
          <a:prstGeom prst="rect">
            <a:avLst/>
          </a:prstGeom>
        </p:spPr>
        <p:txBody>
          <a:bodyPr wrap="square" lIns="91432" tIns="45718" rIns="91432" bIns="45718">
            <a:spAutoFit/>
          </a:bodyPr>
          <a:lstStyle/>
          <a:p>
            <a:pPr lvl="0"/>
            <a:r>
              <a:rPr lang="en-GB" sz="1100" i="1" dirty="0">
                <a:latin typeface="Arial"/>
              </a:rPr>
              <a:t>Q1. Do you consider yourself to be……Base: n=total participants in each survey</a:t>
            </a:r>
          </a:p>
        </p:txBody>
      </p:sp>
      <p:sp>
        <p:nvSpPr>
          <p:cNvPr id="12" name="Rectangle 11">
            <a:extLst>
              <a:ext uri="{FF2B5EF4-FFF2-40B4-BE49-F238E27FC236}">
                <a16:creationId xmlns:a16="http://schemas.microsoft.com/office/drawing/2014/main" xmlns="" id="{D969034B-CD8C-49BE-9A08-D10DFC214AD7}"/>
              </a:ext>
            </a:extLst>
          </p:cNvPr>
          <p:cNvSpPr/>
          <p:nvPr/>
        </p:nvSpPr>
        <p:spPr>
          <a:xfrm>
            <a:off x="-1" y="0"/>
            <a:ext cx="326698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6 results – Keeping well</a:t>
            </a:r>
          </a:p>
        </p:txBody>
      </p:sp>
      <p:sp>
        <p:nvSpPr>
          <p:cNvPr id="14" name="TextBox 13">
            <a:extLst>
              <a:ext uri="{FF2B5EF4-FFF2-40B4-BE49-F238E27FC236}">
                <a16:creationId xmlns:a16="http://schemas.microsoft.com/office/drawing/2014/main" xmlns="" id="{68753860-3129-41C6-BB9E-C74910D8C4D9}"/>
              </a:ext>
            </a:extLst>
          </p:cNvPr>
          <p:cNvSpPr txBox="1"/>
          <p:nvPr/>
        </p:nvSpPr>
        <p:spPr>
          <a:xfrm>
            <a:off x="7458125" y="637293"/>
            <a:ext cx="4364704" cy="276995"/>
          </a:xfrm>
          <a:prstGeom prst="rect">
            <a:avLst/>
          </a:prstGeom>
          <a:noFill/>
        </p:spPr>
        <p:txBody>
          <a:bodyPr wrap="square" lIns="91432" tIns="45718" rIns="91432" bIns="45718" rtlCol="0">
            <a:spAutoFit/>
          </a:bodyPr>
          <a:lstStyle/>
          <a:p>
            <a:r>
              <a:rPr lang="en-GB" sz="1200" i="1" dirty="0">
                <a:solidFill>
                  <a:srgbClr val="00B0F0"/>
                </a:solidFill>
                <a:latin typeface="Century Gothic" panose="020B0502020202020204" pitchFamily="34" charset="0"/>
              </a:rPr>
              <a:t>	</a:t>
            </a:r>
            <a:r>
              <a:rPr lang="en-GB" sz="1100" i="1" dirty="0">
                <a:latin typeface="Century Gothic" panose="020B0502020202020204" pitchFamily="34" charset="0"/>
              </a:rPr>
              <a:t>	</a:t>
            </a:r>
            <a:endParaRPr lang="en-GB" i="1" dirty="0">
              <a:latin typeface="Century Gothic" panose="020B0502020202020204" pitchFamily="34" charset="0"/>
            </a:endParaRPr>
          </a:p>
        </p:txBody>
      </p:sp>
      <p:sp>
        <p:nvSpPr>
          <p:cNvPr id="4" name="TextBox 3">
            <a:extLst>
              <a:ext uri="{FF2B5EF4-FFF2-40B4-BE49-F238E27FC236}">
                <a16:creationId xmlns:a16="http://schemas.microsoft.com/office/drawing/2014/main" xmlns="" id="{047BB3CC-64A8-42A9-9261-D9778EA1FDE1}"/>
              </a:ext>
            </a:extLst>
          </p:cNvPr>
          <p:cNvSpPr txBox="1"/>
          <p:nvPr/>
        </p:nvSpPr>
        <p:spPr>
          <a:xfrm>
            <a:off x="3468147" y="5555756"/>
            <a:ext cx="1082348" cy="276999"/>
          </a:xfrm>
          <a:prstGeom prst="rect">
            <a:avLst/>
          </a:prstGeom>
          <a:noFill/>
        </p:spPr>
        <p:txBody>
          <a:bodyPr wrap="none" rtlCol="0">
            <a:spAutoFit/>
          </a:bodyPr>
          <a:lstStyle/>
          <a:p>
            <a:r>
              <a:rPr lang="en-GB" sz="1200" b="1" dirty="0">
                <a:solidFill>
                  <a:srgbClr val="7030A0"/>
                </a:solidFill>
              </a:rPr>
              <a:t>Lockdown</a:t>
            </a:r>
            <a:r>
              <a:rPr lang="en-GB" sz="1200" b="1" dirty="0">
                <a:solidFill>
                  <a:srgbClr val="7030A0"/>
                </a:solidFill>
                <a:latin typeface="Century Gothic" panose="020B0502020202020204" pitchFamily="34" charset="0"/>
              </a:rPr>
              <a:t> 1</a:t>
            </a:r>
          </a:p>
        </p:txBody>
      </p:sp>
      <p:sp>
        <p:nvSpPr>
          <p:cNvPr id="13" name="TextBox 12">
            <a:extLst>
              <a:ext uri="{FF2B5EF4-FFF2-40B4-BE49-F238E27FC236}">
                <a16:creationId xmlns:a16="http://schemas.microsoft.com/office/drawing/2014/main" xmlns="" id="{5DAE132E-059B-4A22-A24A-2E506B58BDBE}"/>
              </a:ext>
            </a:extLst>
          </p:cNvPr>
          <p:cNvSpPr txBox="1"/>
          <p:nvPr/>
        </p:nvSpPr>
        <p:spPr>
          <a:xfrm>
            <a:off x="8364142" y="5550110"/>
            <a:ext cx="1082348" cy="276999"/>
          </a:xfrm>
          <a:prstGeom prst="rect">
            <a:avLst/>
          </a:prstGeom>
          <a:noFill/>
        </p:spPr>
        <p:txBody>
          <a:bodyPr wrap="none" rtlCol="0">
            <a:spAutoFit/>
          </a:bodyPr>
          <a:lstStyle/>
          <a:p>
            <a:r>
              <a:rPr lang="en-GB" sz="1200" b="1" dirty="0">
                <a:solidFill>
                  <a:srgbClr val="7030A0"/>
                </a:solidFill>
              </a:rPr>
              <a:t>Lockdown 3</a:t>
            </a:r>
          </a:p>
        </p:txBody>
      </p:sp>
      <p:sp>
        <p:nvSpPr>
          <p:cNvPr id="15" name="TextBox 14">
            <a:extLst>
              <a:ext uri="{FF2B5EF4-FFF2-40B4-BE49-F238E27FC236}">
                <a16:creationId xmlns:a16="http://schemas.microsoft.com/office/drawing/2014/main" xmlns="" id="{466248DC-99F4-441D-BE31-A328748B01CB}"/>
              </a:ext>
            </a:extLst>
          </p:cNvPr>
          <p:cNvSpPr txBox="1"/>
          <p:nvPr/>
        </p:nvSpPr>
        <p:spPr>
          <a:xfrm>
            <a:off x="6641856" y="5536434"/>
            <a:ext cx="1440972" cy="276999"/>
          </a:xfrm>
          <a:prstGeom prst="rect">
            <a:avLst/>
          </a:prstGeom>
          <a:noFill/>
        </p:spPr>
        <p:txBody>
          <a:bodyPr wrap="none" rtlCol="0">
            <a:spAutoFit/>
          </a:bodyPr>
          <a:lstStyle/>
          <a:p>
            <a:r>
              <a:rPr lang="en-GB" sz="1200" b="1" dirty="0">
                <a:solidFill>
                  <a:srgbClr val="7030A0"/>
                </a:solidFill>
              </a:rPr>
              <a:t>Vaccine approval</a:t>
            </a:r>
          </a:p>
        </p:txBody>
      </p:sp>
      <p:sp>
        <p:nvSpPr>
          <p:cNvPr id="16" name="TextBox 15">
            <a:extLst>
              <a:ext uri="{FF2B5EF4-FFF2-40B4-BE49-F238E27FC236}">
                <a16:creationId xmlns:a16="http://schemas.microsoft.com/office/drawing/2014/main" xmlns="" id="{8A3EB347-5521-4972-9A53-8A3134C79B72}"/>
              </a:ext>
            </a:extLst>
          </p:cNvPr>
          <p:cNvSpPr txBox="1"/>
          <p:nvPr/>
        </p:nvSpPr>
        <p:spPr>
          <a:xfrm>
            <a:off x="9568576" y="5536434"/>
            <a:ext cx="2549659" cy="461665"/>
          </a:xfrm>
          <a:prstGeom prst="rect">
            <a:avLst/>
          </a:prstGeom>
          <a:noFill/>
        </p:spPr>
        <p:txBody>
          <a:bodyPr wrap="square" rtlCol="0">
            <a:spAutoFit/>
          </a:bodyPr>
          <a:lstStyle/>
          <a:p>
            <a:r>
              <a:rPr lang="en-GB" sz="1200" b="1" dirty="0">
                <a:solidFill>
                  <a:srgbClr val="7030A0"/>
                </a:solidFill>
              </a:rPr>
              <a:t>Post ‘freedom’ day’. Vaccination programme well under way</a:t>
            </a:r>
          </a:p>
        </p:txBody>
      </p:sp>
    </p:spTree>
    <p:extLst>
      <p:ext uri="{BB962C8B-B14F-4D97-AF65-F5344CB8AC3E}">
        <p14:creationId xmlns:p14="http://schemas.microsoft.com/office/powerpoint/2010/main" val="393878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B2F1C4D-EB8A-4F10-99F1-5BAC7B3EB368}"/>
              </a:ext>
            </a:extLst>
          </p:cNvPr>
          <p:cNvSpPr>
            <a:spLocks noGrp="1"/>
          </p:cNvSpPr>
          <p:nvPr>
            <p:ph type="sldNum" sz="quarter" idx="12"/>
          </p:nvPr>
        </p:nvSpPr>
        <p:spPr/>
        <p:txBody>
          <a:bodyPr/>
          <a:lstStyle/>
          <a:p>
            <a:fld id="{F6E39E37-6BC0-A248-806A-337B0CEF6126}" type="slidenum">
              <a:rPr lang="en-US" smtClean="0"/>
              <a:t>11</a:t>
            </a:fld>
            <a:endParaRPr lang="en-US"/>
          </a:p>
        </p:txBody>
      </p:sp>
      <p:sp>
        <p:nvSpPr>
          <p:cNvPr id="3" name="Text Placeholder 2">
            <a:extLst>
              <a:ext uri="{FF2B5EF4-FFF2-40B4-BE49-F238E27FC236}">
                <a16:creationId xmlns:a16="http://schemas.microsoft.com/office/drawing/2014/main" xmlns="" id="{C3C47656-9C99-4475-BBBE-FCD1CEF443E9}"/>
              </a:ext>
            </a:extLst>
          </p:cNvPr>
          <p:cNvSpPr>
            <a:spLocks noGrp="1"/>
          </p:cNvSpPr>
          <p:nvPr>
            <p:ph type="body" sz="quarter" idx="13"/>
          </p:nvPr>
        </p:nvSpPr>
        <p:spPr>
          <a:xfrm>
            <a:off x="0" y="429398"/>
            <a:ext cx="11744136" cy="1030287"/>
          </a:xfrm>
        </p:spPr>
        <p:txBody>
          <a:bodyPr>
            <a:normAutofit/>
          </a:bodyPr>
          <a:lstStyle/>
          <a:p>
            <a:r>
              <a:rPr lang="en-GB" sz="3200" dirty="0"/>
              <a:t>Keeping well track</a:t>
            </a:r>
            <a:r>
              <a:rPr lang="en-GB" sz="3200" dirty="0">
                <a:solidFill>
                  <a:srgbClr val="004992"/>
                </a:solidFill>
              </a:rPr>
              <a:t>ers – across the sub-groups</a:t>
            </a:r>
            <a:endParaRPr lang="en-GB" sz="2800" dirty="0">
              <a:solidFill>
                <a:srgbClr val="00B0F0"/>
              </a:solidFill>
            </a:endParaRPr>
          </a:p>
          <a:p>
            <a:r>
              <a:rPr lang="en-GB" sz="2800" dirty="0">
                <a:solidFill>
                  <a:srgbClr val="00B0F0"/>
                </a:solidFill>
              </a:rPr>
              <a:t>												</a:t>
            </a:r>
            <a:endParaRPr lang="en-GB" sz="3200" b="0" i="1" dirty="0">
              <a:solidFill>
                <a:srgbClr val="00B0F0"/>
              </a:solidFill>
            </a:endParaRPr>
          </a:p>
        </p:txBody>
      </p:sp>
      <p:pic>
        <p:nvPicPr>
          <p:cNvPr id="10" name="Picture 9">
            <a:extLst>
              <a:ext uri="{FF2B5EF4-FFF2-40B4-BE49-F238E27FC236}">
                <a16:creationId xmlns:a16="http://schemas.microsoft.com/office/drawing/2014/main" xmlns="" id="{CF2F257A-5490-4886-BFEF-A0172CBF72A1}"/>
              </a:ext>
            </a:extLst>
          </p:cNvPr>
          <p:cNvPicPr>
            <a:picLocks noChangeAspect="1"/>
          </p:cNvPicPr>
          <p:nvPr/>
        </p:nvPicPr>
        <p:blipFill>
          <a:blip r:embed="rId2"/>
          <a:stretch>
            <a:fillRect/>
          </a:stretch>
        </p:blipFill>
        <p:spPr>
          <a:xfrm>
            <a:off x="10946169" y="194045"/>
            <a:ext cx="966726" cy="1331713"/>
          </a:xfrm>
          <a:prstGeom prst="rect">
            <a:avLst/>
          </a:prstGeom>
        </p:spPr>
      </p:pic>
      <p:sp>
        <p:nvSpPr>
          <p:cNvPr id="12" name="Rectangle 11">
            <a:extLst>
              <a:ext uri="{FF2B5EF4-FFF2-40B4-BE49-F238E27FC236}">
                <a16:creationId xmlns:a16="http://schemas.microsoft.com/office/drawing/2014/main" xmlns="" id="{D969034B-CD8C-49BE-9A08-D10DFC214AD7}"/>
              </a:ext>
            </a:extLst>
          </p:cNvPr>
          <p:cNvSpPr/>
          <p:nvPr/>
        </p:nvSpPr>
        <p:spPr>
          <a:xfrm>
            <a:off x="-1" y="0"/>
            <a:ext cx="326698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3a – Survey 6 results – Keeping well</a:t>
            </a:r>
          </a:p>
        </p:txBody>
      </p:sp>
      <p:sp>
        <p:nvSpPr>
          <p:cNvPr id="14" name="TextBox 13">
            <a:extLst>
              <a:ext uri="{FF2B5EF4-FFF2-40B4-BE49-F238E27FC236}">
                <a16:creationId xmlns:a16="http://schemas.microsoft.com/office/drawing/2014/main" xmlns="" id="{68753860-3129-41C6-BB9E-C74910D8C4D9}"/>
              </a:ext>
            </a:extLst>
          </p:cNvPr>
          <p:cNvSpPr txBox="1"/>
          <p:nvPr/>
        </p:nvSpPr>
        <p:spPr>
          <a:xfrm>
            <a:off x="7368059" y="685293"/>
            <a:ext cx="4364704" cy="276995"/>
          </a:xfrm>
          <a:prstGeom prst="rect">
            <a:avLst/>
          </a:prstGeom>
          <a:noFill/>
        </p:spPr>
        <p:txBody>
          <a:bodyPr wrap="square" lIns="91432" tIns="45718" rIns="91432" bIns="45718" rtlCol="0">
            <a:spAutoFit/>
          </a:bodyPr>
          <a:lstStyle/>
          <a:p>
            <a:r>
              <a:rPr lang="en-GB" sz="1200" i="1" dirty="0">
                <a:solidFill>
                  <a:srgbClr val="00B0F0"/>
                </a:solidFill>
                <a:latin typeface="Century Gothic" panose="020B0502020202020204" pitchFamily="34" charset="0"/>
              </a:rPr>
              <a:t>	</a:t>
            </a:r>
            <a:r>
              <a:rPr lang="en-GB" sz="1100" i="1" dirty="0">
                <a:latin typeface="Century Gothic" panose="020B0502020202020204" pitchFamily="34" charset="0"/>
              </a:rPr>
              <a:t>	</a:t>
            </a:r>
            <a:endParaRPr lang="en-GB" i="1" dirty="0">
              <a:latin typeface="Century Gothic" panose="020B0502020202020204" pitchFamily="34" charset="0"/>
            </a:endParaRPr>
          </a:p>
        </p:txBody>
      </p:sp>
      <p:sp>
        <p:nvSpPr>
          <p:cNvPr id="11" name="Oval Callout 7">
            <a:extLst>
              <a:ext uri="{FF2B5EF4-FFF2-40B4-BE49-F238E27FC236}">
                <a16:creationId xmlns:a16="http://schemas.microsoft.com/office/drawing/2014/main" xmlns="" id="{63C62A7F-5FBB-4E7C-B0A3-D1BE3A67F456}"/>
              </a:ext>
            </a:extLst>
          </p:cNvPr>
          <p:cNvSpPr/>
          <p:nvPr/>
        </p:nvSpPr>
        <p:spPr>
          <a:xfrm>
            <a:off x="1827088" y="1218183"/>
            <a:ext cx="8293456" cy="4783782"/>
          </a:xfrm>
          <a:prstGeom prst="wedgeEllipseCallout">
            <a:avLst>
              <a:gd name="adj1" fmla="val -39613"/>
              <a:gd name="adj2" fmla="val 29797"/>
            </a:avLst>
          </a:prstGeom>
          <a:solidFill>
            <a:schemeClr val="bg1"/>
          </a:solidFill>
          <a:ln w="98425">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34" indent="-171434" algn="ctr">
              <a:buFont typeface="Arial" panose="020B0604020202020204" pitchFamily="34" charset="0"/>
              <a:buChar char="•"/>
              <a:defRPr/>
            </a:pPr>
            <a:endParaRPr lang="en-GB" sz="900" dirty="0">
              <a:solidFill>
                <a:srgbClr val="080808"/>
              </a:solidFill>
              <a:latin typeface="Century Gothic" panose="020B0502020202020204" pitchFamily="34" charset="0"/>
            </a:endParaRPr>
          </a:p>
          <a:p>
            <a:pPr marL="171434" indent="-171434" algn="ctr">
              <a:buFont typeface="Arial" panose="020B0604020202020204" pitchFamily="34" charset="0"/>
              <a:buChar char="•"/>
              <a:defRPr/>
            </a:pPr>
            <a:endParaRPr lang="en-GB" sz="900" dirty="0">
              <a:solidFill>
                <a:srgbClr val="080808"/>
              </a:solidFill>
              <a:latin typeface="Century Gothic" panose="020B0502020202020204" pitchFamily="34" charset="0"/>
            </a:endParaRPr>
          </a:p>
          <a:p>
            <a:pPr marL="171450" indent="-171450" algn="ctr">
              <a:buFont typeface="Wingdings" panose="05000000000000000000" pitchFamily="2" charset="2"/>
              <a:buChar char="v"/>
              <a:defRPr/>
            </a:pPr>
            <a:r>
              <a:rPr lang="en-GB" sz="1200" dirty="0">
                <a:solidFill>
                  <a:srgbClr val="002060"/>
                </a:solidFill>
              </a:rPr>
              <a:t>Survey 6 was conducted after restrictions had been lifted and as the </a:t>
            </a:r>
          </a:p>
          <a:p>
            <a:pPr algn="ctr">
              <a:defRPr/>
            </a:pPr>
            <a:r>
              <a:rPr lang="en-GB" sz="1200" dirty="0">
                <a:solidFill>
                  <a:srgbClr val="002060"/>
                </a:solidFill>
              </a:rPr>
              <a:t>vaccination programme was well under way. This potentially explains why the overall feeling of </a:t>
            </a:r>
            <a:r>
              <a:rPr lang="en-GB" sz="1200" b="1" dirty="0">
                <a:solidFill>
                  <a:srgbClr val="EA8132"/>
                </a:solidFill>
              </a:rPr>
              <a:t>’control’ in one’s life </a:t>
            </a:r>
            <a:r>
              <a:rPr lang="en-GB" sz="1200" dirty="0">
                <a:solidFill>
                  <a:srgbClr val="002060"/>
                </a:solidFill>
              </a:rPr>
              <a:t>has returned to a higher level this time.</a:t>
            </a:r>
          </a:p>
          <a:p>
            <a:pPr marL="171450" indent="-171450" algn="ctr">
              <a:buFont typeface="Wingdings" panose="05000000000000000000" pitchFamily="2" charset="2"/>
              <a:buChar char="v"/>
              <a:defRPr/>
            </a:pPr>
            <a:r>
              <a:rPr lang="en-GB" sz="1200" b="1" dirty="0">
                <a:solidFill>
                  <a:srgbClr val="7030A0"/>
                </a:solidFill>
              </a:rPr>
              <a:t>Scores for feeling </a:t>
            </a:r>
            <a:r>
              <a:rPr lang="en-GB" sz="1200" b="1" dirty="0">
                <a:solidFill>
                  <a:srgbClr val="00B0F0"/>
                </a:solidFill>
              </a:rPr>
              <a:t>‘healthy’, </a:t>
            </a:r>
            <a:r>
              <a:rPr lang="en-GB" sz="1200" b="1" dirty="0">
                <a:solidFill>
                  <a:srgbClr val="7030A0"/>
                </a:solidFill>
              </a:rPr>
              <a:t>however, are at their lowest level since the OHOF panel began</a:t>
            </a:r>
          </a:p>
          <a:p>
            <a:pPr marL="171450" indent="-171450" algn="ctr">
              <a:buFont typeface="Wingdings" panose="05000000000000000000" pitchFamily="2" charset="2"/>
              <a:buChar char="v"/>
              <a:defRPr/>
            </a:pPr>
            <a:endParaRPr lang="en-GB" sz="1200" dirty="0">
              <a:solidFill>
                <a:srgbClr val="080808"/>
              </a:solidFill>
            </a:endParaRPr>
          </a:p>
          <a:p>
            <a:pPr marL="171450" indent="-171450" algn="ctr">
              <a:buFont typeface="Wingdings" panose="05000000000000000000" pitchFamily="2" charset="2"/>
              <a:buChar char="v"/>
              <a:defRPr/>
            </a:pPr>
            <a:endParaRPr lang="en-GB" sz="1200" dirty="0">
              <a:solidFill>
                <a:srgbClr val="080808"/>
              </a:solidFill>
            </a:endParaRPr>
          </a:p>
          <a:p>
            <a:pPr marL="171450" indent="-171450" algn="ctr">
              <a:buFont typeface="Wingdings" panose="05000000000000000000" pitchFamily="2" charset="2"/>
              <a:buChar char="v"/>
              <a:defRPr/>
            </a:pPr>
            <a:r>
              <a:rPr lang="en-GB" sz="1200" dirty="0">
                <a:solidFill>
                  <a:srgbClr val="002060"/>
                </a:solidFill>
              </a:rPr>
              <a:t>A number of sub-groups gave </a:t>
            </a:r>
            <a:r>
              <a:rPr lang="en-GB" sz="1200" b="1" dirty="0">
                <a:solidFill>
                  <a:srgbClr val="7030A0"/>
                </a:solidFill>
              </a:rPr>
              <a:t>consistently lower scores</a:t>
            </a:r>
            <a:r>
              <a:rPr lang="en-GB" sz="1200" dirty="0">
                <a:solidFill>
                  <a:srgbClr val="080808"/>
                </a:solidFill>
              </a:rPr>
              <a:t>, </a:t>
            </a:r>
            <a:r>
              <a:rPr lang="en-GB" sz="1200" dirty="0">
                <a:solidFill>
                  <a:srgbClr val="002060"/>
                </a:solidFill>
              </a:rPr>
              <a:t>especially for feelings of </a:t>
            </a:r>
            <a:r>
              <a:rPr lang="en-GB" sz="1200" b="1" dirty="0">
                <a:solidFill>
                  <a:srgbClr val="00B0F0"/>
                </a:solidFill>
              </a:rPr>
              <a:t>health</a:t>
            </a:r>
            <a:r>
              <a:rPr lang="en-GB" sz="1200" dirty="0">
                <a:solidFill>
                  <a:srgbClr val="002060"/>
                </a:solidFill>
              </a:rPr>
              <a:t> and </a:t>
            </a:r>
            <a:r>
              <a:rPr lang="en-GB" sz="1200" b="1" dirty="0">
                <a:solidFill>
                  <a:srgbClr val="64B22D"/>
                </a:solidFill>
              </a:rPr>
              <a:t>happiness</a:t>
            </a:r>
            <a:r>
              <a:rPr lang="en-GB" sz="1200" dirty="0">
                <a:solidFill>
                  <a:srgbClr val="64B22D"/>
                </a:solidFill>
              </a:rPr>
              <a:t>,</a:t>
            </a:r>
            <a:r>
              <a:rPr lang="en-GB" sz="1200" dirty="0">
                <a:solidFill>
                  <a:srgbClr val="002060"/>
                </a:solidFill>
              </a:rPr>
              <a:t> these were:</a:t>
            </a:r>
            <a:endParaRPr lang="en-GB" sz="1400" b="1" dirty="0">
              <a:solidFill>
                <a:srgbClr val="002060"/>
              </a:solidFill>
            </a:endParaRPr>
          </a:p>
          <a:p>
            <a:pPr marL="171450" indent="-171450" algn="ctr">
              <a:buFont typeface="Wingdings" panose="05000000000000000000" pitchFamily="2" charset="2"/>
              <a:buChar char="v"/>
              <a:defRPr/>
            </a:pPr>
            <a:endParaRPr lang="en-GB" sz="1200" dirty="0">
              <a:solidFill>
                <a:srgbClr val="080808"/>
              </a:solidFill>
            </a:endParaRPr>
          </a:p>
          <a:p>
            <a:pPr marL="171450" indent="-171450" algn="ctr">
              <a:buFont typeface="Courier New" panose="02070309020205020404" pitchFamily="49" charset="0"/>
              <a:buChar char="o"/>
              <a:defRPr/>
            </a:pPr>
            <a:r>
              <a:rPr lang="en-GB" sz="1200" dirty="0">
                <a:solidFill>
                  <a:srgbClr val="002060"/>
                </a:solidFill>
              </a:rPr>
              <a:t> Those in </a:t>
            </a:r>
            <a:r>
              <a:rPr lang="en-GB" sz="1200" b="1" dirty="0">
                <a:solidFill>
                  <a:srgbClr val="7030A0"/>
                </a:solidFill>
              </a:rPr>
              <a:t>Swindon</a:t>
            </a:r>
            <a:endParaRPr lang="en-GB" sz="1200" dirty="0">
              <a:solidFill>
                <a:srgbClr val="7030A0"/>
              </a:solidFill>
            </a:endParaRPr>
          </a:p>
          <a:p>
            <a:pPr marL="171450" indent="-171450" algn="ctr">
              <a:buFont typeface="Courier New" panose="02070309020205020404" pitchFamily="49" charset="0"/>
              <a:buChar char="o"/>
              <a:defRPr/>
            </a:pPr>
            <a:endParaRPr lang="en-GB" sz="1200" dirty="0">
              <a:solidFill>
                <a:srgbClr val="080808"/>
              </a:solidFill>
            </a:endParaRPr>
          </a:p>
          <a:p>
            <a:pPr marL="171450" indent="-171450" algn="ctr">
              <a:buFont typeface="Courier New" panose="02070309020205020404" pitchFamily="49" charset="0"/>
              <a:buChar char="o"/>
              <a:defRPr/>
            </a:pPr>
            <a:r>
              <a:rPr lang="en-GB" sz="1400" dirty="0">
                <a:solidFill>
                  <a:srgbClr val="002060"/>
                </a:solidFill>
              </a:rPr>
              <a:t>Panellists from </a:t>
            </a:r>
            <a:r>
              <a:rPr lang="en-GB" sz="1400" b="1" dirty="0">
                <a:solidFill>
                  <a:srgbClr val="7030A0"/>
                </a:solidFill>
              </a:rPr>
              <a:t>BAME</a:t>
            </a:r>
            <a:r>
              <a:rPr lang="en-GB" sz="1400" dirty="0">
                <a:solidFill>
                  <a:srgbClr val="002060"/>
                </a:solidFill>
              </a:rPr>
              <a:t> backgrounds</a:t>
            </a:r>
          </a:p>
          <a:p>
            <a:pPr marL="171450" indent="-171450" algn="ctr">
              <a:buFont typeface="Courier New" panose="02070309020205020404" pitchFamily="49" charset="0"/>
              <a:buChar char="o"/>
              <a:defRPr/>
            </a:pPr>
            <a:endParaRPr lang="en-GB" sz="1200" dirty="0">
              <a:solidFill>
                <a:srgbClr val="080808"/>
              </a:solidFill>
            </a:endParaRPr>
          </a:p>
          <a:p>
            <a:pPr marL="171450" indent="-171450" algn="ctr">
              <a:buFont typeface="Courier New" panose="02070309020205020404" pitchFamily="49" charset="0"/>
              <a:buChar char="o"/>
              <a:defRPr/>
            </a:pPr>
            <a:r>
              <a:rPr lang="en-GB" sz="1200" dirty="0">
                <a:solidFill>
                  <a:srgbClr val="002060"/>
                </a:solidFill>
              </a:rPr>
              <a:t>Those</a:t>
            </a:r>
            <a:r>
              <a:rPr lang="en-GB" sz="1200" b="1" dirty="0">
                <a:solidFill>
                  <a:srgbClr val="7030A0"/>
                </a:solidFill>
              </a:rPr>
              <a:t> aged 16-44 years</a:t>
            </a:r>
            <a:endParaRPr lang="en-GB" sz="1200" dirty="0">
              <a:solidFill>
                <a:srgbClr val="080808"/>
              </a:solidFill>
            </a:endParaRPr>
          </a:p>
          <a:p>
            <a:pPr marL="171450" indent="-171450" algn="ctr">
              <a:buFont typeface="Courier New" panose="02070309020205020404" pitchFamily="49" charset="0"/>
              <a:buChar char="o"/>
              <a:defRPr/>
            </a:pPr>
            <a:endParaRPr lang="en-GB" sz="1200" dirty="0">
              <a:solidFill>
                <a:srgbClr val="080808"/>
              </a:solidFill>
            </a:endParaRPr>
          </a:p>
          <a:p>
            <a:pPr marL="171450" indent="-171450" algn="ctr">
              <a:buFont typeface="Courier New" panose="02070309020205020404" pitchFamily="49" charset="0"/>
              <a:buChar char="o"/>
              <a:defRPr/>
            </a:pPr>
            <a:r>
              <a:rPr lang="en-GB" sz="1200" dirty="0">
                <a:solidFill>
                  <a:srgbClr val="002060"/>
                </a:solidFill>
              </a:rPr>
              <a:t>Those with </a:t>
            </a:r>
            <a:r>
              <a:rPr lang="en-GB" sz="1200" b="1" dirty="0">
                <a:solidFill>
                  <a:srgbClr val="7030A0"/>
                </a:solidFill>
              </a:rPr>
              <a:t>long term health conditions </a:t>
            </a:r>
            <a:r>
              <a:rPr lang="en-GB" sz="1200" i="1" dirty="0">
                <a:solidFill>
                  <a:srgbClr val="002060"/>
                </a:solidFill>
              </a:rPr>
              <a:t>(especially depression and diabetes)</a:t>
            </a:r>
          </a:p>
          <a:p>
            <a:pPr marL="171450" indent="-171450" algn="ctr">
              <a:buFont typeface="Courier New" panose="02070309020205020404" pitchFamily="49" charset="0"/>
              <a:buChar char="o"/>
              <a:defRPr/>
            </a:pPr>
            <a:endParaRPr lang="en-GB" sz="1200" i="1" dirty="0">
              <a:solidFill>
                <a:srgbClr val="002060"/>
              </a:solidFill>
            </a:endParaRPr>
          </a:p>
          <a:p>
            <a:pPr marL="171450" indent="-171450" algn="ctr">
              <a:buFont typeface="Courier New" panose="02070309020205020404" pitchFamily="49" charset="0"/>
              <a:buChar char="o"/>
              <a:defRPr/>
            </a:pPr>
            <a:r>
              <a:rPr lang="en-GB" sz="1200" dirty="0">
                <a:solidFill>
                  <a:srgbClr val="002060"/>
                </a:solidFill>
              </a:rPr>
              <a:t>Those who are </a:t>
            </a:r>
            <a:r>
              <a:rPr lang="en-GB" sz="1200" b="1" dirty="0">
                <a:solidFill>
                  <a:srgbClr val="7030A0"/>
                </a:solidFill>
              </a:rPr>
              <a:t>unpaid carers</a:t>
            </a:r>
            <a:endParaRPr lang="en-GB" sz="1200" dirty="0">
              <a:solidFill>
                <a:srgbClr val="080808"/>
              </a:solidFill>
            </a:endParaRPr>
          </a:p>
          <a:p>
            <a:pPr marL="171450" indent="-171450" algn="ctr">
              <a:buFont typeface="Wingdings" panose="05000000000000000000" pitchFamily="2" charset="2"/>
              <a:buChar char="v"/>
              <a:defRPr/>
            </a:pPr>
            <a:endParaRPr lang="en-GB" sz="1200" dirty="0">
              <a:solidFill>
                <a:srgbClr val="080808"/>
              </a:solidFill>
            </a:endParaRPr>
          </a:p>
          <a:p>
            <a:pPr marL="171450" indent="-171450" algn="ctr">
              <a:buFont typeface="Wingdings" panose="05000000000000000000" pitchFamily="2" charset="2"/>
              <a:buChar char="v"/>
              <a:defRPr/>
            </a:pPr>
            <a:r>
              <a:rPr lang="en-GB" sz="1200" i="1" dirty="0">
                <a:solidFill>
                  <a:srgbClr val="002060"/>
                </a:solidFill>
              </a:rPr>
              <a:t>All the differences mentioned </a:t>
            </a:r>
            <a:r>
              <a:rPr lang="en-GB" sz="1200" b="1" i="1" dirty="0">
                <a:solidFill>
                  <a:srgbClr val="7030A0"/>
                </a:solidFill>
              </a:rPr>
              <a:t>in purple </a:t>
            </a:r>
            <a:r>
              <a:rPr lang="en-GB" sz="1200" i="1" dirty="0">
                <a:solidFill>
                  <a:srgbClr val="002060"/>
                </a:solidFill>
              </a:rPr>
              <a:t>above</a:t>
            </a:r>
            <a:r>
              <a:rPr lang="en-GB" sz="1200" b="1" i="1" dirty="0">
                <a:solidFill>
                  <a:srgbClr val="7030A0"/>
                </a:solidFill>
              </a:rPr>
              <a:t> </a:t>
            </a:r>
            <a:r>
              <a:rPr lang="en-GB" sz="1200" i="1" dirty="0">
                <a:solidFill>
                  <a:srgbClr val="002060"/>
                </a:solidFill>
              </a:rPr>
              <a:t>are statistically</a:t>
            </a:r>
          </a:p>
          <a:p>
            <a:pPr algn="ctr">
              <a:defRPr/>
            </a:pPr>
            <a:r>
              <a:rPr lang="en-GB" sz="1200" i="1" dirty="0">
                <a:solidFill>
                  <a:srgbClr val="002060"/>
                </a:solidFill>
              </a:rPr>
              <a:t> significant differences</a:t>
            </a:r>
            <a:endParaRPr lang="en-GB" sz="1100" i="1" dirty="0">
              <a:solidFill>
                <a:srgbClr val="002060"/>
              </a:solidFill>
            </a:endParaRPr>
          </a:p>
        </p:txBody>
      </p:sp>
    </p:spTree>
    <p:extLst>
      <p:ext uri="{BB962C8B-B14F-4D97-AF65-F5344CB8AC3E}">
        <p14:creationId xmlns:p14="http://schemas.microsoft.com/office/powerpoint/2010/main" val="58867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800" y="6482130"/>
            <a:ext cx="2743200" cy="365125"/>
          </a:xfrm>
        </p:spPr>
        <p:txBody>
          <a:bodyPr/>
          <a:lstStyle/>
          <a:p>
            <a:fld id="{F6E39E37-6BC0-A248-806A-337B0CEF6126}" type="slidenum">
              <a:rPr lang="en-US" smtClean="0"/>
              <a:t>12</a:t>
            </a:fld>
            <a:endParaRPr lang="en-US"/>
          </a:p>
        </p:txBody>
      </p:sp>
      <p:sp>
        <p:nvSpPr>
          <p:cNvPr id="8" name="Text Placeholder 7"/>
          <p:cNvSpPr>
            <a:spLocks noGrp="1"/>
          </p:cNvSpPr>
          <p:nvPr>
            <p:ph type="body" sz="quarter" idx="17"/>
          </p:nvPr>
        </p:nvSpPr>
        <p:spPr>
          <a:xfrm>
            <a:off x="467646" y="2471987"/>
            <a:ext cx="5897850" cy="733028"/>
          </a:xfrm>
        </p:spPr>
        <p:txBody>
          <a:bodyPr/>
          <a:lstStyle/>
          <a:p>
            <a:r>
              <a:rPr lang="en-GB" sz="2000" dirty="0"/>
              <a:t>Section 3b</a:t>
            </a:r>
          </a:p>
        </p:txBody>
      </p:sp>
      <p:sp>
        <p:nvSpPr>
          <p:cNvPr id="9" name="Text Placeholder 8"/>
          <p:cNvSpPr>
            <a:spLocks noGrp="1"/>
          </p:cNvSpPr>
          <p:nvPr>
            <p:ph type="body" sz="quarter" idx="18"/>
          </p:nvPr>
        </p:nvSpPr>
        <p:spPr>
          <a:xfrm>
            <a:off x="396624" y="2949427"/>
            <a:ext cx="5898473" cy="511175"/>
          </a:xfrm>
        </p:spPr>
        <p:txBody>
          <a:bodyPr>
            <a:noAutofit/>
          </a:bodyPr>
          <a:lstStyle/>
          <a:p>
            <a:r>
              <a:rPr lang="en-GB" sz="4000" dirty="0"/>
              <a:t>Survey 6 results – </a:t>
            </a:r>
          </a:p>
          <a:p>
            <a:r>
              <a:rPr lang="en-GB" sz="3600" dirty="0">
                <a:solidFill>
                  <a:schemeClr val="bg1"/>
                </a:solidFill>
              </a:rPr>
              <a:t>Urgent care</a:t>
            </a:r>
            <a:endParaRPr lang="en-GB" sz="4000" dirty="0"/>
          </a:p>
        </p:txBody>
      </p:sp>
      <p:pic>
        <p:nvPicPr>
          <p:cNvPr id="11" name="Picture 10" descr="Text&#10;&#10;Description automatically generated">
            <a:extLst>
              <a:ext uri="{FF2B5EF4-FFF2-40B4-BE49-F238E27FC236}">
                <a16:creationId xmlns:a16="http://schemas.microsoft.com/office/drawing/2014/main" xmlns="" id="{891F433D-8D46-4D10-8D04-04F825E2B39B}"/>
              </a:ext>
            </a:extLst>
          </p:cNvPr>
          <p:cNvPicPr>
            <a:picLocks noChangeAspect="1"/>
          </p:cNvPicPr>
          <p:nvPr/>
        </p:nvPicPr>
        <p:blipFill>
          <a:blip r:embed="rId2"/>
          <a:stretch>
            <a:fillRect/>
          </a:stretch>
        </p:blipFill>
        <p:spPr>
          <a:xfrm>
            <a:off x="6992179" y="2094960"/>
            <a:ext cx="4913242" cy="2220109"/>
          </a:xfrm>
          <a:prstGeom prst="rect">
            <a:avLst/>
          </a:prstGeom>
        </p:spPr>
      </p:pic>
    </p:spTree>
    <p:extLst>
      <p:ext uri="{BB962C8B-B14F-4D97-AF65-F5344CB8AC3E}">
        <p14:creationId xmlns:p14="http://schemas.microsoft.com/office/powerpoint/2010/main" val="1361921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13</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301663"/>
            <a:ext cx="10093912" cy="959943"/>
          </a:xfrm>
          <a:prstGeom prst="rect">
            <a:avLst/>
          </a:prstGeom>
          <a:noFill/>
        </p:spPr>
        <p:txBody>
          <a:bodyPr wrap="square">
            <a:spAutoFit/>
          </a:bodyPr>
          <a:lstStyle/>
          <a:p>
            <a:pPr>
              <a:lnSpc>
                <a:spcPct val="107000"/>
              </a:lnSpc>
              <a:spcAft>
                <a:spcPts val="800"/>
              </a:spcAft>
            </a:pPr>
            <a:r>
              <a:rPr lang="en-GB" b="1" dirty="0">
                <a:latin typeface="+mj-lt"/>
                <a:ea typeface="Times New Roman" panose="02020603050405020304" pitchFamily="18" charset="0"/>
                <a:cs typeface="Calibri" panose="020F0502020204030204" pitchFamily="34" charset="0"/>
              </a:rPr>
              <a:t>Overall</a:t>
            </a:r>
            <a:r>
              <a:rPr lang="en-GB" b="1" dirty="0">
                <a:effectLst/>
                <a:latin typeface="+mj-lt"/>
                <a:ea typeface="Times New Roman" panose="02020603050405020304" pitchFamily="18" charset="0"/>
                <a:cs typeface="Calibri" panose="020F0502020204030204" pitchFamily="34" charset="0"/>
              </a:rPr>
              <a:t>, panellists consider that a healthcare scenario that can wait for 2 or more days is a </a:t>
            </a:r>
            <a:r>
              <a:rPr lang="en-GB" b="1" dirty="0">
                <a:solidFill>
                  <a:srgbClr val="64B22D"/>
                </a:solidFill>
                <a:effectLst/>
                <a:latin typeface="+mj-lt"/>
                <a:ea typeface="Times New Roman" panose="02020603050405020304" pitchFamily="18" charset="0"/>
                <a:cs typeface="Calibri" panose="020F0502020204030204" pitchFamily="34" charset="0"/>
              </a:rPr>
              <a:t>routine</a:t>
            </a:r>
            <a:r>
              <a:rPr lang="en-GB" b="1" dirty="0">
                <a:solidFill>
                  <a:srgbClr val="92D050"/>
                </a:solidFill>
                <a:effectLst/>
                <a:latin typeface="+mj-lt"/>
                <a:ea typeface="Times New Roman" panose="02020603050405020304" pitchFamily="18" charset="0"/>
                <a:cs typeface="Calibri" panose="020F0502020204030204" pitchFamily="34" charset="0"/>
              </a:rPr>
              <a:t> </a:t>
            </a:r>
            <a:r>
              <a:rPr lang="en-GB" b="1" dirty="0">
                <a:solidFill>
                  <a:srgbClr val="004992"/>
                </a:solidFill>
                <a:effectLst/>
                <a:latin typeface="+mj-lt"/>
                <a:ea typeface="Times New Roman" panose="02020603050405020304" pitchFamily="18" charset="0"/>
                <a:cs typeface="Calibri" panose="020F0502020204030204" pitchFamily="34" charset="0"/>
              </a:rPr>
              <a:t>one. Something needing attention in 4 to 24 hours becomes an </a:t>
            </a:r>
            <a:r>
              <a:rPr lang="en-GB" b="1" dirty="0">
                <a:solidFill>
                  <a:srgbClr val="EA8132"/>
                </a:solidFill>
                <a:effectLst/>
                <a:latin typeface="+mj-lt"/>
                <a:ea typeface="Times New Roman" panose="02020603050405020304" pitchFamily="18" charset="0"/>
                <a:cs typeface="Calibri" panose="020F0502020204030204" pitchFamily="34" charset="0"/>
              </a:rPr>
              <a:t>urgent</a:t>
            </a:r>
            <a:r>
              <a:rPr lang="en-GB" b="1" dirty="0">
                <a:solidFill>
                  <a:srgbClr val="92D050"/>
                </a:solidFill>
                <a:effectLst/>
                <a:latin typeface="+mj-lt"/>
                <a:ea typeface="Times New Roman" panose="02020603050405020304" pitchFamily="18" charset="0"/>
                <a:cs typeface="Calibri" panose="020F0502020204030204" pitchFamily="34" charset="0"/>
              </a:rPr>
              <a:t> </a:t>
            </a:r>
            <a:r>
              <a:rPr lang="en-GB" b="1" dirty="0">
                <a:solidFill>
                  <a:srgbClr val="004992"/>
                </a:solidFill>
                <a:effectLst/>
                <a:latin typeface="+mj-lt"/>
                <a:ea typeface="Times New Roman" panose="02020603050405020304" pitchFamily="18" charset="0"/>
                <a:cs typeface="Calibri" panose="020F0502020204030204" pitchFamily="34" charset="0"/>
              </a:rPr>
              <a:t>need and if help is needed within 2 to 3 hours it becomes an</a:t>
            </a:r>
            <a:r>
              <a:rPr lang="en-GB" b="1" dirty="0">
                <a:solidFill>
                  <a:srgbClr val="92D050"/>
                </a:solidFill>
                <a:effectLst/>
                <a:latin typeface="+mj-lt"/>
                <a:ea typeface="Times New Roman" panose="02020603050405020304" pitchFamily="18" charset="0"/>
                <a:cs typeface="Calibri" panose="020F0502020204030204" pitchFamily="34" charset="0"/>
              </a:rPr>
              <a:t> </a:t>
            </a:r>
            <a:r>
              <a:rPr lang="en-GB" b="1" dirty="0">
                <a:solidFill>
                  <a:srgbClr val="C00000"/>
                </a:solidFill>
                <a:effectLst/>
                <a:latin typeface="+mj-lt"/>
                <a:ea typeface="Times New Roman" panose="02020603050405020304" pitchFamily="18" charset="0"/>
                <a:cs typeface="Calibri" panose="020F0502020204030204" pitchFamily="34" charset="0"/>
              </a:rPr>
              <a:t>emergency</a:t>
            </a:r>
            <a:endParaRPr lang="en-GB" sz="2000" i="1" dirty="0">
              <a:solidFill>
                <a:srgbClr val="C00000"/>
              </a:solidFill>
              <a:effectLst/>
              <a:latin typeface="+mj-lt"/>
              <a:ea typeface="Times New Roman" panose="02020603050405020304" pitchFamily="18" charset="0"/>
              <a:cs typeface="Calibri" panose="020F0502020204030204" pitchFamily="34" charset="0"/>
            </a:endParaRPr>
          </a:p>
        </p:txBody>
      </p:sp>
      <p:graphicFrame>
        <p:nvGraphicFramePr>
          <p:cNvPr id="7" name="Chart 6">
            <a:extLst>
              <a:ext uri="{FF2B5EF4-FFF2-40B4-BE49-F238E27FC236}">
                <a16:creationId xmlns:a16="http://schemas.microsoft.com/office/drawing/2014/main" xmlns="" id="{1AD16BDE-E146-4A5D-86BF-2BA7C35DCDD8}"/>
              </a:ext>
            </a:extLst>
          </p:cNvPr>
          <p:cNvGraphicFramePr/>
          <p:nvPr>
            <p:extLst>
              <p:ext uri="{D42A27DB-BD31-4B8C-83A1-F6EECF244321}">
                <p14:modId xmlns:p14="http://schemas.microsoft.com/office/powerpoint/2010/main" val="2925458260"/>
              </p:ext>
            </p:extLst>
          </p:nvPr>
        </p:nvGraphicFramePr>
        <p:xfrm>
          <a:off x="-1252302" y="1647218"/>
          <a:ext cx="9055223" cy="4527260"/>
        </p:xfrm>
        <a:graphic>
          <a:graphicData uri="http://schemas.openxmlformats.org/drawingml/2006/chart">
            <c:chart xmlns:c="http://schemas.openxmlformats.org/drawingml/2006/chart" xmlns:r="http://schemas.openxmlformats.org/officeDocument/2006/relationships" r:id="rId2"/>
          </a:graphicData>
        </a:graphic>
      </p:graphicFrame>
      <p:sp>
        <p:nvSpPr>
          <p:cNvPr id="18" name="Rectangle 17">
            <a:extLst>
              <a:ext uri="{FF2B5EF4-FFF2-40B4-BE49-F238E27FC236}">
                <a16:creationId xmlns:a16="http://schemas.microsoft.com/office/drawing/2014/main" xmlns="" id="{68BC275E-47BE-4A5C-B59B-D73039264402}"/>
              </a:ext>
            </a:extLst>
          </p:cNvPr>
          <p:cNvSpPr/>
          <p:nvPr/>
        </p:nvSpPr>
        <p:spPr>
          <a:xfrm>
            <a:off x="1565428" y="6071700"/>
            <a:ext cx="8617260" cy="553994"/>
          </a:xfrm>
          <a:prstGeom prst="rect">
            <a:avLst/>
          </a:prstGeom>
        </p:spPr>
        <p:txBody>
          <a:bodyPr wrap="square" lIns="91432" tIns="45718" rIns="91432" bIns="45718">
            <a:spAutoFit/>
          </a:bodyPr>
          <a:lstStyle/>
          <a:p>
            <a:r>
              <a:rPr lang="en-GB" sz="1000" i="1" dirty="0">
                <a:latin typeface="Arial"/>
              </a:rPr>
              <a:t>Q2. </a:t>
            </a:r>
            <a:r>
              <a:rPr lang="en-GB" sz="1000" i="1" dirty="0">
                <a:effectLst/>
                <a:ea typeface="Times New Roman" panose="02020603050405020304" pitchFamily="18" charset="0"/>
                <a:cs typeface="Arial" panose="020B0604020202020204" pitchFamily="34" charset="0"/>
              </a:rPr>
              <a:t>Looking at the list of potential scenarios below, could you say whether you would personally consider each one to be BEST described as a ‘routine healthcare need’, an ‘urgent healthcare need’ or an ’emergency healthcare need’. </a:t>
            </a:r>
            <a:r>
              <a:rPr lang="en-GB" sz="1000" i="1" dirty="0">
                <a:solidFill>
                  <a:srgbClr val="64B22D"/>
                </a:solidFill>
                <a:latin typeface="Arial"/>
              </a:rPr>
              <a:t>Base: n=366,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TextBox 18">
            <a:extLst>
              <a:ext uri="{FF2B5EF4-FFF2-40B4-BE49-F238E27FC236}">
                <a16:creationId xmlns:a16="http://schemas.microsoft.com/office/drawing/2014/main" xmlns="" id="{90C89325-AD30-4C1D-B6B3-4E0A12EFDB6A}"/>
              </a:ext>
            </a:extLst>
          </p:cNvPr>
          <p:cNvSpPr txBox="1"/>
          <p:nvPr/>
        </p:nvSpPr>
        <p:spPr>
          <a:xfrm>
            <a:off x="88776" y="1959392"/>
            <a:ext cx="6098958" cy="276999"/>
          </a:xfrm>
          <a:prstGeom prst="rect">
            <a:avLst/>
          </a:prstGeom>
          <a:noFill/>
        </p:spPr>
        <p:txBody>
          <a:bodyPr wrap="square">
            <a:spAutoFit/>
          </a:bodyPr>
          <a:lstStyle/>
          <a:p>
            <a:r>
              <a:rPr lang="en-GB" sz="1200" dirty="0">
                <a:effectLst/>
                <a:ea typeface="Times New Roman" panose="02020603050405020304" pitchFamily="18" charset="0"/>
                <a:cs typeface="Calibri" panose="020F0502020204030204" pitchFamily="34" charset="0"/>
              </a:rPr>
              <a:t>Something that I need help with.. </a:t>
            </a:r>
            <a:endParaRPr lang="en-GB" sz="1200" dirty="0"/>
          </a:p>
        </p:txBody>
      </p:sp>
      <p:pic>
        <p:nvPicPr>
          <p:cNvPr id="20" name="Picture 19" descr="Text&#10;&#10;Description automatically generated">
            <a:extLst>
              <a:ext uri="{FF2B5EF4-FFF2-40B4-BE49-F238E27FC236}">
                <a16:creationId xmlns:a16="http://schemas.microsoft.com/office/drawing/2014/main" xmlns="" id="{F79B563D-E23F-4638-AD44-11696B409F89}"/>
              </a:ext>
            </a:extLst>
          </p:cNvPr>
          <p:cNvPicPr>
            <a:picLocks noChangeAspect="1"/>
          </p:cNvPicPr>
          <p:nvPr/>
        </p:nvPicPr>
        <p:blipFill>
          <a:blip r:embed="rId3"/>
          <a:stretch>
            <a:fillRect/>
          </a:stretch>
        </p:blipFill>
        <p:spPr>
          <a:xfrm>
            <a:off x="10280342" y="132066"/>
            <a:ext cx="1876613" cy="847971"/>
          </a:xfrm>
          <a:prstGeom prst="rect">
            <a:avLst/>
          </a:prstGeom>
        </p:spPr>
      </p:pic>
      <p:sp>
        <p:nvSpPr>
          <p:cNvPr id="21" name="Rectangle 20">
            <a:extLst>
              <a:ext uri="{FF2B5EF4-FFF2-40B4-BE49-F238E27FC236}">
                <a16:creationId xmlns:a16="http://schemas.microsoft.com/office/drawing/2014/main" xmlns="" id="{9AB2ECE2-8144-4D38-B339-4DA8256C512C}"/>
              </a:ext>
            </a:extLst>
          </p:cNvPr>
          <p:cNvSpPr/>
          <p:nvPr/>
        </p:nvSpPr>
        <p:spPr>
          <a:xfrm>
            <a:off x="8820473" y="1301383"/>
            <a:ext cx="2919737" cy="30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tx1"/>
                </a:solidFill>
                <a:latin typeface="Arial" panose="020B0604020202020204" pitchFamily="34" charset="0"/>
                <a:cs typeface="Arial" panose="020B0604020202020204" pitchFamily="34" charset="0"/>
              </a:rPr>
              <a:t>However, there are some differences across sub-groups:</a:t>
            </a:r>
            <a:endParaRPr lang="en-GB" sz="1400" dirty="0">
              <a:solidFill>
                <a:schemeClr val="tx1"/>
              </a:solidFill>
            </a:endParaRPr>
          </a:p>
        </p:txBody>
      </p:sp>
      <p:sp>
        <p:nvSpPr>
          <p:cNvPr id="22" name="Oval Callout 7">
            <a:extLst>
              <a:ext uri="{FF2B5EF4-FFF2-40B4-BE49-F238E27FC236}">
                <a16:creationId xmlns:a16="http://schemas.microsoft.com/office/drawing/2014/main" xmlns="" id="{95533552-D612-46FA-8416-404401D27B3F}"/>
              </a:ext>
            </a:extLst>
          </p:cNvPr>
          <p:cNvSpPr/>
          <p:nvPr/>
        </p:nvSpPr>
        <p:spPr>
          <a:xfrm>
            <a:off x="8251286" y="1710029"/>
            <a:ext cx="3595456" cy="4279079"/>
          </a:xfrm>
          <a:prstGeom prst="wedgeEllipseCallout">
            <a:avLst>
              <a:gd name="adj1" fmla="val -33723"/>
              <a:gd name="adj2" fmla="val 37232"/>
            </a:avLst>
          </a:prstGeom>
          <a:noFill/>
          <a:ln w="825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r>
              <a:rPr lang="en-GB" sz="1200" dirty="0">
                <a:solidFill>
                  <a:schemeClr val="tx1"/>
                </a:solidFill>
              </a:rPr>
              <a:t>Those </a:t>
            </a:r>
            <a:r>
              <a:rPr lang="en-GB" sz="1200" b="1" dirty="0">
                <a:solidFill>
                  <a:srgbClr val="64B22D"/>
                </a:solidFill>
              </a:rPr>
              <a:t>aged 75+ </a:t>
            </a:r>
          </a:p>
          <a:p>
            <a:pPr algn="ctr"/>
            <a:r>
              <a:rPr lang="en-GB" sz="1200" b="1" dirty="0">
                <a:solidFill>
                  <a:srgbClr val="64B22D"/>
                </a:solidFill>
              </a:rPr>
              <a:t>escalate more slowly </a:t>
            </a:r>
            <a:r>
              <a:rPr lang="en-GB" sz="1200" dirty="0">
                <a:solidFill>
                  <a:schemeClr val="tx1"/>
                </a:solidFill>
              </a:rPr>
              <a:t>than </a:t>
            </a:r>
          </a:p>
          <a:p>
            <a:pPr algn="ctr"/>
            <a:r>
              <a:rPr lang="en-GB" sz="1200" dirty="0">
                <a:solidFill>
                  <a:schemeClr val="tx1"/>
                </a:solidFill>
              </a:rPr>
              <a:t>other age groups </a:t>
            </a:r>
            <a:r>
              <a:rPr lang="en-GB" sz="1100" i="1" dirty="0">
                <a:solidFill>
                  <a:schemeClr val="tx1"/>
                </a:solidFill>
              </a:rPr>
              <a:t>(only </a:t>
            </a:r>
            <a:r>
              <a:rPr lang="en-GB" sz="1100" b="1" i="1" dirty="0">
                <a:solidFill>
                  <a:srgbClr val="EA8132"/>
                </a:solidFill>
              </a:rPr>
              <a:t>24%</a:t>
            </a:r>
            <a:r>
              <a:rPr lang="en-GB" sz="1100" i="1" dirty="0">
                <a:solidFill>
                  <a:schemeClr val="tx1"/>
                </a:solidFill>
              </a:rPr>
              <a:t> say urgent at 1 day and </a:t>
            </a:r>
            <a:r>
              <a:rPr lang="en-GB" sz="1100" b="1" i="1" dirty="0">
                <a:solidFill>
                  <a:srgbClr val="EA8132"/>
                </a:solidFill>
              </a:rPr>
              <a:t>58%</a:t>
            </a:r>
            <a:r>
              <a:rPr lang="en-GB" sz="1100" i="1" dirty="0">
                <a:solidFill>
                  <a:schemeClr val="tx1"/>
                </a:solidFill>
              </a:rPr>
              <a:t> at 6 to 12 hours)</a:t>
            </a:r>
          </a:p>
          <a:p>
            <a:pPr marL="171450" indent="-171450" algn="ctr">
              <a:buFont typeface="Courier New" panose="02070309020205020404" pitchFamily="49" charset="0"/>
              <a:buChar char="o"/>
            </a:pPr>
            <a:endParaRPr lang="en-GB" sz="1100" i="1" dirty="0">
              <a:solidFill>
                <a:schemeClr val="tx1"/>
              </a:solidFill>
            </a:endParaRPr>
          </a:p>
          <a:p>
            <a:pPr marL="171450" indent="-171450" algn="ctr">
              <a:buFont typeface="Courier New" panose="02070309020205020404" pitchFamily="49" charset="0"/>
              <a:buChar char="o"/>
            </a:pPr>
            <a:r>
              <a:rPr lang="en-GB" sz="1200" dirty="0">
                <a:solidFill>
                  <a:schemeClr val="tx1"/>
                </a:solidFill>
              </a:rPr>
              <a:t>The opposite is true for </a:t>
            </a:r>
            <a:r>
              <a:rPr lang="en-GB" sz="1200" b="1" dirty="0">
                <a:solidFill>
                  <a:srgbClr val="EA8132"/>
                </a:solidFill>
              </a:rPr>
              <a:t>those aged 25-44 years,</a:t>
            </a:r>
            <a:r>
              <a:rPr lang="en-GB" sz="1200" dirty="0">
                <a:solidFill>
                  <a:schemeClr val="tx1"/>
                </a:solidFill>
              </a:rPr>
              <a:t> </a:t>
            </a:r>
            <a:r>
              <a:rPr lang="en-GB" sz="1200" b="1" dirty="0">
                <a:solidFill>
                  <a:srgbClr val="EA8132"/>
                </a:solidFill>
              </a:rPr>
              <a:t>they escalate much more quickly </a:t>
            </a:r>
            <a:r>
              <a:rPr lang="en-GB" sz="1100" i="1" dirty="0">
                <a:solidFill>
                  <a:schemeClr val="tx1"/>
                </a:solidFill>
              </a:rPr>
              <a:t>(</a:t>
            </a:r>
            <a:r>
              <a:rPr lang="en-GB" sz="1100" b="1" i="1" dirty="0">
                <a:solidFill>
                  <a:srgbClr val="EA8132"/>
                </a:solidFill>
              </a:rPr>
              <a:t>33% </a:t>
            </a:r>
            <a:r>
              <a:rPr lang="en-GB" sz="1100" i="1" dirty="0">
                <a:solidFill>
                  <a:schemeClr val="tx1"/>
                </a:solidFill>
              </a:rPr>
              <a:t>say urgent at 2-3 days)</a:t>
            </a:r>
          </a:p>
          <a:p>
            <a:pPr marL="171450" indent="-171450" algn="ctr">
              <a:buFont typeface="Courier New" panose="02070309020205020404" pitchFamily="49" charset="0"/>
              <a:buChar char="o"/>
            </a:pPr>
            <a:endParaRPr lang="en-GB" sz="1100" i="1" dirty="0">
              <a:solidFill>
                <a:schemeClr val="tx1"/>
              </a:solidFill>
            </a:endParaRPr>
          </a:p>
          <a:p>
            <a:pPr marL="171450" indent="-171450" algn="ctr">
              <a:buFont typeface="Courier New" panose="02070309020205020404" pitchFamily="49" charset="0"/>
              <a:buChar char="o"/>
            </a:pPr>
            <a:r>
              <a:rPr lang="en-GB" sz="1100" b="1" dirty="0">
                <a:solidFill>
                  <a:srgbClr val="C00000"/>
                </a:solidFill>
              </a:rPr>
              <a:t>Males</a:t>
            </a:r>
            <a:r>
              <a:rPr lang="en-GB" sz="1100" dirty="0">
                <a:solidFill>
                  <a:schemeClr val="tx1"/>
                </a:solidFill>
              </a:rPr>
              <a:t> </a:t>
            </a:r>
            <a:r>
              <a:rPr lang="en-GB" sz="1100" b="1" dirty="0">
                <a:solidFill>
                  <a:srgbClr val="C00000"/>
                </a:solidFill>
              </a:rPr>
              <a:t>escalate more quickly </a:t>
            </a:r>
            <a:r>
              <a:rPr lang="en-GB" sz="1100" dirty="0">
                <a:solidFill>
                  <a:schemeClr val="tx1"/>
                </a:solidFill>
              </a:rPr>
              <a:t>than females </a:t>
            </a:r>
            <a:r>
              <a:rPr lang="en-GB" sz="1100" i="1" dirty="0">
                <a:solidFill>
                  <a:schemeClr val="tx1"/>
                </a:solidFill>
              </a:rPr>
              <a:t>(</a:t>
            </a:r>
            <a:r>
              <a:rPr lang="en-GB" sz="1100" b="1" i="1" dirty="0">
                <a:solidFill>
                  <a:srgbClr val="C00000"/>
                </a:solidFill>
              </a:rPr>
              <a:t>51%</a:t>
            </a:r>
            <a:r>
              <a:rPr lang="en-GB" sz="1100" i="1" dirty="0">
                <a:solidFill>
                  <a:schemeClr val="tx1"/>
                </a:solidFill>
              </a:rPr>
              <a:t> of males say emergency at 4 hours) </a:t>
            </a:r>
          </a:p>
          <a:p>
            <a:pPr marL="171450" indent="-171450" algn="ctr">
              <a:buFont typeface="Courier New" panose="02070309020205020404" pitchFamily="49" charset="0"/>
              <a:buChar char="o"/>
            </a:pPr>
            <a:endParaRPr lang="en-GB" sz="1100" i="1" dirty="0">
              <a:solidFill>
                <a:schemeClr val="tx1"/>
              </a:solidFill>
            </a:endParaRPr>
          </a:p>
          <a:p>
            <a:pPr marL="171450" indent="-171450" algn="ctr">
              <a:buFont typeface="Courier New" panose="02070309020205020404" pitchFamily="49" charset="0"/>
              <a:buChar char="o"/>
            </a:pPr>
            <a:r>
              <a:rPr lang="en-GB" sz="1100" b="1" dirty="0">
                <a:solidFill>
                  <a:srgbClr val="C00000"/>
                </a:solidFill>
              </a:rPr>
              <a:t>BAME</a:t>
            </a:r>
            <a:r>
              <a:rPr lang="en-GB" sz="1100" dirty="0">
                <a:solidFill>
                  <a:schemeClr val="tx1"/>
                </a:solidFill>
              </a:rPr>
              <a:t> participants </a:t>
            </a:r>
            <a:r>
              <a:rPr lang="en-GB" sz="1100" b="1" dirty="0">
                <a:solidFill>
                  <a:srgbClr val="C00000"/>
                </a:solidFill>
              </a:rPr>
              <a:t>escalate to emergency </a:t>
            </a:r>
            <a:r>
              <a:rPr lang="en-GB" sz="1100" dirty="0">
                <a:solidFill>
                  <a:schemeClr val="tx1"/>
                </a:solidFill>
              </a:rPr>
              <a:t>more quickly </a:t>
            </a:r>
            <a:r>
              <a:rPr lang="en-GB" sz="1100" i="1" dirty="0">
                <a:solidFill>
                  <a:schemeClr val="tx1"/>
                </a:solidFill>
              </a:rPr>
              <a:t>(</a:t>
            </a:r>
            <a:r>
              <a:rPr lang="en-GB" sz="1100" b="1" i="1" dirty="0">
                <a:solidFill>
                  <a:srgbClr val="C00000"/>
                </a:solidFill>
              </a:rPr>
              <a:t>73% </a:t>
            </a:r>
            <a:r>
              <a:rPr lang="en-GB" sz="1100" i="1" dirty="0">
                <a:solidFill>
                  <a:schemeClr val="tx1"/>
                </a:solidFill>
              </a:rPr>
              <a:t>say emergency at 4 hours)</a:t>
            </a:r>
          </a:p>
          <a:p>
            <a:pPr marL="171450" indent="-171450" algn="ctr">
              <a:buFont typeface="Courier New" panose="02070309020205020404" pitchFamily="49" charset="0"/>
              <a:buChar char="o"/>
            </a:pPr>
            <a:endParaRPr lang="en-GB" sz="1100" i="1" dirty="0">
              <a:solidFill>
                <a:schemeClr val="tx1"/>
              </a:solidFill>
            </a:endParaRPr>
          </a:p>
          <a:p>
            <a:pPr marL="171450" indent="-171450" algn="ctr">
              <a:buFont typeface="Courier New" panose="02070309020205020404" pitchFamily="49" charset="0"/>
              <a:buChar char="o"/>
            </a:pPr>
            <a:r>
              <a:rPr lang="en-GB" sz="1100" dirty="0">
                <a:solidFill>
                  <a:schemeClr val="tx1"/>
                </a:solidFill>
              </a:rPr>
              <a:t>Those with </a:t>
            </a:r>
            <a:r>
              <a:rPr lang="en-GB" sz="1100" b="1" dirty="0">
                <a:solidFill>
                  <a:srgbClr val="C00000"/>
                </a:solidFill>
              </a:rPr>
              <a:t>LTC’s</a:t>
            </a:r>
            <a:r>
              <a:rPr lang="en-GB" sz="1100" dirty="0">
                <a:solidFill>
                  <a:schemeClr val="tx1"/>
                </a:solidFill>
              </a:rPr>
              <a:t> </a:t>
            </a:r>
            <a:r>
              <a:rPr lang="en-GB" sz="1100" b="1" dirty="0">
                <a:solidFill>
                  <a:srgbClr val="C00000"/>
                </a:solidFill>
              </a:rPr>
              <a:t>also escalate more quickly </a:t>
            </a:r>
            <a:r>
              <a:rPr lang="en-GB" sz="1100" dirty="0">
                <a:solidFill>
                  <a:schemeClr val="tx1"/>
                </a:solidFill>
              </a:rPr>
              <a:t>than others </a:t>
            </a:r>
            <a:r>
              <a:rPr lang="en-GB" sz="1100" i="1" dirty="0">
                <a:solidFill>
                  <a:schemeClr val="tx1"/>
                </a:solidFill>
              </a:rPr>
              <a:t>(</a:t>
            </a:r>
            <a:r>
              <a:rPr lang="en-GB" sz="1100" b="1" i="1" dirty="0">
                <a:solidFill>
                  <a:srgbClr val="C00000"/>
                </a:solidFill>
              </a:rPr>
              <a:t>24%</a:t>
            </a:r>
            <a:r>
              <a:rPr lang="en-GB" sz="1100" i="1" dirty="0">
                <a:solidFill>
                  <a:schemeClr val="tx1"/>
                </a:solidFill>
              </a:rPr>
              <a:t> say emergency at 1 day)</a:t>
            </a: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p:txBody>
      </p:sp>
    </p:spTree>
    <p:extLst>
      <p:ext uri="{BB962C8B-B14F-4D97-AF65-F5344CB8AC3E}">
        <p14:creationId xmlns:p14="http://schemas.microsoft.com/office/powerpoint/2010/main" val="2906218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a:extLst>
              <a:ext uri="{FF2B5EF4-FFF2-40B4-BE49-F238E27FC236}">
                <a16:creationId xmlns:a16="http://schemas.microsoft.com/office/drawing/2014/main" xmlns="" id="{D0605F43-013F-4E63-89F0-54800FB7AFEE}"/>
              </a:ext>
            </a:extLst>
          </p:cNvPr>
          <p:cNvSpPr txBox="1">
            <a:spLocks/>
          </p:cNvSpPr>
          <p:nvPr/>
        </p:nvSpPr>
        <p:spPr>
          <a:xfrm>
            <a:off x="347710" y="987378"/>
            <a:ext cx="3657599" cy="4703172"/>
          </a:xfrm>
          <a:prstGeom prst="rect">
            <a:avLst/>
          </a:prstGeom>
          <a:ln w="76200">
            <a:solidFill>
              <a:srgbClr val="64B22D"/>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20000"/>
              </a:lnSpc>
              <a:spcAft>
                <a:spcPts val="800"/>
              </a:spcAft>
            </a:pPr>
            <a:endParaRPr lang="en-GB" b="1" dirty="0">
              <a:latin typeface="+mj-lt"/>
              <a:ea typeface="Times New Roman" panose="02020603050405020304" pitchFamily="18" charset="0"/>
              <a:cs typeface="Calibri" panose="020F0502020204030204" pitchFamily="34" charset="0"/>
            </a:endParaRPr>
          </a:p>
          <a:p>
            <a:pPr>
              <a:lnSpc>
                <a:spcPct val="120000"/>
              </a:lnSpc>
              <a:spcAft>
                <a:spcPts val="800"/>
              </a:spcAft>
            </a:pPr>
            <a:r>
              <a:rPr lang="en-GB" sz="4000" b="1" dirty="0">
                <a:ea typeface="Times New Roman" panose="02020603050405020304" pitchFamily="18" charset="0"/>
                <a:cs typeface="Calibri" panose="020F0502020204030204" pitchFamily="34" charset="0"/>
              </a:rPr>
              <a:t>General aches and pains </a:t>
            </a:r>
            <a:r>
              <a:rPr lang="en-GB" sz="4000" dirty="0">
                <a:ea typeface="Times New Roman" panose="02020603050405020304" pitchFamily="18" charset="0"/>
                <a:cs typeface="Calibri" panose="020F0502020204030204" pitchFamily="34" charset="0"/>
              </a:rPr>
              <a:t>(back pain, migraine, joints, chest pain, sprains) </a:t>
            </a:r>
            <a:r>
              <a:rPr lang="en-GB" sz="4000" b="1" dirty="0">
                <a:ea typeface="Times New Roman" panose="02020603050405020304" pitchFamily="18" charset="0"/>
                <a:cs typeface="Calibri" panose="020F0502020204030204" pitchFamily="34" charset="0"/>
              </a:rPr>
              <a:t>37%</a:t>
            </a:r>
          </a:p>
          <a:p>
            <a:pPr>
              <a:lnSpc>
                <a:spcPct val="120000"/>
              </a:lnSpc>
              <a:spcAft>
                <a:spcPts val="800"/>
              </a:spcAft>
            </a:pPr>
            <a:r>
              <a:rPr lang="en-GB" sz="4000" b="1" dirty="0">
                <a:cs typeface="Calibri" panose="020F0502020204030204" pitchFamily="34" charset="0"/>
              </a:rPr>
              <a:t>Cold and flu </a:t>
            </a:r>
            <a:r>
              <a:rPr lang="en-GB" sz="4000" dirty="0">
                <a:cs typeface="Calibri" panose="020F0502020204030204" pitchFamily="34" charset="0"/>
              </a:rPr>
              <a:t>symptoms, sore throat </a:t>
            </a:r>
            <a:r>
              <a:rPr lang="en-GB" sz="4000" b="1" dirty="0">
                <a:cs typeface="Calibri" panose="020F0502020204030204" pitchFamily="34" charset="0"/>
              </a:rPr>
              <a:t>23%</a:t>
            </a:r>
          </a:p>
          <a:p>
            <a:pPr>
              <a:lnSpc>
                <a:spcPct val="120000"/>
              </a:lnSpc>
              <a:spcAft>
                <a:spcPts val="800"/>
              </a:spcAft>
            </a:pPr>
            <a:r>
              <a:rPr lang="en-GB" sz="4000" b="1" dirty="0">
                <a:cs typeface="Calibri" panose="020F0502020204030204" pitchFamily="34" charset="0"/>
              </a:rPr>
              <a:t>Blood tests, </a:t>
            </a:r>
            <a:r>
              <a:rPr lang="en-GB" sz="4000" dirty="0">
                <a:cs typeface="Calibri" panose="020F0502020204030204" pitchFamily="34" charset="0"/>
              </a:rPr>
              <a:t>blood pressure, screening </a:t>
            </a:r>
            <a:r>
              <a:rPr lang="en-GB" sz="4000" b="1" dirty="0">
                <a:cs typeface="Calibri" panose="020F0502020204030204" pitchFamily="34" charset="0"/>
              </a:rPr>
              <a:t>19%</a:t>
            </a:r>
          </a:p>
          <a:p>
            <a:pPr>
              <a:lnSpc>
                <a:spcPct val="120000"/>
              </a:lnSpc>
              <a:spcAft>
                <a:spcPts val="800"/>
              </a:spcAft>
            </a:pPr>
            <a:r>
              <a:rPr lang="en-GB" sz="4000" dirty="0">
                <a:cs typeface="Calibri" panose="020F0502020204030204" pitchFamily="34" charset="0"/>
              </a:rPr>
              <a:t>Repeat </a:t>
            </a:r>
            <a:r>
              <a:rPr lang="en-GB" sz="4000" b="1" dirty="0">
                <a:cs typeface="Calibri" panose="020F0502020204030204" pitchFamily="34" charset="0"/>
              </a:rPr>
              <a:t>prescription</a:t>
            </a:r>
            <a:r>
              <a:rPr lang="en-GB" sz="4000" dirty="0">
                <a:cs typeface="Calibri" panose="020F0502020204030204" pitchFamily="34" charset="0"/>
              </a:rPr>
              <a:t>, medication </a:t>
            </a:r>
            <a:r>
              <a:rPr lang="en-GB" sz="4000" b="1" dirty="0">
                <a:cs typeface="Calibri" panose="020F0502020204030204" pitchFamily="34" charset="0"/>
              </a:rPr>
              <a:t>16%</a:t>
            </a:r>
          </a:p>
          <a:p>
            <a:pPr>
              <a:lnSpc>
                <a:spcPct val="120000"/>
              </a:lnSpc>
              <a:spcAft>
                <a:spcPts val="800"/>
              </a:spcAft>
            </a:pPr>
            <a:r>
              <a:rPr lang="en-GB" sz="4000" dirty="0">
                <a:cs typeface="Calibri" panose="020F0502020204030204" pitchFamily="34" charset="0"/>
              </a:rPr>
              <a:t>Monitoring</a:t>
            </a:r>
            <a:r>
              <a:rPr lang="en-GB" sz="4000" b="1" dirty="0">
                <a:cs typeface="Calibri" panose="020F0502020204030204" pitchFamily="34" charset="0"/>
              </a:rPr>
              <a:t> ongoing conditions</a:t>
            </a:r>
            <a:r>
              <a:rPr lang="en-GB" sz="4000" dirty="0">
                <a:cs typeface="Calibri" panose="020F0502020204030204" pitchFamily="34" charset="0"/>
              </a:rPr>
              <a:t>, diabetes check </a:t>
            </a:r>
            <a:r>
              <a:rPr lang="en-GB" sz="4000" b="1" dirty="0">
                <a:cs typeface="Calibri" panose="020F0502020204030204" pitchFamily="34" charset="0"/>
              </a:rPr>
              <a:t>15%</a:t>
            </a:r>
          </a:p>
          <a:p>
            <a:pPr>
              <a:lnSpc>
                <a:spcPct val="120000"/>
              </a:lnSpc>
              <a:spcAft>
                <a:spcPts val="800"/>
              </a:spcAft>
            </a:pPr>
            <a:r>
              <a:rPr lang="en-GB" sz="4000" b="1" dirty="0">
                <a:cs typeface="Calibri" panose="020F0502020204030204" pitchFamily="34" charset="0"/>
              </a:rPr>
              <a:t>Dermatology, </a:t>
            </a:r>
            <a:r>
              <a:rPr lang="en-GB" sz="4000" dirty="0">
                <a:cs typeface="Calibri" panose="020F0502020204030204" pitchFamily="34" charset="0"/>
              </a:rPr>
              <a:t>rash, moles, eczema </a:t>
            </a:r>
            <a:r>
              <a:rPr lang="en-GB" sz="4000" b="1" dirty="0">
                <a:cs typeface="Calibri" panose="020F0502020204030204" pitchFamily="34" charset="0"/>
              </a:rPr>
              <a:t>14%</a:t>
            </a:r>
          </a:p>
          <a:p>
            <a:pPr>
              <a:lnSpc>
                <a:spcPct val="120000"/>
              </a:lnSpc>
              <a:spcAft>
                <a:spcPts val="800"/>
              </a:spcAft>
            </a:pPr>
            <a:r>
              <a:rPr lang="en-GB" sz="4000" b="1" dirty="0">
                <a:cs typeface="Calibri" panose="020F0502020204030204" pitchFamily="34" charset="0"/>
              </a:rPr>
              <a:t>General check up, </a:t>
            </a:r>
            <a:r>
              <a:rPr lang="en-GB" sz="4000" dirty="0">
                <a:cs typeface="Calibri" panose="020F0502020204030204" pitchFamily="34" charset="0"/>
              </a:rPr>
              <a:t>annual review </a:t>
            </a:r>
            <a:r>
              <a:rPr lang="en-GB" sz="4000" b="1" dirty="0">
                <a:cs typeface="Calibri" panose="020F0502020204030204" pitchFamily="34" charset="0"/>
              </a:rPr>
              <a:t>12%</a:t>
            </a:r>
          </a:p>
          <a:p>
            <a:pPr>
              <a:lnSpc>
                <a:spcPct val="120000"/>
              </a:lnSpc>
              <a:spcAft>
                <a:spcPts val="800"/>
              </a:spcAft>
            </a:pPr>
            <a:r>
              <a:rPr lang="en-GB" sz="4000" b="1" dirty="0">
                <a:cs typeface="Calibri" panose="020F0502020204030204" pitchFamily="34" charset="0"/>
              </a:rPr>
              <a:t>Ears, </a:t>
            </a:r>
            <a:r>
              <a:rPr lang="en-GB" sz="4000" dirty="0">
                <a:cs typeface="Calibri" panose="020F0502020204030204" pitchFamily="34" charset="0"/>
              </a:rPr>
              <a:t>blocked/wax, infections </a:t>
            </a:r>
            <a:r>
              <a:rPr lang="en-GB" sz="4000" b="1" dirty="0">
                <a:cs typeface="Calibri" panose="020F0502020204030204" pitchFamily="34" charset="0"/>
              </a:rPr>
              <a:t>9%</a:t>
            </a:r>
          </a:p>
          <a:p>
            <a:pPr>
              <a:lnSpc>
                <a:spcPct val="120000"/>
              </a:lnSpc>
              <a:spcAft>
                <a:spcPts val="800"/>
              </a:spcAft>
            </a:pPr>
            <a:r>
              <a:rPr lang="en-GB" sz="4000" b="1" dirty="0">
                <a:cs typeface="Calibri" panose="020F0502020204030204" pitchFamily="34" charset="0"/>
              </a:rPr>
              <a:t>Foot problems, </a:t>
            </a:r>
            <a:r>
              <a:rPr lang="en-GB" sz="4000" dirty="0">
                <a:cs typeface="Calibri" panose="020F0502020204030204" pitchFamily="34" charset="0"/>
              </a:rPr>
              <a:t>athletes foot, fungal infections </a:t>
            </a:r>
            <a:r>
              <a:rPr lang="en-GB" sz="4000" b="1" dirty="0">
                <a:cs typeface="Calibri" panose="020F0502020204030204" pitchFamily="34" charset="0"/>
              </a:rPr>
              <a:t>6%</a:t>
            </a:r>
          </a:p>
          <a:p>
            <a:pPr>
              <a:lnSpc>
                <a:spcPct val="120000"/>
              </a:lnSpc>
              <a:spcAft>
                <a:spcPts val="800"/>
              </a:spcAft>
            </a:pPr>
            <a:r>
              <a:rPr lang="en-GB" sz="4000" b="1" dirty="0">
                <a:cs typeface="Calibri" panose="020F0502020204030204" pitchFamily="34" charset="0"/>
              </a:rPr>
              <a:t>Eye conditions, </a:t>
            </a:r>
            <a:r>
              <a:rPr lang="en-GB" sz="4000" dirty="0">
                <a:cs typeface="Calibri" panose="020F0502020204030204" pitchFamily="34" charset="0"/>
              </a:rPr>
              <a:t>glaucoma</a:t>
            </a:r>
            <a:r>
              <a:rPr lang="en-GB" sz="4000" b="1" dirty="0">
                <a:cs typeface="Calibri" panose="020F0502020204030204" pitchFamily="34" charset="0"/>
              </a:rPr>
              <a:t> 5%</a:t>
            </a:r>
            <a:endParaRPr lang="en-GB" sz="4000" b="1" dirty="0"/>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14</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214543" y="239824"/>
            <a:ext cx="11700770" cy="663580"/>
          </a:xfrm>
          <a:prstGeom prst="rect">
            <a:avLst/>
          </a:prstGeom>
          <a:noFill/>
        </p:spPr>
        <p:txBody>
          <a:bodyPr wrap="square">
            <a:spAutoFit/>
          </a:bodyPr>
          <a:lstStyle/>
          <a:p>
            <a:pPr>
              <a:lnSpc>
                <a:spcPct val="107000"/>
              </a:lnSpc>
              <a:spcAft>
                <a:spcPts val="800"/>
              </a:spcAft>
            </a:pPr>
            <a:r>
              <a:rPr lang="en-GB" b="1" dirty="0">
                <a:latin typeface="+mj-lt"/>
                <a:ea typeface="Times New Roman" panose="02020603050405020304" pitchFamily="18" charset="0"/>
                <a:cs typeface="Calibri" panose="020F0502020204030204" pitchFamily="34" charset="0"/>
              </a:rPr>
              <a:t>The following are examples of what panellists would consider to be </a:t>
            </a:r>
            <a:r>
              <a:rPr lang="en-GB" b="1" dirty="0">
                <a:solidFill>
                  <a:srgbClr val="92D050"/>
                </a:solidFill>
                <a:latin typeface="+mj-lt"/>
                <a:ea typeface="Times New Roman" panose="02020603050405020304" pitchFamily="18" charset="0"/>
                <a:cs typeface="Calibri" panose="020F0502020204030204" pitchFamily="34" charset="0"/>
              </a:rPr>
              <a:t>routine</a:t>
            </a:r>
            <a:r>
              <a:rPr lang="en-GB" b="1" dirty="0">
                <a:latin typeface="+mj-lt"/>
                <a:ea typeface="Times New Roman" panose="02020603050405020304" pitchFamily="18" charset="0"/>
                <a:cs typeface="Calibri" panose="020F0502020204030204" pitchFamily="34" charset="0"/>
              </a:rPr>
              <a:t>, </a:t>
            </a:r>
            <a:r>
              <a:rPr lang="en-GB" b="1" dirty="0">
                <a:solidFill>
                  <a:srgbClr val="EA8132"/>
                </a:solidFill>
                <a:latin typeface="+mj-lt"/>
                <a:ea typeface="Times New Roman" panose="02020603050405020304" pitchFamily="18" charset="0"/>
                <a:cs typeface="Calibri" panose="020F0502020204030204" pitchFamily="34" charset="0"/>
              </a:rPr>
              <a:t>urgent</a:t>
            </a:r>
            <a:r>
              <a:rPr lang="en-GB" b="1" dirty="0">
                <a:latin typeface="+mj-lt"/>
                <a:ea typeface="Times New Roman" panose="02020603050405020304" pitchFamily="18" charset="0"/>
                <a:cs typeface="Calibri" panose="020F0502020204030204" pitchFamily="34" charset="0"/>
              </a:rPr>
              <a:t> and </a:t>
            </a:r>
            <a:r>
              <a:rPr lang="en-GB" b="1" dirty="0">
                <a:solidFill>
                  <a:srgbClr val="C00000"/>
                </a:solidFill>
                <a:latin typeface="+mj-lt"/>
                <a:ea typeface="Times New Roman" panose="02020603050405020304" pitchFamily="18" charset="0"/>
                <a:cs typeface="Calibri" panose="020F0502020204030204" pitchFamily="34" charset="0"/>
              </a:rPr>
              <a:t>emergency</a:t>
            </a:r>
            <a:r>
              <a:rPr lang="en-GB" b="1" dirty="0">
                <a:latin typeface="+mj-lt"/>
                <a:ea typeface="Times New Roman" panose="02020603050405020304" pitchFamily="18" charset="0"/>
                <a:cs typeface="Calibri" panose="020F0502020204030204" pitchFamily="34" charset="0"/>
              </a:rPr>
              <a:t> healthcare needs </a:t>
            </a:r>
            <a:r>
              <a:rPr lang="en-GB" sz="1100" i="1" dirty="0">
                <a:latin typeface="+mj-lt"/>
                <a:ea typeface="Times New Roman" panose="02020603050405020304" pitchFamily="18" charset="0"/>
                <a:cs typeface="Calibri" panose="020F0502020204030204" pitchFamily="34" charset="0"/>
              </a:rPr>
              <a:t>(unprompted question)</a:t>
            </a:r>
            <a:endParaRPr lang="en-GB" sz="20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1565428" y="6068873"/>
            <a:ext cx="8617260" cy="553994"/>
          </a:xfrm>
          <a:prstGeom prst="rect">
            <a:avLst/>
          </a:prstGeom>
        </p:spPr>
        <p:txBody>
          <a:bodyPr wrap="square" lIns="91432" tIns="45718" rIns="91432" bIns="45718">
            <a:spAutoFit/>
          </a:bodyPr>
          <a:lstStyle/>
          <a:p>
            <a:r>
              <a:rPr lang="en-GB" sz="1000" i="1" dirty="0">
                <a:latin typeface="Arial"/>
              </a:rPr>
              <a:t>Q3. </a:t>
            </a:r>
            <a:r>
              <a:rPr lang="en-GB" sz="1000" i="1" dirty="0">
                <a:effectLst/>
                <a:ea typeface="Times New Roman" panose="02020603050405020304" pitchFamily="18" charset="0"/>
                <a:cs typeface="Arial" panose="020B0604020202020204" pitchFamily="34" charset="0"/>
              </a:rPr>
              <a:t>Could you now give one or two examples of problems or conditions that you would personally consider to be</a:t>
            </a:r>
          </a:p>
          <a:p>
            <a:r>
              <a:rPr lang="en-GB" sz="1000" i="1" dirty="0">
                <a:effectLst/>
                <a:ea typeface="Times New Roman" panose="02020603050405020304" pitchFamily="18" charset="0"/>
                <a:cs typeface="Arial" panose="020B0604020202020204" pitchFamily="34" charset="0"/>
              </a:rPr>
              <a:t>ROUTINE/ URGENT/ EMERGENCY healthcare needs. </a:t>
            </a:r>
            <a:r>
              <a:rPr lang="en-GB" sz="1000" i="1" dirty="0">
                <a:solidFill>
                  <a:srgbClr val="64B22D"/>
                </a:solidFill>
                <a:latin typeface="Arial"/>
              </a:rPr>
              <a:t>Base: n=318,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21" name="Content Placeholder 2">
            <a:extLst>
              <a:ext uri="{FF2B5EF4-FFF2-40B4-BE49-F238E27FC236}">
                <a16:creationId xmlns:a16="http://schemas.microsoft.com/office/drawing/2014/main" xmlns="" id="{A406CB63-863E-4F08-93F8-EB2D5245045C}"/>
              </a:ext>
            </a:extLst>
          </p:cNvPr>
          <p:cNvSpPr txBox="1">
            <a:spLocks/>
          </p:cNvSpPr>
          <p:nvPr/>
        </p:nvSpPr>
        <p:spPr>
          <a:xfrm>
            <a:off x="4236128" y="987379"/>
            <a:ext cx="3657599" cy="5081494"/>
          </a:xfrm>
          <a:prstGeom prst="rect">
            <a:avLst/>
          </a:prstGeom>
          <a:ln w="76200">
            <a:solidFill>
              <a:srgbClr val="EA8132"/>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20000"/>
              </a:lnSpc>
              <a:spcAft>
                <a:spcPts val="800"/>
              </a:spcAft>
            </a:pPr>
            <a:endParaRPr lang="en-GB" b="1" dirty="0">
              <a:latin typeface="+mj-lt"/>
              <a:ea typeface="Times New Roman" panose="02020603050405020304" pitchFamily="18" charset="0"/>
              <a:cs typeface="Calibri" panose="020F0502020204030204" pitchFamily="34" charset="0"/>
            </a:endParaRPr>
          </a:p>
          <a:p>
            <a:pPr>
              <a:lnSpc>
                <a:spcPct val="120000"/>
              </a:lnSpc>
              <a:spcAft>
                <a:spcPts val="800"/>
              </a:spcAft>
            </a:pPr>
            <a:r>
              <a:rPr lang="en-GB" sz="4000" b="1" dirty="0">
                <a:ea typeface="Times New Roman" panose="02020603050405020304" pitchFamily="18" charset="0"/>
                <a:cs typeface="Calibri" panose="020F0502020204030204" pitchFamily="34" charset="0"/>
              </a:rPr>
              <a:t>Persistent, severe pain </a:t>
            </a:r>
            <a:r>
              <a:rPr lang="en-GB" sz="4000" dirty="0">
                <a:ea typeface="Times New Roman" panose="02020603050405020304" pitchFamily="18" charset="0"/>
                <a:cs typeface="Calibri" panose="020F0502020204030204" pitchFamily="34" charset="0"/>
              </a:rPr>
              <a:t>(back pain, migraine, swelling, chest pain, sprains) </a:t>
            </a:r>
            <a:r>
              <a:rPr lang="en-GB" sz="4000" b="1" dirty="0">
                <a:ea typeface="Times New Roman" panose="02020603050405020304" pitchFamily="18" charset="0"/>
                <a:cs typeface="Calibri" panose="020F0502020204030204" pitchFamily="34" charset="0"/>
              </a:rPr>
              <a:t>37%  </a:t>
            </a:r>
            <a:r>
              <a:rPr lang="en-GB" sz="4000" i="1" dirty="0">
                <a:solidFill>
                  <a:srgbClr val="7030A0"/>
                </a:solidFill>
                <a:ea typeface="Times New Roman" panose="02020603050405020304" pitchFamily="18" charset="0"/>
                <a:cs typeface="Calibri" panose="020F0502020204030204" pitchFamily="34" charset="0"/>
              </a:rPr>
              <a:t>(</a:t>
            </a:r>
            <a:r>
              <a:rPr lang="en-GB" sz="4000" i="1" dirty="0" err="1">
                <a:solidFill>
                  <a:srgbClr val="7030A0"/>
                </a:solidFill>
                <a:ea typeface="Times New Roman" panose="02020603050405020304" pitchFamily="18" charset="0"/>
                <a:cs typeface="Calibri" panose="020F0502020204030204" pitchFamily="34" charset="0"/>
              </a:rPr>
              <a:t>n.b.</a:t>
            </a:r>
            <a:r>
              <a:rPr lang="en-GB" sz="4000" i="1" dirty="0">
                <a:solidFill>
                  <a:srgbClr val="7030A0"/>
                </a:solidFill>
                <a:ea typeface="Times New Roman" panose="02020603050405020304" pitchFamily="18" charset="0"/>
                <a:cs typeface="Calibri" panose="020F0502020204030204" pitchFamily="34" charset="0"/>
              </a:rPr>
              <a:t> BAME 70%)</a:t>
            </a:r>
          </a:p>
          <a:p>
            <a:pPr>
              <a:lnSpc>
                <a:spcPct val="120000"/>
              </a:lnSpc>
              <a:spcAft>
                <a:spcPts val="800"/>
              </a:spcAft>
            </a:pPr>
            <a:r>
              <a:rPr lang="en-GB" sz="4000" b="1" dirty="0">
                <a:cs typeface="Calibri" panose="020F0502020204030204" pitchFamily="34" charset="0"/>
              </a:rPr>
              <a:t>Persistent, severe cough, </a:t>
            </a:r>
            <a:r>
              <a:rPr lang="en-GB" sz="4000" dirty="0">
                <a:cs typeface="Calibri" panose="020F0502020204030204" pitchFamily="34" charset="0"/>
              </a:rPr>
              <a:t>coughing blood, fever, high temperature, chest infection </a:t>
            </a:r>
            <a:r>
              <a:rPr lang="en-GB" sz="4000" b="1" dirty="0">
                <a:cs typeface="Calibri" panose="020F0502020204030204" pitchFamily="34" charset="0"/>
              </a:rPr>
              <a:t>14% </a:t>
            </a:r>
            <a:r>
              <a:rPr lang="en-GB" sz="4000" i="1" dirty="0">
                <a:solidFill>
                  <a:srgbClr val="7030A0"/>
                </a:solidFill>
                <a:cs typeface="Calibri" panose="020F0502020204030204" pitchFamily="34" charset="0"/>
              </a:rPr>
              <a:t>(</a:t>
            </a:r>
            <a:r>
              <a:rPr lang="en-GB" sz="4000" i="1" dirty="0" err="1">
                <a:solidFill>
                  <a:srgbClr val="7030A0"/>
                </a:solidFill>
                <a:cs typeface="Calibri" panose="020F0502020204030204" pitchFamily="34" charset="0"/>
              </a:rPr>
              <a:t>n.b.</a:t>
            </a:r>
            <a:r>
              <a:rPr lang="en-GB" sz="4000" i="1" dirty="0">
                <a:solidFill>
                  <a:srgbClr val="7030A0"/>
                </a:solidFill>
                <a:cs typeface="Calibri" panose="020F0502020204030204" pitchFamily="34" charset="0"/>
              </a:rPr>
              <a:t> 25-44 </a:t>
            </a:r>
            <a:r>
              <a:rPr lang="en-GB" sz="4000" i="1" dirty="0" err="1">
                <a:solidFill>
                  <a:srgbClr val="7030A0"/>
                </a:solidFill>
                <a:cs typeface="Calibri" panose="020F0502020204030204" pitchFamily="34" charset="0"/>
              </a:rPr>
              <a:t>yrs</a:t>
            </a:r>
            <a:r>
              <a:rPr lang="en-GB" sz="4000" i="1" dirty="0">
                <a:solidFill>
                  <a:srgbClr val="7030A0"/>
                </a:solidFill>
                <a:cs typeface="Calibri" panose="020F0502020204030204" pitchFamily="34" charset="0"/>
              </a:rPr>
              <a:t> 29%)</a:t>
            </a:r>
          </a:p>
          <a:p>
            <a:pPr>
              <a:lnSpc>
                <a:spcPct val="120000"/>
              </a:lnSpc>
              <a:spcAft>
                <a:spcPts val="800"/>
              </a:spcAft>
            </a:pPr>
            <a:r>
              <a:rPr lang="en-GB" sz="4000" b="1" dirty="0">
                <a:cs typeface="Calibri" panose="020F0502020204030204" pitchFamily="34" charset="0"/>
              </a:rPr>
              <a:t>Sudden deterioration, </a:t>
            </a:r>
            <a:r>
              <a:rPr lang="en-GB" sz="4000" dirty="0">
                <a:cs typeface="Calibri" panose="020F0502020204030204" pitchFamily="34" charset="0"/>
              </a:rPr>
              <a:t>dizziness, fainting, change in condition/ symptoms worsening </a:t>
            </a:r>
            <a:r>
              <a:rPr lang="en-GB" sz="4000" b="1" dirty="0">
                <a:cs typeface="Calibri" panose="020F0502020204030204" pitchFamily="34" charset="0"/>
              </a:rPr>
              <a:t>12% </a:t>
            </a:r>
            <a:r>
              <a:rPr lang="en-GB" sz="4000" i="1" dirty="0">
                <a:solidFill>
                  <a:srgbClr val="7030A0"/>
                </a:solidFill>
                <a:cs typeface="Calibri" panose="020F0502020204030204" pitchFamily="34" charset="0"/>
              </a:rPr>
              <a:t>(</a:t>
            </a:r>
            <a:r>
              <a:rPr lang="en-GB" sz="4000" i="1" dirty="0" err="1">
                <a:solidFill>
                  <a:srgbClr val="7030A0"/>
                </a:solidFill>
                <a:cs typeface="Calibri" panose="020F0502020204030204" pitchFamily="34" charset="0"/>
              </a:rPr>
              <a:t>n.b.</a:t>
            </a:r>
            <a:r>
              <a:rPr lang="en-GB" sz="4000" i="1" dirty="0">
                <a:solidFill>
                  <a:srgbClr val="7030A0"/>
                </a:solidFill>
                <a:cs typeface="Calibri" panose="020F0502020204030204" pitchFamily="34" charset="0"/>
              </a:rPr>
              <a:t> 25-44’s 26%, </a:t>
            </a:r>
            <a:r>
              <a:rPr lang="en-GB" sz="4000" i="1" dirty="0">
                <a:solidFill>
                  <a:schemeClr val="bg1"/>
                </a:solidFill>
                <a:cs typeface="Calibri" panose="020F0502020204030204" pitchFamily="34" charset="0"/>
              </a:rPr>
              <a:t>………………………………………… </a:t>
            </a:r>
            <a:r>
              <a:rPr lang="en-GB" sz="4000" i="1" dirty="0">
                <a:solidFill>
                  <a:srgbClr val="7030A0"/>
                </a:solidFill>
                <a:cs typeface="Calibri" panose="020F0502020204030204" pitchFamily="34" charset="0"/>
              </a:rPr>
              <a:t>and LTC’s 24%)</a:t>
            </a:r>
            <a:endParaRPr lang="en-GB" sz="4000" b="1" dirty="0">
              <a:cs typeface="Calibri" panose="020F0502020204030204" pitchFamily="34" charset="0"/>
            </a:endParaRPr>
          </a:p>
          <a:p>
            <a:pPr>
              <a:lnSpc>
                <a:spcPct val="120000"/>
              </a:lnSpc>
              <a:spcAft>
                <a:spcPts val="800"/>
              </a:spcAft>
            </a:pPr>
            <a:r>
              <a:rPr lang="en-GB" sz="4000" b="1" dirty="0">
                <a:cs typeface="Calibri" panose="020F0502020204030204" pitchFamily="34" charset="0"/>
              </a:rPr>
              <a:t>Broken limbs</a:t>
            </a:r>
            <a:r>
              <a:rPr lang="en-GB" sz="4000" dirty="0">
                <a:cs typeface="Calibri" panose="020F0502020204030204" pitchFamily="34" charset="0"/>
              </a:rPr>
              <a:t>, bones, fractures </a:t>
            </a:r>
            <a:r>
              <a:rPr lang="en-GB" sz="4000" b="1" dirty="0">
                <a:cs typeface="Calibri" panose="020F0502020204030204" pitchFamily="34" charset="0"/>
              </a:rPr>
              <a:t>10%</a:t>
            </a:r>
          </a:p>
          <a:p>
            <a:pPr>
              <a:lnSpc>
                <a:spcPct val="120000"/>
              </a:lnSpc>
              <a:spcAft>
                <a:spcPts val="800"/>
              </a:spcAft>
            </a:pPr>
            <a:r>
              <a:rPr lang="en-GB" sz="4000" dirty="0">
                <a:cs typeface="Calibri" panose="020F0502020204030204" pitchFamily="34" charset="0"/>
              </a:rPr>
              <a:t>Injury/ cut with severe/abnormal </a:t>
            </a:r>
            <a:r>
              <a:rPr lang="en-GB" sz="4000" b="1" dirty="0">
                <a:cs typeface="Calibri" panose="020F0502020204030204" pitchFamily="34" charset="0"/>
              </a:rPr>
              <a:t>bleeding</a:t>
            </a:r>
            <a:r>
              <a:rPr lang="en-GB" sz="4000" dirty="0">
                <a:cs typeface="Calibri" panose="020F0502020204030204" pitchFamily="34" charset="0"/>
              </a:rPr>
              <a:t> </a:t>
            </a:r>
            <a:r>
              <a:rPr lang="en-GB" sz="4000" b="1" dirty="0">
                <a:cs typeface="Calibri" panose="020F0502020204030204" pitchFamily="34" charset="0"/>
              </a:rPr>
              <a:t>10%</a:t>
            </a:r>
          </a:p>
          <a:p>
            <a:pPr>
              <a:lnSpc>
                <a:spcPct val="120000"/>
              </a:lnSpc>
              <a:spcAft>
                <a:spcPts val="800"/>
              </a:spcAft>
            </a:pPr>
            <a:r>
              <a:rPr lang="en-GB" sz="4000" b="1" dirty="0">
                <a:cs typeface="Calibri" panose="020F0502020204030204" pitchFamily="34" charset="0"/>
              </a:rPr>
              <a:t>Dermatology, </a:t>
            </a:r>
            <a:r>
              <a:rPr lang="en-GB" sz="4000" dirty="0">
                <a:cs typeface="Calibri" panose="020F0502020204030204" pitchFamily="34" charset="0"/>
              </a:rPr>
              <a:t>rash, moles, eczema </a:t>
            </a:r>
            <a:r>
              <a:rPr lang="en-GB" sz="4000" b="1" dirty="0">
                <a:cs typeface="Calibri" panose="020F0502020204030204" pitchFamily="34" charset="0"/>
              </a:rPr>
              <a:t>8%</a:t>
            </a:r>
          </a:p>
          <a:p>
            <a:pPr>
              <a:lnSpc>
                <a:spcPct val="120000"/>
              </a:lnSpc>
              <a:spcAft>
                <a:spcPts val="800"/>
              </a:spcAft>
            </a:pPr>
            <a:r>
              <a:rPr lang="en-GB" sz="4000" b="1" dirty="0">
                <a:cs typeface="Calibri" panose="020F0502020204030204" pitchFamily="34" charset="0"/>
              </a:rPr>
              <a:t>Heart conditions/ attack, </a:t>
            </a:r>
            <a:r>
              <a:rPr lang="en-GB" sz="4000" dirty="0">
                <a:cs typeface="Calibri" panose="020F0502020204030204" pitchFamily="34" charset="0"/>
              </a:rPr>
              <a:t>murmurs, problems </a:t>
            </a:r>
            <a:r>
              <a:rPr lang="en-GB" sz="4000" b="1" dirty="0">
                <a:cs typeface="Calibri" panose="020F0502020204030204" pitchFamily="34" charset="0"/>
              </a:rPr>
              <a:t>6%</a:t>
            </a:r>
          </a:p>
          <a:p>
            <a:pPr>
              <a:lnSpc>
                <a:spcPct val="120000"/>
              </a:lnSpc>
              <a:spcAft>
                <a:spcPts val="800"/>
              </a:spcAft>
            </a:pPr>
            <a:r>
              <a:rPr lang="en-GB" sz="4000" b="1" dirty="0">
                <a:cs typeface="Calibri" panose="020F0502020204030204" pitchFamily="34" charset="0"/>
              </a:rPr>
              <a:t>Infection requiring antibiotics 6% </a:t>
            </a:r>
            <a:r>
              <a:rPr lang="en-GB" sz="4000" i="1" dirty="0">
                <a:solidFill>
                  <a:srgbClr val="7030A0"/>
                </a:solidFill>
                <a:cs typeface="Calibri" panose="020F0502020204030204" pitchFamily="34" charset="0"/>
              </a:rPr>
              <a:t>(</a:t>
            </a:r>
            <a:r>
              <a:rPr lang="en-GB" sz="4000" i="1" dirty="0" err="1">
                <a:solidFill>
                  <a:srgbClr val="7030A0"/>
                </a:solidFill>
                <a:cs typeface="Calibri" panose="020F0502020204030204" pitchFamily="34" charset="0"/>
              </a:rPr>
              <a:t>n.b.</a:t>
            </a:r>
            <a:r>
              <a:rPr lang="en-GB" sz="4000" i="1" dirty="0">
                <a:solidFill>
                  <a:srgbClr val="7030A0"/>
                </a:solidFill>
                <a:cs typeface="Calibri" panose="020F0502020204030204" pitchFamily="34" charset="0"/>
              </a:rPr>
              <a:t> 25-44 </a:t>
            </a:r>
            <a:r>
              <a:rPr lang="en-GB" sz="4000" i="1" dirty="0" err="1">
                <a:solidFill>
                  <a:srgbClr val="7030A0"/>
                </a:solidFill>
                <a:cs typeface="Calibri" panose="020F0502020204030204" pitchFamily="34" charset="0"/>
              </a:rPr>
              <a:t>yrs</a:t>
            </a:r>
            <a:r>
              <a:rPr lang="en-GB" sz="4000" i="1" dirty="0">
                <a:solidFill>
                  <a:srgbClr val="7030A0"/>
                </a:solidFill>
                <a:cs typeface="Calibri" panose="020F0502020204030204" pitchFamily="34" charset="0"/>
              </a:rPr>
              <a:t> 15%)</a:t>
            </a:r>
            <a:endParaRPr lang="en-GB" sz="4000" b="1" dirty="0">
              <a:cs typeface="Calibri" panose="020F0502020204030204" pitchFamily="34" charset="0"/>
            </a:endParaRPr>
          </a:p>
          <a:p>
            <a:pPr>
              <a:lnSpc>
                <a:spcPct val="120000"/>
              </a:lnSpc>
              <a:spcAft>
                <a:spcPts val="800"/>
              </a:spcAft>
            </a:pPr>
            <a:r>
              <a:rPr lang="en-GB" sz="4000" b="1" dirty="0">
                <a:cs typeface="Calibri" panose="020F0502020204030204" pitchFamily="34" charset="0"/>
              </a:rPr>
              <a:t>Severe vomiting, diarrhoea 6%</a:t>
            </a:r>
          </a:p>
          <a:p>
            <a:pPr>
              <a:lnSpc>
                <a:spcPct val="120000"/>
              </a:lnSpc>
              <a:spcAft>
                <a:spcPts val="800"/>
              </a:spcAft>
            </a:pPr>
            <a:r>
              <a:rPr lang="en-GB" sz="4000" b="1" dirty="0">
                <a:cs typeface="Calibri" panose="020F0502020204030204" pitchFamily="34" charset="0"/>
              </a:rPr>
              <a:t>Breathing difficulties 4%      Unexplained lumps 4%</a:t>
            </a: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sp>
        <p:nvSpPr>
          <p:cNvPr id="26" name="TextBox 25">
            <a:extLst>
              <a:ext uri="{FF2B5EF4-FFF2-40B4-BE49-F238E27FC236}">
                <a16:creationId xmlns:a16="http://schemas.microsoft.com/office/drawing/2014/main" xmlns="" id="{6A3B1FE2-63E8-4CAB-B60D-165E7D17D3B9}"/>
              </a:ext>
            </a:extLst>
          </p:cNvPr>
          <p:cNvSpPr txBox="1"/>
          <p:nvPr/>
        </p:nvSpPr>
        <p:spPr>
          <a:xfrm>
            <a:off x="1740296" y="1004728"/>
            <a:ext cx="1810499" cy="276999"/>
          </a:xfrm>
          <a:prstGeom prst="rect">
            <a:avLst/>
          </a:prstGeom>
          <a:noFill/>
          <a:ln>
            <a:noFill/>
          </a:ln>
        </p:spPr>
        <p:txBody>
          <a:bodyPr wrap="square" rtlCol="0">
            <a:spAutoFit/>
          </a:bodyPr>
          <a:lstStyle/>
          <a:p>
            <a:r>
              <a:rPr lang="en-GB" sz="1200" b="1" dirty="0">
                <a:solidFill>
                  <a:srgbClr val="64B22D"/>
                </a:solidFill>
              </a:rPr>
              <a:t>ROUTINE</a:t>
            </a:r>
          </a:p>
        </p:txBody>
      </p:sp>
      <p:sp>
        <p:nvSpPr>
          <p:cNvPr id="27" name="TextBox 26">
            <a:extLst>
              <a:ext uri="{FF2B5EF4-FFF2-40B4-BE49-F238E27FC236}">
                <a16:creationId xmlns:a16="http://schemas.microsoft.com/office/drawing/2014/main" xmlns="" id="{951AA7E6-7966-4F95-9688-760BAED52C47}"/>
              </a:ext>
            </a:extLst>
          </p:cNvPr>
          <p:cNvSpPr txBox="1"/>
          <p:nvPr/>
        </p:nvSpPr>
        <p:spPr>
          <a:xfrm>
            <a:off x="5686693" y="1017676"/>
            <a:ext cx="1810499" cy="276999"/>
          </a:xfrm>
          <a:prstGeom prst="rect">
            <a:avLst/>
          </a:prstGeom>
          <a:noFill/>
          <a:ln>
            <a:noFill/>
          </a:ln>
        </p:spPr>
        <p:txBody>
          <a:bodyPr wrap="square" rtlCol="0">
            <a:spAutoFit/>
          </a:bodyPr>
          <a:lstStyle/>
          <a:p>
            <a:r>
              <a:rPr lang="en-GB" sz="1200" b="1" dirty="0">
                <a:solidFill>
                  <a:srgbClr val="EA8132"/>
                </a:solidFill>
              </a:rPr>
              <a:t>URGENT</a:t>
            </a:r>
          </a:p>
        </p:txBody>
      </p:sp>
      <p:sp>
        <p:nvSpPr>
          <p:cNvPr id="28" name="Content Placeholder 2">
            <a:extLst>
              <a:ext uri="{FF2B5EF4-FFF2-40B4-BE49-F238E27FC236}">
                <a16:creationId xmlns:a16="http://schemas.microsoft.com/office/drawing/2014/main" xmlns="" id="{80C5C3C9-066D-4C83-B73A-D2AC757A22FE}"/>
              </a:ext>
            </a:extLst>
          </p:cNvPr>
          <p:cNvSpPr txBox="1">
            <a:spLocks/>
          </p:cNvSpPr>
          <p:nvPr/>
        </p:nvSpPr>
        <p:spPr>
          <a:xfrm>
            <a:off x="8160059" y="983186"/>
            <a:ext cx="3871127" cy="5408736"/>
          </a:xfrm>
          <a:prstGeom prst="rect">
            <a:avLst/>
          </a:prstGeom>
          <a:solidFill>
            <a:schemeClr val="bg1"/>
          </a:solidFill>
          <a:ln w="76200">
            <a:solidFill>
              <a:srgbClr val="C00000"/>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20000"/>
              </a:lnSpc>
              <a:spcAft>
                <a:spcPts val="800"/>
              </a:spcAft>
            </a:pPr>
            <a:endParaRPr lang="en-GB" b="1" dirty="0">
              <a:latin typeface="+mj-lt"/>
              <a:ea typeface="Times New Roman" panose="02020603050405020304" pitchFamily="18" charset="0"/>
              <a:cs typeface="Calibri" panose="020F0502020204030204" pitchFamily="34" charset="0"/>
            </a:endParaRPr>
          </a:p>
          <a:p>
            <a:pPr>
              <a:lnSpc>
                <a:spcPct val="120000"/>
              </a:lnSpc>
              <a:spcAft>
                <a:spcPts val="800"/>
              </a:spcAft>
            </a:pPr>
            <a:r>
              <a:rPr lang="en-GB" sz="4000" b="1" dirty="0">
                <a:cs typeface="Calibri" panose="020F0502020204030204" pitchFamily="34" charset="0"/>
              </a:rPr>
              <a:t>Heart conditions/ attack, </a:t>
            </a:r>
            <a:r>
              <a:rPr lang="en-GB" sz="4000" dirty="0">
                <a:cs typeface="Calibri" panose="020F0502020204030204" pitchFamily="34" charset="0"/>
              </a:rPr>
              <a:t>murmurs, problems </a:t>
            </a:r>
            <a:r>
              <a:rPr lang="en-GB" sz="4000" b="1" dirty="0">
                <a:cs typeface="Calibri" panose="020F0502020204030204" pitchFamily="34" charset="0"/>
              </a:rPr>
              <a:t>48%</a:t>
            </a:r>
          </a:p>
          <a:p>
            <a:pPr>
              <a:lnSpc>
                <a:spcPct val="120000"/>
              </a:lnSpc>
              <a:spcAft>
                <a:spcPts val="800"/>
              </a:spcAft>
            </a:pPr>
            <a:r>
              <a:rPr lang="en-GB" sz="4000" dirty="0">
                <a:cs typeface="Calibri" panose="020F0502020204030204" pitchFamily="34" charset="0"/>
              </a:rPr>
              <a:t>Injury/ cut with severe/abnormal </a:t>
            </a:r>
            <a:r>
              <a:rPr lang="en-GB" sz="4000" b="1" dirty="0">
                <a:cs typeface="Calibri" panose="020F0502020204030204" pitchFamily="34" charset="0"/>
              </a:rPr>
              <a:t>bleeding 32%</a:t>
            </a:r>
          </a:p>
          <a:p>
            <a:pPr>
              <a:lnSpc>
                <a:spcPct val="120000"/>
              </a:lnSpc>
              <a:spcAft>
                <a:spcPts val="800"/>
              </a:spcAft>
            </a:pPr>
            <a:r>
              <a:rPr lang="en-GB" sz="4000" b="1" dirty="0">
                <a:cs typeface="Calibri" panose="020F0502020204030204" pitchFamily="34" charset="0"/>
              </a:rPr>
              <a:t>Broken limbs, </a:t>
            </a:r>
            <a:r>
              <a:rPr lang="en-GB" sz="4000" dirty="0">
                <a:cs typeface="Calibri" panose="020F0502020204030204" pitchFamily="34" charset="0"/>
              </a:rPr>
              <a:t>bones, dislocation </a:t>
            </a:r>
            <a:r>
              <a:rPr lang="en-GB" sz="4000" b="1" dirty="0">
                <a:cs typeface="Calibri" panose="020F0502020204030204" pitchFamily="34" charset="0"/>
              </a:rPr>
              <a:t>22%</a:t>
            </a:r>
          </a:p>
          <a:p>
            <a:pPr>
              <a:lnSpc>
                <a:spcPct val="120000"/>
              </a:lnSpc>
              <a:spcAft>
                <a:spcPts val="800"/>
              </a:spcAft>
            </a:pPr>
            <a:r>
              <a:rPr lang="en-GB" sz="4000" b="1" dirty="0">
                <a:cs typeface="Calibri" panose="020F0502020204030204" pitchFamily="34" charset="0"/>
              </a:rPr>
              <a:t>Breathing difficulties, </a:t>
            </a:r>
            <a:r>
              <a:rPr lang="en-GB" sz="4000" dirty="0">
                <a:cs typeface="Calibri" panose="020F0502020204030204" pitchFamily="34" charset="0"/>
              </a:rPr>
              <a:t>breathless</a:t>
            </a:r>
            <a:r>
              <a:rPr lang="en-GB" sz="4000" b="1" dirty="0">
                <a:cs typeface="Calibri" panose="020F0502020204030204" pitchFamily="34" charset="0"/>
              </a:rPr>
              <a:t> 18%   </a:t>
            </a:r>
          </a:p>
          <a:p>
            <a:pPr>
              <a:lnSpc>
                <a:spcPct val="120000"/>
              </a:lnSpc>
              <a:spcAft>
                <a:spcPts val="800"/>
              </a:spcAft>
            </a:pPr>
            <a:r>
              <a:rPr lang="en-GB" sz="4000" b="1" dirty="0">
                <a:cs typeface="Calibri" panose="020F0502020204030204" pitchFamily="34" charset="0"/>
              </a:rPr>
              <a:t>Stroke, </a:t>
            </a:r>
            <a:r>
              <a:rPr lang="en-GB" sz="4000" dirty="0">
                <a:cs typeface="Calibri" panose="020F0502020204030204" pitchFamily="34" charset="0"/>
              </a:rPr>
              <a:t>slurred speech </a:t>
            </a:r>
            <a:r>
              <a:rPr lang="en-GB" sz="4000" b="1" dirty="0">
                <a:cs typeface="Calibri" panose="020F0502020204030204" pitchFamily="34" charset="0"/>
              </a:rPr>
              <a:t>16%</a:t>
            </a:r>
          </a:p>
          <a:p>
            <a:pPr>
              <a:lnSpc>
                <a:spcPct val="120000"/>
              </a:lnSpc>
              <a:spcAft>
                <a:spcPts val="800"/>
              </a:spcAft>
            </a:pPr>
            <a:r>
              <a:rPr lang="en-GB" sz="4000" b="1" dirty="0">
                <a:cs typeface="Calibri" panose="020F0502020204030204" pitchFamily="34" charset="0"/>
              </a:rPr>
              <a:t>Loss of consciousness 8% </a:t>
            </a:r>
          </a:p>
          <a:p>
            <a:pPr>
              <a:lnSpc>
                <a:spcPct val="120000"/>
              </a:lnSpc>
              <a:spcAft>
                <a:spcPts val="800"/>
              </a:spcAft>
            </a:pPr>
            <a:r>
              <a:rPr lang="en-GB" sz="4000" b="1" dirty="0">
                <a:ea typeface="Times New Roman" panose="02020603050405020304" pitchFamily="18" charset="0"/>
                <a:cs typeface="Calibri" panose="020F0502020204030204" pitchFamily="34" charset="0"/>
              </a:rPr>
              <a:t>Persistent, severe pain </a:t>
            </a:r>
            <a:r>
              <a:rPr lang="en-GB" sz="4000" dirty="0">
                <a:ea typeface="Times New Roman" panose="02020603050405020304" pitchFamily="18" charset="0"/>
                <a:cs typeface="Calibri" panose="020F0502020204030204" pitchFamily="34" charset="0"/>
              </a:rPr>
              <a:t>(back pain, migraine, swelling, chest pain, sprains) </a:t>
            </a:r>
            <a:r>
              <a:rPr lang="en-GB" sz="4000" b="1" dirty="0">
                <a:ea typeface="Times New Roman" panose="02020603050405020304" pitchFamily="18" charset="0"/>
                <a:cs typeface="Calibri" panose="020F0502020204030204" pitchFamily="34" charset="0"/>
              </a:rPr>
              <a:t>8%</a:t>
            </a:r>
          </a:p>
          <a:p>
            <a:pPr>
              <a:lnSpc>
                <a:spcPct val="120000"/>
              </a:lnSpc>
              <a:spcAft>
                <a:spcPts val="800"/>
              </a:spcAft>
            </a:pPr>
            <a:r>
              <a:rPr lang="en-GB" sz="4000" b="1" dirty="0">
                <a:cs typeface="Calibri" panose="020F0502020204030204" pitchFamily="34" charset="0"/>
              </a:rPr>
              <a:t>Sudden deterioration, </a:t>
            </a:r>
            <a:r>
              <a:rPr lang="en-GB" sz="4000" dirty="0">
                <a:cs typeface="Calibri" panose="020F0502020204030204" pitchFamily="34" charset="0"/>
              </a:rPr>
              <a:t>floppy, dizziness, fainting, change in condition/ symptoms worsening </a:t>
            </a:r>
            <a:r>
              <a:rPr lang="en-GB" sz="4000" b="1" dirty="0">
                <a:cs typeface="Calibri" panose="020F0502020204030204" pitchFamily="34" charset="0"/>
              </a:rPr>
              <a:t>6%</a:t>
            </a:r>
          </a:p>
          <a:p>
            <a:pPr>
              <a:lnSpc>
                <a:spcPct val="120000"/>
              </a:lnSpc>
              <a:spcAft>
                <a:spcPts val="800"/>
              </a:spcAft>
            </a:pPr>
            <a:r>
              <a:rPr lang="en-GB" sz="4000" b="1" dirty="0">
                <a:cs typeface="Calibri" panose="020F0502020204030204" pitchFamily="34" charset="0"/>
              </a:rPr>
              <a:t>Head injury 6%</a:t>
            </a:r>
          </a:p>
          <a:p>
            <a:pPr>
              <a:lnSpc>
                <a:spcPct val="120000"/>
              </a:lnSpc>
              <a:spcAft>
                <a:spcPts val="800"/>
              </a:spcAft>
            </a:pPr>
            <a:r>
              <a:rPr lang="en-GB" sz="4000" b="1" dirty="0">
                <a:cs typeface="Calibri" panose="020F0502020204030204" pitchFamily="34" charset="0"/>
              </a:rPr>
              <a:t>Life threatening, </a:t>
            </a:r>
            <a:r>
              <a:rPr lang="en-GB" sz="4000" dirty="0">
                <a:cs typeface="Calibri" panose="020F0502020204030204" pitchFamily="34" charset="0"/>
              </a:rPr>
              <a:t>need of A&amp;E, ambulance </a:t>
            </a:r>
            <a:r>
              <a:rPr lang="en-GB" sz="4000" b="1" dirty="0">
                <a:cs typeface="Calibri" panose="020F0502020204030204" pitchFamily="34" charset="0"/>
              </a:rPr>
              <a:t>5%</a:t>
            </a:r>
          </a:p>
          <a:p>
            <a:pPr>
              <a:lnSpc>
                <a:spcPct val="120000"/>
              </a:lnSpc>
              <a:spcAft>
                <a:spcPts val="800"/>
              </a:spcAft>
            </a:pPr>
            <a:r>
              <a:rPr lang="en-GB" sz="4000" b="1" dirty="0">
                <a:cs typeface="Calibri" panose="020F0502020204030204" pitchFamily="34" charset="0"/>
              </a:rPr>
              <a:t>Mental health crisis, </a:t>
            </a:r>
            <a:r>
              <a:rPr lang="en-GB" sz="4000" dirty="0">
                <a:cs typeface="Calibri" panose="020F0502020204030204" pitchFamily="34" charset="0"/>
              </a:rPr>
              <a:t>life threatening </a:t>
            </a:r>
            <a:r>
              <a:rPr lang="en-GB" sz="4000" b="1" dirty="0">
                <a:cs typeface="Calibri" panose="020F0502020204030204" pitchFamily="34" charset="0"/>
              </a:rPr>
              <a:t>5%</a:t>
            </a: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sp>
        <p:nvSpPr>
          <p:cNvPr id="29" name="TextBox 28">
            <a:extLst>
              <a:ext uri="{FF2B5EF4-FFF2-40B4-BE49-F238E27FC236}">
                <a16:creationId xmlns:a16="http://schemas.microsoft.com/office/drawing/2014/main" xmlns="" id="{CDA376C4-624B-465F-8591-277471B6132F}"/>
              </a:ext>
            </a:extLst>
          </p:cNvPr>
          <p:cNvSpPr txBox="1"/>
          <p:nvPr/>
        </p:nvSpPr>
        <p:spPr>
          <a:xfrm>
            <a:off x="9344292" y="1017676"/>
            <a:ext cx="1810499" cy="276999"/>
          </a:xfrm>
          <a:prstGeom prst="rect">
            <a:avLst/>
          </a:prstGeom>
          <a:noFill/>
          <a:ln>
            <a:noFill/>
          </a:ln>
        </p:spPr>
        <p:txBody>
          <a:bodyPr wrap="square" rtlCol="0">
            <a:spAutoFit/>
          </a:bodyPr>
          <a:lstStyle/>
          <a:p>
            <a:r>
              <a:rPr lang="en-GB" sz="1200" b="1" dirty="0">
                <a:solidFill>
                  <a:srgbClr val="C00000"/>
                </a:solidFill>
              </a:rPr>
              <a:t>EMERGENCY</a:t>
            </a:r>
          </a:p>
        </p:txBody>
      </p:sp>
    </p:spTree>
    <p:extLst>
      <p:ext uri="{BB962C8B-B14F-4D97-AF65-F5344CB8AC3E}">
        <p14:creationId xmlns:p14="http://schemas.microsoft.com/office/powerpoint/2010/main" val="230793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15</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301663"/>
            <a:ext cx="11700770" cy="959943"/>
          </a:xfrm>
          <a:prstGeom prst="rect">
            <a:avLst/>
          </a:prstGeom>
          <a:noFill/>
        </p:spPr>
        <p:txBody>
          <a:bodyPr wrap="square">
            <a:spAutoFit/>
          </a:bodyPr>
          <a:lstStyle/>
          <a:p>
            <a:pPr>
              <a:lnSpc>
                <a:spcPct val="107000"/>
              </a:lnSpc>
              <a:spcAft>
                <a:spcPts val="800"/>
              </a:spcAft>
            </a:pPr>
            <a:r>
              <a:rPr lang="en-GB" b="1" dirty="0">
                <a:latin typeface="+mj-lt"/>
                <a:ea typeface="Times New Roman" panose="02020603050405020304" pitchFamily="18" charset="0"/>
                <a:cs typeface="Calibri" panose="020F0502020204030204" pitchFamily="34" charset="0"/>
              </a:rPr>
              <a:t>If </a:t>
            </a:r>
            <a:r>
              <a:rPr lang="en-GB" b="1" dirty="0">
                <a:effectLst/>
                <a:latin typeface="+mj-lt"/>
                <a:ea typeface="Times New Roman" panose="02020603050405020304" pitchFamily="18" charset="0"/>
                <a:cs typeface="Calibri" panose="020F0502020204030204" pitchFamily="34" charset="0"/>
              </a:rPr>
              <a:t>experiencing </a:t>
            </a:r>
            <a:r>
              <a:rPr lang="en-GB" b="1" dirty="0">
                <a:solidFill>
                  <a:srgbClr val="004992"/>
                </a:solidFill>
                <a:effectLst/>
                <a:latin typeface="+mj-lt"/>
                <a:ea typeface="Times New Roman" panose="02020603050405020304" pitchFamily="18" charset="0"/>
                <a:cs typeface="Calibri" panose="020F0502020204030204" pitchFamily="34" charset="0"/>
              </a:rPr>
              <a:t>an </a:t>
            </a:r>
            <a:r>
              <a:rPr lang="en-GB" b="1" u="sng" dirty="0">
                <a:solidFill>
                  <a:srgbClr val="004992"/>
                </a:solidFill>
                <a:effectLst/>
                <a:latin typeface="+mj-lt"/>
                <a:ea typeface="Times New Roman" panose="02020603050405020304" pitchFamily="18" charset="0"/>
                <a:cs typeface="Calibri" panose="020F0502020204030204" pitchFamily="34" charset="0"/>
              </a:rPr>
              <a:t>URGENT HEALTHCARE NEED</a:t>
            </a:r>
            <a:r>
              <a:rPr lang="en-GB" b="1" dirty="0">
                <a:solidFill>
                  <a:srgbClr val="004992"/>
                </a:solidFill>
                <a:effectLst/>
                <a:latin typeface="+mj-lt"/>
                <a:ea typeface="Times New Roman" panose="02020603050405020304" pitchFamily="18" charset="0"/>
                <a:cs typeface="Calibri" panose="020F0502020204030204" pitchFamily="34" charset="0"/>
              </a:rPr>
              <a:t>, just over </a:t>
            </a:r>
            <a:r>
              <a:rPr lang="en-GB" b="1" dirty="0">
                <a:solidFill>
                  <a:srgbClr val="64B22D"/>
                </a:solidFill>
                <a:effectLst/>
                <a:latin typeface="+mj-lt"/>
                <a:ea typeface="Times New Roman" panose="02020603050405020304" pitchFamily="18" charset="0"/>
                <a:cs typeface="Calibri" panose="020F0502020204030204" pitchFamily="34" charset="0"/>
              </a:rPr>
              <a:t>one third </a:t>
            </a:r>
            <a:r>
              <a:rPr lang="en-GB" b="1" dirty="0">
                <a:solidFill>
                  <a:srgbClr val="004992"/>
                </a:solidFill>
                <a:effectLst/>
                <a:latin typeface="+mj-lt"/>
                <a:ea typeface="Times New Roman" panose="02020603050405020304" pitchFamily="18" charset="0"/>
                <a:cs typeface="Calibri" panose="020F0502020204030204" pitchFamily="34" charset="0"/>
              </a:rPr>
              <a:t>would be happy to use </a:t>
            </a:r>
            <a:r>
              <a:rPr lang="en-GB" b="1" dirty="0">
                <a:solidFill>
                  <a:srgbClr val="64B22D"/>
                </a:solidFill>
                <a:effectLst/>
                <a:latin typeface="+mj-lt"/>
                <a:ea typeface="Times New Roman" panose="02020603050405020304" pitchFamily="18" charset="0"/>
                <a:cs typeface="Calibri" panose="020F0502020204030204" pitchFamily="34" charset="0"/>
              </a:rPr>
              <a:t>online</a:t>
            </a:r>
            <a:r>
              <a:rPr lang="en-GB" b="1" dirty="0">
                <a:solidFill>
                  <a:srgbClr val="004992"/>
                </a:solidFill>
                <a:effectLst/>
                <a:latin typeface="+mj-lt"/>
                <a:ea typeface="Times New Roman" panose="02020603050405020304" pitchFamily="18" charset="0"/>
                <a:cs typeface="Calibri" panose="020F0502020204030204" pitchFamily="34" charset="0"/>
              </a:rPr>
              <a:t> healthcare services first for advice. Just under </a:t>
            </a:r>
            <a:r>
              <a:rPr lang="en-GB" b="1" dirty="0">
                <a:solidFill>
                  <a:srgbClr val="EA8132"/>
                </a:solidFill>
                <a:effectLst/>
                <a:latin typeface="+mj-lt"/>
                <a:ea typeface="Times New Roman" panose="02020603050405020304" pitchFamily="18" charset="0"/>
                <a:cs typeface="Calibri" panose="020F0502020204030204" pitchFamily="34" charset="0"/>
              </a:rPr>
              <a:t>one half </a:t>
            </a:r>
            <a:r>
              <a:rPr lang="en-GB" b="1" dirty="0">
                <a:solidFill>
                  <a:srgbClr val="004992"/>
                </a:solidFill>
                <a:effectLst/>
                <a:latin typeface="+mj-lt"/>
                <a:ea typeface="Times New Roman" panose="02020603050405020304" pitchFamily="18" charset="0"/>
                <a:cs typeface="Calibri" panose="020F0502020204030204" pitchFamily="34" charset="0"/>
              </a:rPr>
              <a:t>would prefer  </a:t>
            </a:r>
            <a:r>
              <a:rPr lang="en-GB" b="1" dirty="0">
                <a:solidFill>
                  <a:srgbClr val="EA8132"/>
                </a:solidFill>
                <a:effectLst/>
                <a:latin typeface="+mj-lt"/>
                <a:ea typeface="Times New Roman" panose="02020603050405020304" pitchFamily="18" charset="0"/>
                <a:cs typeface="Calibri" panose="020F0502020204030204" pitchFamily="34" charset="0"/>
              </a:rPr>
              <a:t>telephone or video </a:t>
            </a:r>
            <a:r>
              <a:rPr lang="en-GB" b="1" dirty="0">
                <a:solidFill>
                  <a:srgbClr val="004992"/>
                </a:solidFill>
                <a:effectLst/>
                <a:latin typeface="+mj-lt"/>
                <a:ea typeface="Times New Roman" panose="02020603050405020304" pitchFamily="18" charset="0"/>
                <a:cs typeface="Calibri" panose="020F0502020204030204" pitchFamily="34" charset="0"/>
              </a:rPr>
              <a:t>advice first. </a:t>
            </a:r>
            <a:r>
              <a:rPr lang="en-GB" b="1" dirty="0">
                <a:solidFill>
                  <a:srgbClr val="C00000"/>
                </a:solidFill>
                <a:effectLst/>
                <a:latin typeface="+mj-lt"/>
                <a:ea typeface="Times New Roman" panose="02020603050405020304" pitchFamily="18" charset="0"/>
                <a:cs typeface="Calibri" panose="020F0502020204030204" pitchFamily="34" charset="0"/>
              </a:rPr>
              <a:t>One fifth </a:t>
            </a:r>
            <a:r>
              <a:rPr lang="en-GB" b="1" dirty="0">
                <a:solidFill>
                  <a:srgbClr val="004992"/>
                </a:solidFill>
                <a:effectLst/>
                <a:latin typeface="+mj-lt"/>
                <a:ea typeface="Times New Roman" panose="02020603050405020304" pitchFamily="18" charset="0"/>
                <a:cs typeface="Calibri" panose="020F0502020204030204" pitchFamily="34" charset="0"/>
              </a:rPr>
              <a:t>would prefer to </a:t>
            </a:r>
            <a:r>
              <a:rPr lang="en-GB" b="1" dirty="0">
                <a:solidFill>
                  <a:srgbClr val="C00000"/>
                </a:solidFill>
                <a:effectLst/>
                <a:latin typeface="+mj-lt"/>
                <a:ea typeface="Times New Roman" panose="02020603050405020304" pitchFamily="18" charset="0"/>
                <a:cs typeface="Calibri" panose="020F0502020204030204" pitchFamily="34" charset="0"/>
              </a:rPr>
              <a:t>walk </a:t>
            </a:r>
            <a:r>
              <a:rPr lang="en-GB" b="1" dirty="0">
                <a:solidFill>
                  <a:srgbClr val="C00000"/>
                </a:solidFill>
                <a:latin typeface="+mj-lt"/>
                <a:ea typeface="Times New Roman" panose="02020603050405020304" pitchFamily="18" charset="0"/>
                <a:cs typeface="Calibri" panose="020F0502020204030204" pitchFamily="34" charset="0"/>
              </a:rPr>
              <a:t>d</a:t>
            </a:r>
            <a:r>
              <a:rPr lang="en-GB" b="1" dirty="0">
                <a:solidFill>
                  <a:srgbClr val="C00000"/>
                </a:solidFill>
                <a:effectLst/>
                <a:latin typeface="+mj-lt"/>
                <a:ea typeface="Times New Roman" panose="02020603050405020304" pitchFamily="18" charset="0"/>
                <a:cs typeface="Calibri" panose="020F0502020204030204" pitchFamily="34" charset="0"/>
              </a:rPr>
              <a:t>irectly in </a:t>
            </a:r>
            <a:r>
              <a:rPr lang="en-GB" b="1" dirty="0">
                <a:solidFill>
                  <a:srgbClr val="004992"/>
                </a:solidFill>
                <a:latin typeface="+mj-lt"/>
                <a:ea typeface="Times New Roman" panose="02020603050405020304" pitchFamily="18" charset="0"/>
                <a:cs typeface="Calibri" panose="020F0502020204030204" pitchFamily="34" charset="0"/>
              </a:rPr>
              <a:t>to a service w</a:t>
            </a:r>
            <a:r>
              <a:rPr lang="en-GB" b="1" dirty="0">
                <a:solidFill>
                  <a:srgbClr val="004992"/>
                </a:solidFill>
                <a:effectLst/>
                <a:latin typeface="+mj-lt"/>
                <a:ea typeface="Times New Roman" panose="02020603050405020304" pitchFamily="18" charset="0"/>
                <a:cs typeface="Calibri" panose="020F0502020204030204" pitchFamily="34" charset="0"/>
              </a:rPr>
              <a:t>ithout prior contact</a:t>
            </a:r>
            <a:endParaRPr lang="en-GB" sz="20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1565428" y="6071700"/>
            <a:ext cx="8617260" cy="553994"/>
          </a:xfrm>
          <a:prstGeom prst="rect">
            <a:avLst/>
          </a:prstGeom>
        </p:spPr>
        <p:txBody>
          <a:bodyPr wrap="square" lIns="91432" tIns="45718" rIns="91432" bIns="45718">
            <a:spAutoFit/>
          </a:bodyPr>
          <a:lstStyle/>
          <a:p>
            <a:r>
              <a:rPr lang="en-GB" sz="1000" i="1" dirty="0">
                <a:latin typeface="Arial"/>
              </a:rPr>
              <a:t>Q4. If </a:t>
            </a:r>
            <a:r>
              <a:rPr lang="en-GB" sz="1000" i="1" dirty="0">
                <a:effectLst/>
                <a:ea typeface="Times New Roman" panose="02020603050405020304" pitchFamily="18" charset="0"/>
                <a:cs typeface="Arial" panose="020B0604020202020204" pitchFamily="34" charset="0"/>
              </a:rPr>
              <a:t>you were experiencing an urgent healthcare need (like the ones you may have mentioned earlier, i.e. urgent but not an emergency situation), which of the following actions would you most want to take at first? </a:t>
            </a:r>
            <a:r>
              <a:rPr lang="en-GB" sz="1000" i="1" dirty="0">
                <a:solidFill>
                  <a:srgbClr val="64B22D"/>
                </a:solidFill>
                <a:latin typeface="Arial"/>
              </a:rPr>
              <a:t>Base: n=333,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22" name="Oval Callout 7">
            <a:extLst>
              <a:ext uri="{FF2B5EF4-FFF2-40B4-BE49-F238E27FC236}">
                <a16:creationId xmlns:a16="http://schemas.microsoft.com/office/drawing/2014/main" xmlns="" id="{95533552-D612-46FA-8416-404401D27B3F}"/>
              </a:ext>
            </a:extLst>
          </p:cNvPr>
          <p:cNvSpPr/>
          <p:nvPr/>
        </p:nvSpPr>
        <p:spPr>
          <a:xfrm>
            <a:off x="1927071" y="2770091"/>
            <a:ext cx="2361460" cy="2035763"/>
          </a:xfrm>
          <a:prstGeom prst="wedgeEllipseCallout">
            <a:avLst>
              <a:gd name="adj1" fmla="val -33723"/>
              <a:gd name="adj2" fmla="val 37232"/>
            </a:avLst>
          </a:prstGeom>
          <a:solidFill>
            <a:srgbClr val="64B22D"/>
          </a:solidFill>
          <a:ln w="82550">
            <a:solidFill>
              <a:srgbClr val="64B22D"/>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algn="ctr">
              <a:lnSpc>
                <a:spcPct val="107000"/>
              </a:lnSpc>
              <a:spcAft>
                <a:spcPts val="800"/>
              </a:spcAft>
            </a:pPr>
            <a:endParaRPr lang="en-GB" sz="1100" dirty="0">
              <a:effectLst/>
              <a:ea typeface="Times New Roman" panose="02020603050405020304" pitchFamily="18" charset="0"/>
              <a:cs typeface="Calibri" panose="020F0502020204030204" pitchFamily="34" charset="0"/>
            </a:endParaRPr>
          </a:p>
          <a:p>
            <a:pPr algn="ctr">
              <a:lnSpc>
                <a:spcPct val="107000"/>
              </a:lnSpc>
              <a:spcAft>
                <a:spcPts val="800"/>
              </a:spcAft>
            </a:pPr>
            <a:r>
              <a:rPr lang="en-GB" sz="1000" dirty="0">
                <a:ea typeface="Times New Roman" panose="02020603050405020304" pitchFamily="18" charset="0"/>
                <a:cs typeface="Calibri" panose="020F0502020204030204" pitchFamily="34" charset="0"/>
              </a:rPr>
              <a:t>I </a:t>
            </a:r>
            <a:r>
              <a:rPr lang="en-GB" sz="1000" dirty="0">
                <a:effectLst/>
                <a:ea typeface="Times New Roman" panose="02020603050405020304" pitchFamily="18" charset="0"/>
                <a:cs typeface="Calibri" panose="020F0502020204030204" pitchFamily="34" charset="0"/>
              </a:rPr>
              <a:t>would be happy to use </a:t>
            </a:r>
            <a:r>
              <a:rPr lang="en-GB" sz="1200" b="1" dirty="0">
                <a:solidFill>
                  <a:srgbClr val="002060"/>
                </a:solidFill>
                <a:effectLst/>
                <a:ea typeface="Times New Roman" panose="02020603050405020304" pitchFamily="18" charset="0"/>
                <a:cs typeface="Calibri" panose="020F0502020204030204" pitchFamily="34" charset="0"/>
              </a:rPr>
              <a:t>online healthcare services </a:t>
            </a:r>
            <a:r>
              <a:rPr lang="en-GB" sz="1000" dirty="0">
                <a:effectLst/>
                <a:ea typeface="Times New Roman" panose="02020603050405020304" pitchFamily="18" charset="0"/>
                <a:cs typeface="Calibri" panose="020F0502020204030204" pitchFamily="34" charset="0"/>
              </a:rPr>
              <a:t>who could then advise on the best course of action for me (</a:t>
            </a:r>
            <a:r>
              <a:rPr lang="en-GB" sz="1000" dirty="0" err="1">
                <a:effectLst/>
                <a:ea typeface="Times New Roman" panose="02020603050405020304" pitchFamily="18" charset="0"/>
                <a:cs typeface="Calibri" panose="020F0502020204030204" pitchFamily="34" charset="0"/>
              </a:rPr>
              <a:t>eg.</a:t>
            </a:r>
            <a:r>
              <a:rPr lang="en-GB" sz="1000" dirty="0">
                <a:effectLst/>
                <a:ea typeface="Times New Roman" panose="02020603050405020304" pitchFamily="18" charset="0"/>
                <a:cs typeface="Calibri" panose="020F0502020204030204" pitchFamily="34" charset="0"/>
              </a:rPr>
              <a:t> NHS 111 or </a:t>
            </a:r>
            <a:r>
              <a:rPr lang="en-GB" sz="1000" dirty="0" err="1">
                <a:effectLst/>
                <a:ea typeface="Times New Roman" panose="02020603050405020304" pitchFamily="18" charset="0"/>
                <a:cs typeface="Calibri" panose="020F0502020204030204" pitchFamily="34" charset="0"/>
              </a:rPr>
              <a:t>DoctorLink</a:t>
            </a:r>
            <a:r>
              <a:rPr lang="en-GB" sz="1000" dirty="0">
                <a:effectLst/>
                <a:ea typeface="Times New Roman" panose="02020603050405020304" pitchFamily="18" charset="0"/>
                <a:cs typeface="Calibri" panose="020F0502020204030204" pitchFamily="34" charset="0"/>
              </a:rPr>
              <a:t> or via an NHS APP)</a:t>
            </a:r>
          </a:p>
          <a:p>
            <a:pPr algn="ctr">
              <a:lnSpc>
                <a:spcPct val="107000"/>
              </a:lnSpc>
              <a:spcAft>
                <a:spcPts val="800"/>
              </a:spcAft>
            </a:pPr>
            <a:r>
              <a:rPr lang="en-GB" sz="2400" b="1" dirty="0">
                <a:solidFill>
                  <a:srgbClr val="002060"/>
                </a:solidFill>
                <a:ea typeface="Times New Roman" panose="02020603050405020304" pitchFamily="18" charset="0"/>
                <a:cs typeface="Calibri" panose="020F0502020204030204" pitchFamily="34" charset="0"/>
              </a:rPr>
              <a:t>37%</a:t>
            </a:r>
            <a:endParaRPr lang="en-GB" sz="2400" b="1" dirty="0">
              <a:solidFill>
                <a:srgbClr val="002060"/>
              </a:solidFill>
              <a:effectLst/>
              <a:ea typeface="Times New Roman" panose="02020603050405020304" pitchFamily="18" charset="0"/>
              <a:cs typeface="Times New Roman" panose="02020603050405020304" pitchFamily="18" charset="0"/>
            </a:endParaRPr>
          </a:p>
          <a:p>
            <a:pPr marL="171450" indent="-171450" algn="ctr">
              <a:buFont typeface="Courier New" panose="02070309020205020404" pitchFamily="49" charset="0"/>
              <a:buChar char="o"/>
            </a:pPr>
            <a:endParaRPr lang="en-GB" sz="1000" i="1" dirty="0">
              <a:solidFill>
                <a:schemeClr val="tx1"/>
              </a:solidFill>
            </a:endParaRPr>
          </a:p>
          <a:p>
            <a:pPr algn="ctr"/>
            <a:endParaRPr lang="en-GB" sz="10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p:txBody>
      </p:sp>
      <p:sp>
        <p:nvSpPr>
          <p:cNvPr id="12" name="Oval Callout 7">
            <a:extLst>
              <a:ext uri="{FF2B5EF4-FFF2-40B4-BE49-F238E27FC236}">
                <a16:creationId xmlns:a16="http://schemas.microsoft.com/office/drawing/2014/main" xmlns="" id="{6CB9DAA4-0593-44AA-84E9-61485A1E7593}"/>
              </a:ext>
            </a:extLst>
          </p:cNvPr>
          <p:cNvSpPr/>
          <p:nvPr/>
        </p:nvSpPr>
        <p:spPr>
          <a:xfrm>
            <a:off x="4580877" y="2648771"/>
            <a:ext cx="2532699" cy="2225070"/>
          </a:xfrm>
          <a:prstGeom prst="wedgeEllipseCallout">
            <a:avLst>
              <a:gd name="adj1" fmla="val -33723"/>
              <a:gd name="adj2" fmla="val 37232"/>
            </a:avLst>
          </a:prstGeom>
          <a:solidFill>
            <a:srgbClr val="EA8132"/>
          </a:solid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algn="ctr">
              <a:lnSpc>
                <a:spcPct val="107000"/>
              </a:lnSpc>
              <a:spcAft>
                <a:spcPts val="800"/>
              </a:spcAft>
            </a:pPr>
            <a:endParaRPr lang="en-GB" sz="1000" dirty="0">
              <a:effectLst/>
              <a:ea typeface="Times New Roman" panose="02020603050405020304" pitchFamily="18" charset="0"/>
              <a:cs typeface="Calibri" panose="020F0502020204030204" pitchFamily="34" charset="0"/>
            </a:endParaRPr>
          </a:p>
          <a:p>
            <a:pPr algn="ctr">
              <a:lnSpc>
                <a:spcPct val="107000"/>
              </a:lnSpc>
              <a:spcAft>
                <a:spcPts val="800"/>
              </a:spcAft>
            </a:pPr>
            <a:r>
              <a:rPr lang="en-GB" sz="1000" dirty="0">
                <a:effectLst/>
                <a:ea typeface="Times New Roman" panose="02020603050405020304" pitchFamily="18" charset="0"/>
                <a:cs typeface="Calibri" panose="020F0502020204030204" pitchFamily="34" charset="0"/>
              </a:rPr>
              <a:t>I would want to talk to someone first by </a:t>
            </a:r>
            <a:r>
              <a:rPr lang="en-GB" sz="1200" b="1" dirty="0">
                <a:solidFill>
                  <a:srgbClr val="002060"/>
                </a:solidFill>
                <a:effectLst/>
                <a:ea typeface="Times New Roman" panose="02020603050405020304" pitchFamily="18" charset="0"/>
                <a:cs typeface="Calibri" panose="020F0502020204030204" pitchFamily="34" charset="0"/>
              </a:rPr>
              <a:t>telephone or video consultation </a:t>
            </a:r>
            <a:r>
              <a:rPr lang="en-GB" sz="1000" dirty="0">
                <a:effectLst/>
                <a:ea typeface="Times New Roman" panose="02020603050405020304" pitchFamily="18" charset="0"/>
                <a:cs typeface="Calibri" panose="020F0502020204030204" pitchFamily="34" charset="0"/>
              </a:rPr>
              <a:t>who could then advise on the best course of action for me (</a:t>
            </a:r>
            <a:r>
              <a:rPr lang="en-GB" sz="1000" dirty="0" err="1">
                <a:effectLst/>
                <a:ea typeface="Times New Roman" panose="02020603050405020304" pitchFamily="18" charset="0"/>
                <a:cs typeface="Calibri" panose="020F0502020204030204" pitchFamily="34" charset="0"/>
              </a:rPr>
              <a:t>eg.</a:t>
            </a:r>
            <a:r>
              <a:rPr lang="en-GB" sz="1000" dirty="0">
                <a:effectLst/>
                <a:ea typeface="Times New Roman" panose="02020603050405020304" pitchFamily="18" charset="0"/>
                <a:cs typeface="Calibri" panose="020F0502020204030204" pitchFamily="34" charset="0"/>
              </a:rPr>
              <a:t> my GP, NHS 111, 999)</a:t>
            </a:r>
          </a:p>
          <a:p>
            <a:pPr algn="ctr">
              <a:lnSpc>
                <a:spcPct val="107000"/>
              </a:lnSpc>
              <a:spcAft>
                <a:spcPts val="800"/>
              </a:spcAft>
            </a:pPr>
            <a:r>
              <a:rPr lang="en-GB" sz="2400" b="1" dirty="0">
                <a:solidFill>
                  <a:srgbClr val="002060"/>
                </a:solidFill>
                <a:ea typeface="Times New Roman" panose="02020603050405020304" pitchFamily="18" charset="0"/>
                <a:cs typeface="Calibri" panose="020F0502020204030204" pitchFamily="34" charset="0"/>
              </a:rPr>
              <a:t>45%</a:t>
            </a:r>
            <a:endParaRPr lang="en-GB" sz="2400" b="1" dirty="0">
              <a:solidFill>
                <a:srgbClr val="002060"/>
              </a:solidFill>
              <a:effectLst/>
              <a:ea typeface="Times New Roman" panose="02020603050405020304" pitchFamily="18" charset="0"/>
              <a:cs typeface="Times New Roman" panose="02020603050405020304" pitchFamily="18" charset="0"/>
            </a:endParaRPr>
          </a:p>
          <a:p>
            <a:pPr marL="171450" indent="-171450" algn="ctr">
              <a:buFont typeface="Courier New" panose="02070309020205020404" pitchFamily="49" charset="0"/>
              <a:buChar char="o"/>
            </a:pPr>
            <a:endParaRPr lang="en-GB" sz="1000" i="1" dirty="0">
              <a:solidFill>
                <a:schemeClr val="tx1"/>
              </a:solidFill>
            </a:endParaRPr>
          </a:p>
          <a:p>
            <a:pPr algn="ctr"/>
            <a:endParaRPr lang="en-GB" sz="10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p:txBody>
      </p:sp>
      <p:sp>
        <p:nvSpPr>
          <p:cNvPr id="13" name="Oval Callout 7">
            <a:extLst>
              <a:ext uri="{FF2B5EF4-FFF2-40B4-BE49-F238E27FC236}">
                <a16:creationId xmlns:a16="http://schemas.microsoft.com/office/drawing/2014/main" xmlns="" id="{DCE3AFD9-7591-4882-8459-788E237BC8EB}"/>
              </a:ext>
            </a:extLst>
          </p:cNvPr>
          <p:cNvSpPr/>
          <p:nvPr/>
        </p:nvSpPr>
        <p:spPr>
          <a:xfrm>
            <a:off x="7405922" y="3127883"/>
            <a:ext cx="1693690" cy="1556651"/>
          </a:xfrm>
          <a:prstGeom prst="wedgeEllipseCallout">
            <a:avLst>
              <a:gd name="adj1" fmla="val -33723"/>
              <a:gd name="adj2" fmla="val 37232"/>
            </a:avLst>
          </a:prstGeom>
          <a:solidFill>
            <a:srgbClr val="C00000"/>
          </a:solidFill>
          <a:ln w="82550">
            <a:solidFill>
              <a:srgbClr val="C0000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200" dirty="0">
              <a:solidFill>
                <a:schemeClr val="tx1"/>
              </a:solidFill>
            </a:endParaRPr>
          </a:p>
          <a:p>
            <a:pPr marL="171450" indent="-171450" algn="ctr">
              <a:buFont typeface="Courier New" panose="02070309020205020404" pitchFamily="49" charset="0"/>
              <a:buChar char="o"/>
            </a:pPr>
            <a:endParaRPr lang="en-GB" sz="1000" dirty="0">
              <a:solidFill>
                <a:schemeClr val="tx1"/>
              </a:solidFill>
            </a:endParaRPr>
          </a:p>
          <a:p>
            <a:pPr marL="171450" indent="-171450" algn="ctr">
              <a:buFont typeface="Courier New" panose="02070309020205020404" pitchFamily="49" charset="0"/>
              <a:buChar char="o"/>
            </a:pPr>
            <a:endParaRPr lang="en-GB" sz="1000" dirty="0">
              <a:solidFill>
                <a:schemeClr val="tx1"/>
              </a:solidFill>
            </a:endParaRPr>
          </a:p>
          <a:p>
            <a:pPr marL="171450" indent="-171450" algn="ctr">
              <a:buFont typeface="Courier New" panose="02070309020205020404" pitchFamily="49" charset="0"/>
              <a:buChar char="o"/>
            </a:pPr>
            <a:endParaRPr lang="en-GB" sz="1000" dirty="0">
              <a:solidFill>
                <a:schemeClr val="tx1"/>
              </a:solidFill>
            </a:endParaRPr>
          </a:p>
          <a:p>
            <a:pPr algn="ctr">
              <a:lnSpc>
                <a:spcPct val="107000"/>
              </a:lnSpc>
              <a:spcAft>
                <a:spcPts val="800"/>
              </a:spcAft>
            </a:pPr>
            <a:endParaRPr lang="en-GB" sz="800" dirty="0">
              <a:effectLst/>
              <a:ea typeface="Times New Roman" panose="02020603050405020304" pitchFamily="18" charset="0"/>
              <a:cs typeface="Calibri" panose="020F0502020204030204" pitchFamily="34" charset="0"/>
            </a:endParaRPr>
          </a:p>
          <a:p>
            <a:pPr algn="ctr">
              <a:lnSpc>
                <a:spcPct val="107000"/>
              </a:lnSpc>
              <a:spcAft>
                <a:spcPts val="800"/>
              </a:spcAft>
            </a:pPr>
            <a:endParaRPr lang="en-GB" sz="800" dirty="0">
              <a:effectLst/>
              <a:ea typeface="Times New Roman" panose="02020603050405020304" pitchFamily="18" charset="0"/>
              <a:cs typeface="Calibri" panose="020F0502020204030204" pitchFamily="34" charset="0"/>
            </a:endParaRPr>
          </a:p>
          <a:p>
            <a:pPr algn="ctr">
              <a:lnSpc>
                <a:spcPct val="107000"/>
              </a:lnSpc>
              <a:spcAft>
                <a:spcPts val="800"/>
              </a:spcAft>
            </a:pPr>
            <a:r>
              <a:rPr lang="en-GB" sz="800" dirty="0">
                <a:effectLst/>
                <a:ea typeface="Times New Roman" panose="02020603050405020304" pitchFamily="18" charset="0"/>
                <a:cs typeface="Calibri" panose="020F0502020204030204" pitchFamily="34" charset="0"/>
              </a:rPr>
              <a:t>I would want to go </a:t>
            </a:r>
            <a:r>
              <a:rPr lang="en-GB" sz="1050" b="1" dirty="0">
                <a:solidFill>
                  <a:srgbClr val="002060"/>
                </a:solidFill>
                <a:effectLst/>
                <a:ea typeface="Times New Roman" panose="02020603050405020304" pitchFamily="18" charset="0"/>
                <a:cs typeface="Calibri" panose="020F0502020204030204" pitchFamily="34" charset="0"/>
              </a:rPr>
              <a:t>directly to the service </a:t>
            </a:r>
            <a:r>
              <a:rPr lang="en-GB" sz="800" dirty="0">
                <a:effectLst/>
                <a:ea typeface="Times New Roman" panose="02020603050405020304" pitchFamily="18" charset="0"/>
                <a:cs typeface="Calibri" panose="020F0502020204030204" pitchFamily="34" charset="0"/>
              </a:rPr>
              <a:t>that I think best suit my needs </a:t>
            </a:r>
            <a:r>
              <a:rPr lang="en-GB" sz="1050" b="1" dirty="0">
                <a:solidFill>
                  <a:srgbClr val="002060"/>
                </a:solidFill>
                <a:effectLst/>
                <a:ea typeface="Times New Roman" panose="02020603050405020304" pitchFamily="18" charset="0"/>
                <a:cs typeface="Calibri" panose="020F0502020204030204" pitchFamily="34" charset="0"/>
              </a:rPr>
              <a:t>without contacting anyone </a:t>
            </a:r>
            <a:r>
              <a:rPr lang="en-GB" sz="800" dirty="0">
                <a:effectLst/>
                <a:ea typeface="Times New Roman" panose="02020603050405020304" pitchFamily="18" charset="0"/>
                <a:cs typeface="Calibri" panose="020F0502020204030204" pitchFamily="34" charset="0"/>
              </a:rPr>
              <a:t>first</a:t>
            </a:r>
          </a:p>
          <a:p>
            <a:pPr algn="ctr">
              <a:lnSpc>
                <a:spcPct val="107000"/>
              </a:lnSpc>
              <a:spcAft>
                <a:spcPts val="800"/>
              </a:spcAft>
            </a:pPr>
            <a:r>
              <a:rPr lang="en-GB" sz="800" dirty="0">
                <a:effectLst/>
                <a:ea typeface="Times New Roman" panose="02020603050405020304" pitchFamily="18" charset="0"/>
                <a:cs typeface="Calibri" panose="020F0502020204030204" pitchFamily="34" charset="0"/>
              </a:rPr>
              <a:t> </a:t>
            </a:r>
            <a:r>
              <a:rPr lang="en-GB" sz="1400" b="1" dirty="0">
                <a:solidFill>
                  <a:srgbClr val="002060"/>
                </a:solidFill>
                <a:effectLst/>
                <a:ea typeface="Times New Roman" panose="02020603050405020304" pitchFamily="18" charset="0"/>
                <a:cs typeface="Calibri" panose="020F0502020204030204" pitchFamily="34" charset="0"/>
              </a:rPr>
              <a:t>18%</a:t>
            </a:r>
            <a:endParaRPr lang="en-GB" sz="800" b="1" dirty="0">
              <a:solidFill>
                <a:srgbClr val="002060"/>
              </a:solidFill>
              <a:effectLst/>
              <a:ea typeface="Times New Roman" panose="02020603050405020304" pitchFamily="18" charset="0"/>
              <a:cs typeface="Calibri" panose="020F0502020204030204" pitchFamily="34" charset="0"/>
            </a:endParaRPr>
          </a:p>
          <a:p>
            <a:pPr marL="171450" indent="-171450" algn="ctr">
              <a:buFont typeface="Courier New" panose="02070309020205020404" pitchFamily="49" charset="0"/>
              <a:buChar char="o"/>
            </a:pPr>
            <a:endParaRPr lang="en-GB" sz="1000" i="1" dirty="0">
              <a:solidFill>
                <a:schemeClr val="tx1"/>
              </a:solidFill>
            </a:endParaRPr>
          </a:p>
          <a:p>
            <a:pPr algn="ctr"/>
            <a:endParaRPr lang="en-GB" sz="10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a:p>
            <a:pPr algn="ctr"/>
            <a:endParaRPr lang="en-GB" sz="1200" b="1" dirty="0">
              <a:solidFill>
                <a:srgbClr val="64B22D"/>
              </a:solidFill>
            </a:endParaRPr>
          </a:p>
        </p:txBody>
      </p:sp>
      <p:pic>
        <p:nvPicPr>
          <p:cNvPr id="4" name="Picture 3">
            <a:extLst>
              <a:ext uri="{FF2B5EF4-FFF2-40B4-BE49-F238E27FC236}">
                <a16:creationId xmlns:a16="http://schemas.microsoft.com/office/drawing/2014/main" xmlns="" id="{D96D2906-1A26-4103-9205-8BA936158B81}"/>
              </a:ext>
            </a:extLst>
          </p:cNvPr>
          <p:cNvPicPr>
            <a:picLocks noChangeAspect="1"/>
          </p:cNvPicPr>
          <p:nvPr/>
        </p:nvPicPr>
        <p:blipFill>
          <a:blip r:embed="rId2"/>
          <a:stretch>
            <a:fillRect/>
          </a:stretch>
        </p:blipFill>
        <p:spPr>
          <a:xfrm>
            <a:off x="2578510" y="1888658"/>
            <a:ext cx="1058582" cy="658278"/>
          </a:xfrm>
          <a:prstGeom prst="rect">
            <a:avLst/>
          </a:prstGeom>
        </p:spPr>
      </p:pic>
      <p:pic>
        <p:nvPicPr>
          <p:cNvPr id="6" name="Picture 5" descr="Two people looking at a computer&#10;&#10;Description automatically generated with medium confidence">
            <a:extLst>
              <a:ext uri="{FF2B5EF4-FFF2-40B4-BE49-F238E27FC236}">
                <a16:creationId xmlns:a16="http://schemas.microsoft.com/office/drawing/2014/main" xmlns="" id="{45A98729-773B-4180-BE4E-6A757320C35C}"/>
              </a:ext>
            </a:extLst>
          </p:cNvPr>
          <p:cNvPicPr>
            <a:picLocks noChangeAspect="1"/>
          </p:cNvPicPr>
          <p:nvPr/>
        </p:nvPicPr>
        <p:blipFill>
          <a:blip r:embed="rId3"/>
          <a:stretch>
            <a:fillRect/>
          </a:stretch>
        </p:blipFill>
        <p:spPr>
          <a:xfrm>
            <a:off x="5316386" y="1888658"/>
            <a:ext cx="1061679" cy="658278"/>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xmlns="" id="{2FD246B8-9B05-44AC-9B54-942A45A1AA40}"/>
              </a:ext>
            </a:extLst>
          </p:cNvPr>
          <p:cNvPicPr>
            <a:picLocks noChangeAspect="1"/>
          </p:cNvPicPr>
          <p:nvPr/>
        </p:nvPicPr>
        <p:blipFill>
          <a:blip r:embed="rId4"/>
          <a:stretch>
            <a:fillRect/>
          </a:stretch>
        </p:blipFill>
        <p:spPr>
          <a:xfrm>
            <a:off x="7738417" y="1883618"/>
            <a:ext cx="1028700" cy="658279"/>
          </a:xfrm>
          <a:prstGeom prst="rect">
            <a:avLst/>
          </a:prstGeom>
        </p:spPr>
      </p:pic>
      <p:sp>
        <p:nvSpPr>
          <p:cNvPr id="23" name="TextBox 22">
            <a:extLst>
              <a:ext uri="{FF2B5EF4-FFF2-40B4-BE49-F238E27FC236}">
                <a16:creationId xmlns:a16="http://schemas.microsoft.com/office/drawing/2014/main" xmlns="" id="{38D40D83-43F9-4980-80BE-2676FA993884}"/>
              </a:ext>
            </a:extLst>
          </p:cNvPr>
          <p:cNvSpPr txBox="1"/>
          <p:nvPr/>
        </p:nvSpPr>
        <p:spPr>
          <a:xfrm>
            <a:off x="2086798" y="4910548"/>
            <a:ext cx="1810499" cy="723275"/>
          </a:xfrm>
          <a:prstGeom prst="rect">
            <a:avLst/>
          </a:prstGeom>
          <a:solidFill>
            <a:schemeClr val="bg1"/>
          </a:solidFill>
          <a:ln>
            <a:solidFill>
              <a:schemeClr val="tx1"/>
            </a:solidFill>
          </a:ln>
        </p:spPr>
        <p:txBody>
          <a:bodyPr wrap="square" rtlCol="0">
            <a:spAutoFit/>
          </a:bodyPr>
          <a:lstStyle/>
          <a:p>
            <a:r>
              <a:rPr lang="en-GB" sz="1100" b="1" dirty="0">
                <a:solidFill>
                  <a:srgbClr val="64B22D"/>
                </a:solidFill>
              </a:rPr>
              <a:t>54%</a:t>
            </a:r>
            <a:r>
              <a:rPr lang="en-GB" sz="1100" b="1" dirty="0"/>
              <a:t> </a:t>
            </a:r>
            <a:r>
              <a:rPr lang="en-GB" sz="1000" b="1" dirty="0"/>
              <a:t>of those aged </a:t>
            </a:r>
            <a:r>
              <a:rPr lang="en-GB" sz="1000" b="1" dirty="0">
                <a:solidFill>
                  <a:srgbClr val="64B22D"/>
                </a:solidFill>
              </a:rPr>
              <a:t>16-44 years</a:t>
            </a:r>
            <a:r>
              <a:rPr lang="en-GB" sz="1000" b="1" dirty="0">
                <a:solidFill>
                  <a:srgbClr val="92D050"/>
                </a:solidFill>
              </a:rPr>
              <a:t> </a:t>
            </a:r>
            <a:r>
              <a:rPr lang="en-GB" sz="1000" b="1" dirty="0"/>
              <a:t>would be happy with this option but only </a:t>
            </a:r>
            <a:r>
              <a:rPr lang="en-GB" sz="1000" b="1" dirty="0">
                <a:solidFill>
                  <a:srgbClr val="64B22D"/>
                </a:solidFill>
              </a:rPr>
              <a:t>8%</a:t>
            </a:r>
            <a:r>
              <a:rPr lang="en-GB" sz="1000" b="1" dirty="0"/>
              <a:t> of those aged 75+</a:t>
            </a:r>
          </a:p>
        </p:txBody>
      </p:sp>
      <p:sp>
        <p:nvSpPr>
          <p:cNvPr id="24" name="TextBox 23">
            <a:extLst>
              <a:ext uri="{FF2B5EF4-FFF2-40B4-BE49-F238E27FC236}">
                <a16:creationId xmlns:a16="http://schemas.microsoft.com/office/drawing/2014/main" xmlns="" id="{9BDA15F4-5489-4C60-B21C-CB67EC808516}"/>
              </a:ext>
            </a:extLst>
          </p:cNvPr>
          <p:cNvSpPr txBox="1"/>
          <p:nvPr/>
        </p:nvSpPr>
        <p:spPr>
          <a:xfrm>
            <a:off x="7367514" y="4873841"/>
            <a:ext cx="1920472" cy="738664"/>
          </a:xfrm>
          <a:prstGeom prst="rect">
            <a:avLst/>
          </a:prstGeom>
          <a:solidFill>
            <a:schemeClr val="bg1"/>
          </a:solidFill>
          <a:ln>
            <a:solidFill>
              <a:schemeClr val="tx1"/>
            </a:solidFill>
          </a:ln>
        </p:spPr>
        <p:txBody>
          <a:bodyPr wrap="square" rtlCol="0">
            <a:spAutoFit/>
          </a:bodyPr>
          <a:lstStyle/>
          <a:p>
            <a:r>
              <a:rPr lang="en-GB" sz="1100" b="1" dirty="0">
                <a:solidFill>
                  <a:srgbClr val="C00000"/>
                </a:solidFill>
              </a:rPr>
              <a:t>One third </a:t>
            </a:r>
            <a:r>
              <a:rPr lang="en-GB" sz="1000" b="1" dirty="0"/>
              <a:t>of those </a:t>
            </a:r>
            <a:r>
              <a:rPr lang="en-GB" sz="1000" b="1" dirty="0">
                <a:solidFill>
                  <a:srgbClr val="C00000"/>
                </a:solidFill>
              </a:rPr>
              <a:t>aged 75+ </a:t>
            </a:r>
            <a:r>
              <a:rPr lang="en-GB" sz="1000" b="1" dirty="0"/>
              <a:t>would want this option. As would </a:t>
            </a:r>
            <a:r>
              <a:rPr lang="en-GB" sz="1100" b="1" dirty="0">
                <a:solidFill>
                  <a:srgbClr val="C00000"/>
                </a:solidFill>
              </a:rPr>
              <a:t>one third </a:t>
            </a:r>
            <a:r>
              <a:rPr lang="en-GB" sz="1000" b="1" dirty="0"/>
              <a:t>of those with </a:t>
            </a:r>
            <a:r>
              <a:rPr lang="en-GB" sz="1000" b="1" dirty="0">
                <a:solidFill>
                  <a:srgbClr val="C00000"/>
                </a:solidFill>
              </a:rPr>
              <a:t>LTC’s</a:t>
            </a:r>
          </a:p>
        </p:txBody>
      </p:sp>
      <p:sp>
        <p:nvSpPr>
          <p:cNvPr id="25" name="TextBox 24">
            <a:extLst>
              <a:ext uri="{FF2B5EF4-FFF2-40B4-BE49-F238E27FC236}">
                <a16:creationId xmlns:a16="http://schemas.microsoft.com/office/drawing/2014/main" xmlns="" id="{9A2D48C1-A6BD-44C0-8283-D6D2A1D87EF3}"/>
              </a:ext>
            </a:extLst>
          </p:cNvPr>
          <p:cNvSpPr txBox="1"/>
          <p:nvPr/>
        </p:nvSpPr>
        <p:spPr>
          <a:xfrm>
            <a:off x="4886989" y="4942386"/>
            <a:ext cx="1920472" cy="738664"/>
          </a:xfrm>
          <a:prstGeom prst="rect">
            <a:avLst/>
          </a:prstGeom>
          <a:solidFill>
            <a:schemeClr val="bg1"/>
          </a:solidFill>
          <a:ln>
            <a:solidFill>
              <a:schemeClr val="tx1"/>
            </a:solidFill>
          </a:ln>
        </p:spPr>
        <p:txBody>
          <a:bodyPr wrap="square" rtlCol="0">
            <a:spAutoFit/>
          </a:bodyPr>
          <a:lstStyle/>
          <a:p>
            <a:r>
              <a:rPr lang="en-GB" sz="1100" b="1" dirty="0">
                <a:solidFill>
                  <a:srgbClr val="EA8132"/>
                </a:solidFill>
              </a:rPr>
              <a:t>55% </a:t>
            </a:r>
            <a:r>
              <a:rPr lang="en-GB" sz="1000" b="1" dirty="0"/>
              <a:t>of those </a:t>
            </a:r>
            <a:r>
              <a:rPr lang="en-GB" sz="1000" b="1" dirty="0">
                <a:solidFill>
                  <a:srgbClr val="EA8132"/>
                </a:solidFill>
              </a:rPr>
              <a:t>aged 65+ </a:t>
            </a:r>
            <a:r>
              <a:rPr lang="en-GB" sz="1000" b="1" dirty="0"/>
              <a:t>would want this option. As would </a:t>
            </a:r>
            <a:r>
              <a:rPr lang="en-GB" sz="1100" b="1" dirty="0">
                <a:solidFill>
                  <a:srgbClr val="EA8132"/>
                </a:solidFill>
              </a:rPr>
              <a:t>75%</a:t>
            </a:r>
            <a:r>
              <a:rPr lang="en-GB" sz="1100" b="1" dirty="0">
                <a:solidFill>
                  <a:srgbClr val="C00000"/>
                </a:solidFill>
              </a:rPr>
              <a:t> </a:t>
            </a:r>
            <a:r>
              <a:rPr lang="en-GB" sz="1000" b="1" dirty="0"/>
              <a:t>of </a:t>
            </a:r>
            <a:r>
              <a:rPr lang="en-GB" sz="1000" b="1" dirty="0">
                <a:solidFill>
                  <a:srgbClr val="EA8132"/>
                </a:solidFill>
              </a:rPr>
              <a:t>BAME </a:t>
            </a:r>
            <a:r>
              <a:rPr lang="en-GB" sz="1000" b="1" dirty="0"/>
              <a:t>panellists</a:t>
            </a:r>
            <a:endParaRPr lang="en-GB" sz="1000" b="1" dirty="0">
              <a:solidFill>
                <a:srgbClr val="C00000"/>
              </a:solidFill>
            </a:endParaRPr>
          </a:p>
        </p:txBody>
      </p:sp>
    </p:spTree>
    <p:extLst>
      <p:ext uri="{BB962C8B-B14F-4D97-AF65-F5344CB8AC3E}">
        <p14:creationId xmlns:p14="http://schemas.microsoft.com/office/powerpoint/2010/main" val="4231980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xmlns="" id="{890D2B5B-5AB3-4A03-8F4E-97E71777C956}"/>
              </a:ext>
            </a:extLst>
          </p:cNvPr>
          <p:cNvGraphicFramePr/>
          <p:nvPr>
            <p:extLst>
              <p:ext uri="{D42A27DB-BD31-4B8C-83A1-F6EECF244321}">
                <p14:modId xmlns:p14="http://schemas.microsoft.com/office/powerpoint/2010/main" val="1187342948"/>
              </p:ext>
            </p:extLst>
          </p:nvPr>
        </p:nvGraphicFramePr>
        <p:xfrm>
          <a:off x="2002509" y="1577059"/>
          <a:ext cx="7515259" cy="479118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16</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301663"/>
            <a:ext cx="11700770" cy="1023422"/>
          </a:xfrm>
          <a:prstGeom prst="rect">
            <a:avLst/>
          </a:prstGeom>
          <a:noFill/>
        </p:spPr>
        <p:txBody>
          <a:bodyPr wrap="square">
            <a:spAutoFit/>
          </a:bodyPr>
          <a:lstStyle/>
          <a:p>
            <a:pPr>
              <a:lnSpc>
                <a:spcPct val="107000"/>
              </a:lnSpc>
              <a:spcAft>
                <a:spcPts val="800"/>
              </a:spcAft>
            </a:pPr>
            <a:r>
              <a:rPr lang="en-GB" b="1" dirty="0">
                <a:latin typeface="+mj-lt"/>
                <a:ea typeface="Times New Roman" panose="02020603050405020304" pitchFamily="18" charset="0"/>
                <a:cs typeface="Calibri" panose="020F0502020204030204" pitchFamily="34" charset="0"/>
              </a:rPr>
              <a:t>If </a:t>
            </a:r>
            <a:r>
              <a:rPr lang="en-GB" b="1" dirty="0">
                <a:effectLst/>
                <a:latin typeface="+mj-lt"/>
                <a:ea typeface="Times New Roman" panose="02020603050405020304" pitchFamily="18" charset="0"/>
                <a:cs typeface="Calibri" panose="020F0502020204030204" pitchFamily="34" charset="0"/>
              </a:rPr>
              <a:t>experiencing </a:t>
            </a:r>
            <a:r>
              <a:rPr lang="en-GB" b="1" dirty="0">
                <a:solidFill>
                  <a:srgbClr val="004992"/>
                </a:solidFill>
                <a:effectLst/>
                <a:latin typeface="+mj-lt"/>
                <a:ea typeface="Times New Roman" panose="02020603050405020304" pitchFamily="18" charset="0"/>
                <a:cs typeface="Calibri" panose="020F0502020204030204" pitchFamily="34" charset="0"/>
              </a:rPr>
              <a:t>an URGENT HEALTHCARE NEED, just under </a:t>
            </a:r>
            <a:r>
              <a:rPr lang="en-GB" b="1" dirty="0">
                <a:solidFill>
                  <a:srgbClr val="C00000"/>
                </a:solidFill>
                <a:effectLst/>
                <a:latin typeface="+mj-lt"/>
                <a:ea typeface="Times New Roman" panose="02020603050405020304" pitchFamily="18" charset="0"/>
                <a:cs typeface="Calibri" panose="020F0502020204030204" pitchFamily="34" charset="0"/>
              </a:rPr>
              <a:t>one half </a:t>
            </a:r>
            <a:r>
              <a:rPr lang="en-GB" b="1" dirty="0">
                <a:solidFill>
                  <a:srgbClr val="004992"/>
                </a:solidFill>
                <a:effectLst/>
                <a:latin typeface="+mj-lt"/>
                <a:ea typeface="Times New Roman" panose="02020603050405020304" pitchFamily="18" charset="0"/>
                <a:cs typeface="Calibri" panose="020F0502020204030204" pitchFamily="34" charset="0"/>
              </a:rPr>
              <a:t>would want to be able to </a:t>
            </a:r>
            <a:r>
              <a:rPr lang="en-GB" b="1" dirty="0">
                <a:solidFill>
                  <a:srgbClr val="C00000"/>
                </a:solidFill>
                <a:effectLst/>
                <a:latin typeface="+mj-lt"/>
                <a:ea typeface="Times New Roman" panose="02020603050405020304" pitchFamily="18" charset="0"/>
                <a:cs typeface="Calibri" panose="020F0502020204030204" pitchFamily="34" charset="0"/>
              </a:rPr>
              <a:t>walk in </a:t>
            </a:r>
            <a:r>
              <a:rPr lang="en-GB" b="1" dirty="0">
                <a:solidFill>
                  <a:srgbClr val="004992"/>
                </a:solidFill>
                <a:effectLst/>
                <a:latin typeface="+mj-lt"/>
                <a:ea typeface="Times New Roman" panose="02020603050405020304" pitchFamily="18" charset="0"/>
                <a:cs typeface="Calibri" panose="020F0502020204030204" pitchFamily="34" charset="0"/>
              </a:rPr>
              <a:t>without an appointment following advice. </a:t>
            </a:r>
            <a:r>
              <a:rPr lang="en-GB" sz="2000" b="1" dirty="0">
                <a:solidFill>
                  <a:srgbClr val="004992"/>
                </a:solidFill>
                <a:latin typeface="+mj-lt"/>
                <a:ea typeface="Times New Roman" panose="02020603050405020304" pitchFamily="18" charset="0"/>
                <a:cs typeface="Calibri" panose="020F0502020204030204" pitchFamily="34" charset="0"/>
              </a:rPr>
              <a:t>J</a:t>
            </a:r>
            <a:r>
              <a:rPr lang="en-GB" sz="2000" b="1" dirty="0">
                <a:solidFill>
                  <a:srgbClr val="004992"/>
                </a:solidFill>
                <a:effectLst/>
                <a:latin typeface="+mj-lt"/>
                <a:ea typeface="Times New Roman" panose="02020603050405020304" pitchFamily="18" charset="0"/>
                <a:cs typeface="Calibri" panose="020F0502020204030204" pitchFamily="34" charset="0"/>
              </a:rPr>
              <a:t>ust over </a:t>
            </a:r>
            <a:r>
              <a:rPr lang="en-GB" sz="2000" b="1" dirty="0">
                <a:solidFill>
                  <a:srgbClr val="64B22D"/>
                </a:solidFill>
                <a:effectLst/>
                <a:latin typeface="+mj-lt"/>
                <a:ea typeface="Times New Roman" panose="02020603050405020304" pitchFamily="18" charset="0"/>
                <a:cs typeface="Calibri" panose="020F0502020204030204" pitchFamily="34" charset="0"/>
              </a:rPr>
              <a:t>one half </a:t>
            </a:r>
            <a:r>
              <a:rPr lang="en-GB" sz="2000" b="1" dirty="0">
                <a:solidFill>
                  <a:srgbClr val="004992"/>
                </a:solidFill>
                <a:effectLst/>
                <a:latin typeface="+mj-lt"/>
                <a:ea typeface="Times New Roman" panose="02020603050405020304" pitchFamily="18" charset="0"/>
                <a:cs typeface="Calibri" panose="020F0502020204030204" pitchFamily="34" charset="0"/>
              </a:rPr>
              <a:t>would want a </a:t>
            </a:r>
            <a:r>
              <a:rPr lang="en-GB" sz="2000" b="1" dirty="0">
                <a:solidFill>
                  <a:srgbClr val="64B22D"/>
                </a:solidFill>
                <a:effectLst/>
                <a:latin typeface="+mj-lt"/>
                <a:ea typeface="Times New Roman" panose="02020603050405020304" pitchFamily="18" charset="0"/>
                <a:cs typeface="Calibri" panose="020F0502020204030204" pitchFamily="34" charset="0"/>
              </a:rPr>
              <a:t>booked arrival time </a:t>
            </a:r>
            <a:r>
              <a:rPr lang="en-GB" sz="2000" b="1" dirty="0">
                <a:solidFill>
                  <a:srgbClr val="004992"/>
                </a:solidFill>
                <a:effectLst/>
                <a:latin typeface="+mj-lt"/>
                <a:ea typeface="Times New Roman" panose="02020603050405020304" pitchFamily="18" charset="0"/>
                <a:cs typeface="Calibri" panose="020F0502020204030204" pitchFamily="34" charset="0"/>
              </a:rPr>
              <a:t>at a service location following advice. </a:t>
            </a:r>
            <a:endParaRPr lang="en-GB" sz="20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1483033" y="6076025"/>
            <a:ext cx="9176553" cy="553994"/>
          </a:xfrm>
          <a:prstGeom prst="rect">
            <a:avLst/>
          </a:prstGeom>
        </p:spPr>
        <p:txBody>
          <a:bodyPr wrap="square" lIns="91432" tIns="45718" rIns="91432" bIns="45718">
            <a:spAutoFit/>
          </a:bodyPr>
          <a:lstStyle/>
          <a:p>
            <a:r>
              <a:rPr lang="en-GB" sz="1000" i="1" dirty="0">
                <a:latin typeface="Arial"/>
              </a:rPr>
              <a:t>Q5. If </a:t>
            </a:r>
            <a:r>
              <a:rPr lang="en-GB" sz="1000" i="1" dirty="0">
                <a:effectLst/>
                <a:ea typeface="Times New Roman" panose="02020603050405020304" pitchFamily="18" charset="0"/>
                <a:cs typeface="Arial" panose="020B0604020202020204" pitchFamily="34" charset="0"/>
              </a:rPr>
              <a:t>you were experiencing an urgent healthcare need (like the ones you may have mentioned earlier, i.e. urgent but not an emergency situation), and were advised to go to a service, </a:t>
            </a:r>
            <a:r>
              <a:rPr lang="en-GB" sz="1000" i="1" dirty="0">
                <a:effectLst/>
                <a:ea typeface="Times New Roman" panose="02020603050405020304" pitchFamily="18" charset="0"/>
                <a:cs typeface="Times New Roman" panose="02020603050405020304" pitchFamily="18" charset="0"/>
              </a:rPr>
              <a:t>would you want to be able to walk in at any time or have a booked time slot</a:t>
            </a:r>
            <a:r>
              <a:rPr lang="en-GB" sz="1000" i="1" dirty="0">
                <a:ea typeface="Times New Roman" panose="02020603050405020304" pitchFamily="18" charset="0"/>
                <a:cs typeface="Arial" panose="020B0604020202020204" pitchFamily="34" charset="0"/>
              </a:rPr>
              <a:t>?</a:t>
            </a:r>
            <a:r>
              <a:rPr lang="en-GB" sz="1000" i="1" dirty="0">
                <a:effectLst/>
                <a:ea typeface="Times New Roman" panose="02020603050405020304" pitchFamily="18" charset="0"/>
                <a:cs typeface="Arial" panose="020B0604020202020204" pitchFamily="34" charset="0"/>
              </a:rPr>
              <a:t> </a:t>
            </a:r>
            <a:r>
              <a:rPr lang="en-GB" sz="1000" i="1" dirty="0">
                <a:solidFill>
                  <a:srgbClr val="64B22D"/>
                </a:solidFill>
                <a:latin typeface="Arial"/>
              </a:rPr>
              <a:t>Base: n=333,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23" name="TextBox 22">
            <a:extLst>
              <a:ext uri="{FF2B5EF4-FFF2-40B4-BE49-F238E27FC236}">
                <a16:creationId xmlns:a16="http://schemas.microsoft.com/office/drawing/2014/main" xmlns="" id="{38D40D83-43F9-4980-80BE-2676FA993884}"/>
              </a:ext>
            </a:extLst>
          </p:cNvPr>
          <p:cNvSpPr txBox="1"/>
          <p:nvPr/>
        </p:nvSpPr>
        <p:spPr>
          <a:xfrm>
            <a:off x="4067731" y="2577718"/>
            <a:ext cx="1393249" cy="2739211"/>
          </a:xfrm>
          <a:prstGeom prst="rect">
            <a:avLst/>
          </a:prstGeom>
          <a:noFill/>
          <a:ln>
            <a:noFill/>
          </a:ln>
        </p:spPr>
        <p:txBody>
          <a:bodyPr wrap="square" rtlCol="0">
            <a:spAutoFit/>
          </a:bodyPr>
          <a:lstStyle/>
          <a:p>
            <a:pPr algn="ctr"/>
            <a:r>
              <a:rPr lang="en-GB" sz="1400" b="1" u="sng" dirty="0">
                <a:solidFill>
                  <a:schemeClr val="bg1"/>
                </a:solidFill>
                <a:effectLst/>
                <a:ea typeface="Times New Roman" panose="02020603050405020304" pitchFamily="18" charset="0"/>
                <a:cs typeface="Times New Roman" panose="02020603050405020304" pitchFamily="18" charset="0"/>
              </a:rPr>
              <a:t>Walk-in</a:t>
            </a:r>
            <a:r>
              <a:rPr lang="en-GB" sz="1400" dirty="0">
                <a:solidFill>
                  <a:schemeClr val="bg1"/>
                </a:solidFill>
                <a:effectLst/>
                <a:ea typeface="Times New Roman" panose="02020603050405020304" pitchFamily="18" charset="0"/>
                <a:cs typeface="Times New Roman" panose="02020603050405020304" pitchFamily="18" charset="0"/>
              </a:rPr>
              <a:t> </a:t>
            </a:r>
          </a:p>
          <a:p>
            <a:pPr algn="ctr"/>
            <a:r>
              <a:rPr lang="en-GB" sz="1400" dirty="0">
                <a:solidFill>
                  <a:schemeClr val="bg1"/>
                </a:solidFill>
                <a:effectLst/>
                <a:ea typeface="Times New Roman" panose="02020603050405020304" pitchFamily="18" charset="0"/>
                <a:cs typeface="Times New Roman" panose="02020603050405020304" pitchFamily="18" charset="0"/>
              </a:rPr>
              <a:t>I would want to be able to walk in to a service location without an appointment following advice</a:t>
            </a:r>
          </a:p>
          <a:p>
            <a:pPr algn="ctr"/>
            <a:endParaRPr lang="en-GB" sz="1400" b="1" dirty="0">
              <a:solidFill>
                <a:schemeClr val="bg1"/>
              </a:solidFill>
              <a:cs typeface="Times New Roman" panose="02020603050405020304" pitchFamily="18" charset="0"/>
            </a:endParaRPr>
          </a:p>
          <a:p>
            <a:pPr algn="ctr"/>
            <a:r>
              <a:rPr lang="en-GB" sz="3200" b="1" dirty="0">
                <a:solidFill>
                  <a:schemeClr val="bg1"/>
                </a:solidFill>
                <a:cs typeface="Times New Roman" panose="02020603050405020304" pitchFamily="18" charset="0"/>
              </a:rPr>
              <a:t>47%</a:t>
            </a:r>
            <a:endParaRPr lang="en-GB" sz="3200" b="1" dirty="0">
              <a:solidFill>
                <a:schemeClr val="bg1"/>
              </a:solidFill>
            </a:endParaRPr>
          </a:p>
        </p:txBody>
      </p:sp>
      <p:sp>
        <p:nvSpPr>
          <p:cNvPr id="17" name="TextBox 16">
            <a:extLst>
              <a:ext uri="{FF2B5EF4-FFF2-40B4-BE49-F238E27FC236}">
                <a16:creationId xmlns:a16="http://schemas.microsoft.com/office/drawing/2014/main" xmlns="" id="{91004402-773A-4F98-99D3-574A6453FEE7}"/>
              </a:ext>
            </a:extLst>
          </p:cNvPr>
          <p:cNvSpPr txBox="1"/>
          <p:nvPr/>
        </p:nvSpPr>
        <p:spPr>
          <a:xfrm>
            <a:off x="5836626" y="2582276"/>
            <a:ext cx="1393249" cy="307777"/>
          </a:xfrm>
          <a:prstGeom prst="rect">
            <a:avLst/>
          </a:prstGeom>
          <a:noFill/>
          <a:ln>
            <a:noFill/>
          </a:ln>
        </p:spPr>
        <p:txBody>
          <a:bodyPr wrap="square" rtlCol="0">
            <a:spAutoFit/>
          </a:bodyPr>
          <a:lstStyle/>
          <a:p>
            <a:pPr algn="ctr"/>
            <a:r>
              <a:rPr lang="en-GB" sz="1400" b="1" u="sng" dirty="0">
                <a:solidFill>
                  <a:srgbClr val="004992"/>
                </a:solidFill>
                <a:effectLst/>
                <a:ea typeface="Times New Roman" panose="02020603050405020304" pitchFamily="18" charset="0"/>
                <a:cs typeface="Times New Roman" panose="02020603050405020304" pitchFamily="18" charset="0"/>
              </a:rPr>
              <a:t>Pre-book</a:t>
            </a:r>
            <a:endParaRPr lang="en-GB" sz="1400" dirty="0">
              <a:solidFill>
                <a:srgbClr val="004992"/>
              </a:solidFill>
              <a:effectLst/>
              <a:ea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xmlns="" id="{9C2E8363-9E9E-45CF-837E-0577FAC937CE}"/>
              </a:ext>
            </a:extLst>
          </p:cNvPr>
          <p:cNvSpPr/>
          <p:nvPr/>
        </p:nvSpPr>
        <p:spPr>
          <a:xfrm>
            <a:off x="302692" y="1382918"/>
            <a:ext cx="11486854" cy="5539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Most sub-groups followed this same pattern, however those in </a:t>
            </a:r>
            <a:r>
              <a:rPr lang="en-GB" sz="1400" b="1" dirty="0">
                <a:solidFill>
                  <a:srgbClr val="C00000"/>
                </a:solidFill>
                <a:latin typeface="Arial" panose="020B0604020202020204" pitchFamily="34" charset="0"/>
                <a:cs typeface="Arial" panose="020B0604020202020204" pitchFamily="34" charset="0"/>
              </a:rPr>
              <a:t>Swindon</a:t>
            </a:r>
            <a:r>
              <a:rPr lang="en-GB" sz="1400" dirty="0">
                <a:solidFill>
                  <a:schemeClr val="tx1"/>
                </a:solidFill>
                <a:latin typeface="Arial" panose="020B0604020202020204" pitchFamily="34" charset="0"/>
                <a:cs typeface="Arial" panose="020B0604020202020204" pitchFamily="34" charset="0"/>
              </a:rPr>
              <a:t> were slightly more likely to say they would prefer to </a:t>
            </a:r>
            <a:r>
              <a:rPr lang="en-GB" sz="1400" b="1" dirty="0">
                <a:solidFill>
                  <a:srgbClr val="C00000"/>
                </a:solidFill>
                <a:latin typeface="Arial" panose="020B0604020202020204" pitchFamily="34" charset="0"/>
                <a:cs typeface="Arial" panose="020B0604020202020204" pitchFamily="34" charset="0"/>
              </a:rPr>
              <a:t>walk straight in, 55%. </a:t>
            </a:r>
            <a:r>
              <a:rPr lang="en-GB" sz="1400" dirty="0">
                <a:solidFill>
                  <a:srgbClr val="004992"/>
                </a:solidFill>
                <a:latin typeface="Arial" panose="020B0604020202020204" pitchFamily="34" charset="0"/>
                <a:cs typeface="Arial" panose="020B0604020202020204" pitchFamily="34" charset="0"/>
              </a:rPr>
              <a:t>Those in </a:t>
            </a:r>
            <a:r>
              <a:rPr lang="en-GB" sz="1400" b="1" dirty="0" err="1">
                <a:solidFill>
                  <a:srgbClr val="64B22D"/>
                </a:solidFill>
                <a:latin typeface="Arial" panose="020B0604020202020204" pitchFamily="34" charset="0"/>
                <a:cs typeface="Arial" panose="020B0604020202020204" pitchFamily="34" charset="0"/>
              </a:rPr>
              <a:t>BaNES</a:t>
            </a:r>
            <a:r>
              <a:rPr lang="en-GB" sz="1400" b="1" dirty="0">
                <a:solidFill>
                  <a:srgbClr val="C00000"/>
                </a:solidFill>
                <a:latin typeface="Arial" panose="020B0604020202020204" pitchFamily="34" charset="0"/>
                <a:cs typeface="Arial" panose="020B0604020202020204" pitchFamily="34" charset="0"/>
              </a:rPr>
              <a:t> </a:t>
            </a:r>
            <a:r>
              <a:rPr lang="en-GB" sz="1400" dirty="0">
                <a:solidFill>
                  <a:srgbClr val="004992"/>
                </a:solidFill>
                <a:latin typeface="Arial" panose="020B0604020202020204" pitchFamily="34" charset="0"/>
                <a:cs typeface="Arial" panose="020B0604020202020204" pitchFamily="34" charset="0"/>
              </a:rPr>
              <a:t>would be slightly more likely to want a </a:t>
            </a:r>
            <a:r>
              <a:rPr lang="en-GB" sz="1400" b="1" dirty="0">
                <a:solidFill>
                  <a:srgbClr val="64B22D"/>
                </a:solidFill>
                <a:latin typeface="Arial" panose="020B0604020202020204" pitchFamily="34" charset="0"/>
                <a:cs typeface="Arial" panose="020B0604020202020204" pitchFamily="34" charset="0"/>
              </a:rPr>
              <a:t>booked slot, 62%</a:t>
            </a:r>
            <a:endParaRPr lang="en-GB" sz="1400" b="1" dirty="0">
              <a:solidFill>
                <a:srgbClr val="64B22D"/>
              </a:solidFill>
            </a:endParaRPr>
          </a:p>
        </p:txBody>
      </p:sp>
    </p:spTree>
    <p:extLst>
      <p:ext uri="{BB962C8B-B14F-4D97-AF65-F5344CB8AC3E}">
        <p14:creationId xmlns:p14="http://schemas.microsoft.com/office/powerpoint/2010/main" val="273663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54F77B85-FAF6-4A59-ABBB-A24BC3324827}"/>
              </a:ext>
            </a:extLst>
          </p:cNvPr>
          <p:cNvSpPr/>
          <p:nvPr/>
        </p:nvSpPr>
        <p:spPr>
          <a:xfrm>
            <a:off x="446917" y="2071465"/>
            <a:ext cx="10984488" cy="1275417"/>
          </a:xfrm>
          <a:prstGeom prst="rect">
            <a:avLst/>
          </a:prstGeom>
          <a:solidFill>
            <a:schemeClr val="bg1">
              <a:lumMod val="9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17</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301663"/>
            <a:ext cx="11700770" cy="663580"/>
          </a:xfrm>
          <a:prstGeom prst="rect">
            <a:avLst/>
          </a:prstGeom>
          <a:noFill/>
        </p:spPr>
        <p:txBody>
          <a:bodyPr wrap="square">
            <a:spAutoFit/>
          </a:bodyPr>
          <a:lstStyle/>
          <a:p>
            <a:pPr>
              <a:lnSpc>
                <a:spcPct val="107000"/>
              </a:lnSpc>
              <a:spcAft>
                <a:spcPts val="800"/>
              </a:spcAft>
            </a:pPr>
            <a:r>
              <a:rPr lang="en-GB" b="1" dirty="0">
                <a:latin typeface="+mj-lt"/>
                <a:ea typeface="Times New Roman" panose="02020603050405020304" pitchFamily="18" charset="0"/>
                <a:cs typeface="Calibri" panose="020F0502020204030204" pitchFamily="34" charset="0"/>
              </a:rPr>
              <a:t>If </a:t>
            </a:r>
            <a:r>
              <a:rPr lang="en-GB" b="1" dirty="0">
                <a:effectLst/>
                <a:latin typeface="+mj-lt"/>
                <a:ea typeface="Times New Roman" panose="02020603050405020304" pitchFamily="18" charset="0"/>
                <a:cs typeface="Calibri" panose="020F0502020204030204" pitchFamily="34" charset="0"/>
              </a:rPr>
              <a:t>experiencing </a:t>
            </a:r>
            <a:r>
              <a:rPr lang="en-GB" b="1" dirty="0">
                <a:solidFill>
                  <a:srgbClr val="004992"/>
                </a:solidFill>
                <a:effectLst/>
                <a:latin typeface="+mj-lt"/>
                <a:ea typeface="Times New Roman" panose="02020603050405020304" pitchFamily="18" charset="0"/>
                <a:cs typeface="Calibri" panose="020F0502020204030204" pitchFamily="34" charset="0"/>
              </a:rPr>
              <a:t>an URGENT HEALTHCARE NEED </a:t>
            </a:r>
            <a:r>
              <a:rPr lang="en-GB" b="1" dirty="0">
                <a:solidFill>
                  <a:srgbClr val="64B22D"/>
                </a:solidFill>
                <a:effectLst/>
                <a:latin typeface="+mj-lt"/>
                <a:ea typeface="Times New Roman" panose="02020603050405020304" pitchFamily="18" charset="0"/>
                <a:cs typeface="Calibri" panose="020F0502020204030204" pitchFamily="34" charset="0"/>
              </a:rPr>
              <a:t>the most popular locations for being seen/ assessed are GP practices </a:t>
            </a:r>
            <a:r>
              <a:rPr lang="en-GB" b="1" dirty="0">
                <a:effectLst/>
                <a:latin typeface="+mj-lt"/>
                <a:ea typeface="Times New Roman" panose="02020603050405020304" pitchFamily="18" charset="0"/>
                <a:cs typeface="Calibri" panose="020F0502020204030204" pitchFamily="34" charset="0"/>
              </a:rPr>
              <a:t>and</a:t>
            </a:r>
            <a:r>
              <a:rPr lang="en-GB" b="1" dirty="0">
                <a:solidFill>
                  <a:srgbClr val="64B22D"/>
                </a:solidFill>
                <a:effectLst/>
                <a:latin typeface="+mj-lt"/>
                <a:ea typeface="Times New Roman" panose="02020603050405020304" pitchFamily="18" charset="0"/>
                <a:cs typeface="Calibri" panose="020F0502020204030204" pitchFamily="34" charset="0"/>
              </a:rPr>
              <a:t> MIU/ UTC’s</a:t>
            </a:r>
            <a:endParaRPr lang="en-GB" sz="2000" i="1" dirty="0">
              <a:solidFill>
                <a:srgbClr val="64B22D"/>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1483033" y="6076025"/>
            <a:ext cx="9176553" cy="553994"/>
          </a:xfrm>
          <a:prstGeom prst="rect">
            <a:avLst/>
          </a:prstGeom>
        </p:spPr>
        <p:txBody>
          <a:bodyPr wrap="square" lIns="91432" tIns="45718" rIns="91432" bIns="45718">
            <a:spAutoFit/>
          </a:bodyPr>
          <a:lstStyle/>
          <a:p>
            <a:r>
              <a:rPr lang="en-GB" sz="1000" i="1" dirty="0">
                <a:latin typeface="Arial"/>
              </a:rPr>
              <a:t>Q6. If </a:t>
            </a:r>
            <a:r>
              <a:rPr lang="en-GB" sz="1000" i="1" dirty="0">
                <a:effectLst/>
                <a:ea typeface="Times New Roman" panose="02020603050405020304" pitchFamily="18" charset="0"/>
                <a:cs typeface="Arial" panose="020B0604020202020204" pitchFamily="34" charset="0"/>
              </a:rPr>
              <a:t>you were experiencing an urgent healthcare need (like the ones you may have mentioned earlier, i.e. urgent but not an emergency situation), in which of the following locations would you ideally want a healthcare professional to see/assess you</a:t>
            </a:r>
            <a:r>
              <a:rPr lang="en-GB" sz="1000" i="1" dirty="0">
                <a:ea typeface="Times New Roman" panose="02020603050405020304" pitchFamily="18" charset="0"/>
                <a:cs typeface="Arial" panose="020B0604020202020204" pitchFamily="34" charset="0"/>
              </a:rPr>
              <a:t>?</a:t>
            </a:r>
            <a:r>
              <a:rPr lang="en-GB" sz="1000" i="1" dirty="0">
                <a:effectLst/>
                <a:ea typeface="Times New Roman" panose="02020603050405020304" pitchFamily="18" charset="0"/>
                <a:cs typeface="Arial" panose="020B0604020202020204" pitchFamily="34" charset="0"/>
              </a:rPr>
              <a:t> </a:t>
            </a:r>
            <a:r>
              <a:rPr lang="en-GB" sz="1000" i="1" dirty="0">
                <a:solidFill>
                  <a:srgbClr val="64B22D"/>
                </a:solidFill>
                <a:latin typeface="Arial"/>
              </a:rPr>
              <a:t>Base: n=316,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xmlns="" id="{9C2E8363-9E9E-45CF-837E-0577FAC937CE}"/>
              </a:ext>
            </a:extLst>
          </p:cNvPr>
          <p:cNvSpPr/>
          <p:nvPr/>
        </p:nvSpPr>
        <p:spPr>
          <a:xfrm>
            <a:off x="195734" y="1097211"/>
            <a:ext cx="11486854" cy="52740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One half would also be happy with a telephone or video consultation at their own home and slightly fewer a community hospital visit</a:t>
            </a:r>
          </a:p>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A pharmacy and a hospital ED were less frequently selected options. The exception being 25-44 year olds, where 40% selected an ED </a:t>
            </a:r>
          </a:p>
        </p:txBody>
      </p:sp>
      <p:graphicFrame>
        <p:nvGraphicFramePr>
          <p:cNvPr id="12" name="Content Placeholder 11">
            <a:extLst>
              <a:ext uri="{FF2B5EF4-FFF2-40B4-BE49-F238E27FC236}">
                <a16:creationId xmlns:a16="http://schemas.microsoft.com/office/drawing/2014/main" xmlns="" id="{B7248CA2-4397-4F0D-B401-2ECF1EA807E1}"/>
              </a:ext>
            </a:extLst>
          </p:cNvPr>
          <p:cNvGraphicFramePr>
            <a:graphicFrameLocks/>
          </p:cNvGraphicFramePr>
          <p:nvPr>
            <p:extLst>
              <p:ext uri="{D42A27DB-BD31-4B8C-83A1-F6EECF244321}">
                <p14:modId xmlns:p14="http://schemas.microsoft.com/office/powerpoint/2010/main" val="4275045355"/>
              </p:ext>
            </p:extLst>
          </p:nvPr>
        </p:nvGraphicFramePr>
        <p:xfrm>
          <a:off x="1189609" y="1903346"/>
          <a:ext cx="9046346" cy="417267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xmlns="" id="{135AA87F-1541-4916-8173-52B34DC63A41}"/>
              </a:ext>
            </a:extLst>
          </p:cNvPr>
          <p:cNvSpPr txBox="1"/>
          <p:nvPr/>
        </p:nvSpPr>
        <p:spPr>
          <a:xfrm>
            <a:off x="4320930" y="5477279"/>
            <a:ext cx="1750379" cy="400110"/>
          </a:xfrm>
          <a:prstGeom prst="rect">
            <a:avLst/>
          </a:prstGeom>
          <a:noFill/>
        </p:spPr>
        <p:txBody>
          <a:bodyPr wrap="square" rtlCol="0">
            <a:spAutoFit/>
          </a:bodyPr>
          <a:lstStyle/>
          <a:p>
            <a:r>
              <a:rPr lang="en-GB" sz="1000" b="1" dirty="0">
                <a:solidFill>
                  <a:schemeClr val="bg1"/>
                </a:solidFill>
              </a:rPr>
              <a:t>40% of 25-44 year olds selected this option</a:t>
            </a:r>
          </a:p>
        </p:txBody>
      </p:sp>
    </p:spTree>
    <p:extLst>
      <p:ext uri="{BB962C8B-B14F-4D97-AF65-F5344CB8AC3E}">
        <p14:creationId xmlns:p14="http://schemas.microsoft.com/office/powerpoint/2010/main" val="2623967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54F77B85-FAF6-4A59-ABBB-A24BC3324827}"/>
              </a:ext>
            </a:extLst>
          </p:cNvPr>
          <p:cNvSpPr/>
          <p:nvPr/>
        </p:nvSpPr>
        <p:spPr>
          <a:xfrm>
            <a:off x="446917" y="1903346"/>
            <a:ext cx="10984488" cy="695524"/>
          </a:xfrm>
          <a:prstGeom prst="rect">
            <a:avLst/>
          </a:prstGeom>
          <a:solidFill>
            <a:schemeClr val="bg1">
              <a:lumMod val="9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18</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301663"/>
            <a:ext cx="11700770" cy="663580"/>
          </a:xfrm>
          <a:prstGeom prst="rect">
            <a:avLst/>
          </a:prstGeom>
          <a:noFill/>
        </p:spPr>
        <p:txBody>
          <a:bodyPr wrap="square">
            <a:spAutoFit/>
          </a:bodyPr>
          <a:lstStyle/>
          <a:p>
            <a:pPr>
              <a:lnSpc>
                <a:spcPct val="107000"/>
              </a:lnSpc>
              <a:spcAft>
                <a:spcPts val="800"/>
              </a:spcAft>
            </a:pPr>
            <a:r>
              <a:rPr lang="en-GB" b="1" dirty="0">
                <a:latin typeface="+mj-lt"/>
                <a:ea typeface="Times New Roman" panose="02020603050405020304" pitchFamily="18" charset="0"/>
                <a:cs typeface="Calibri" panose="020F0502020204030204" pitchFamily="34" charset="0"/>
              </a:rPr>
              <a:t>If </a:t>
            </a:r>
            <a:r>
              <a:rPr lang="en-GB" b="1" dirty="0">
                <a:effectLst/>
                <a:latin typeface="+mj-lt"/>
                <a:ea typeface="Times New Roman" panose="02020603050405020304" pitchFamily="18" charset="0"/>
                <a:cs typeface="Calibri" panose="020F0502020204030204" pitchFamily="34" charset="0"/>
              </a:rPr>
              <a:t>experiencing </a:t>
            </a:r>
            <a:r>
              <a:rPr lang="en-GB" b="1" dirty="0">
                <a:solidFill>
                  <a:srgbClr val="004992"/>
                </a:solidFill>
                <a:effectLst/>
                <a:latin typeface="+mj-lt"/>
                <a:ea typeface="Times New Roman" panose="02020603050405020304" pitchFamily="18" charset="0"/>
                <a:cs typeface="Calibri" panose="020F0502020204030204" pitchFamily="34" charset="0"/>
              </a:rPr>
              <a:t>an URGENT HEALTHCARE NEED </a:t>
            </a:r>
            <a:r>
              <a:rPr lang="en-GB" b="1" dirty="0">
                <a:solidFill>
                  <a:srgbClr val="64B22D"/>
                </a:solidFill>
                <a:effectLst/>
                <a:latin typeface="+mj-lt"/>
                <a:ea typeface="Times New Roman" panose="02020603050405020304" pitchFamily="18" charset="0"/>
                <a:cs typeface="Calibri" panose="020F0502020204030204" pitchFamily="34" charset="0"/>
              </a:rPr>
              <a:t>the most popular HCP to see or speak to is a GP, </a:t>
            </a:r>
            <a:r>
              <a:rPr lang="en-GB" b="1" dirty="0">
                <a:solidFill>
                  <a:srgbClr val="004992"/>
                </a:solidFill>
                <a:effectLst/>
                <a:latin typeface="+mj-lt"/>
                <a:ea typeface="Times New Roman" panose="02020603050405020304" pitchFamily="18" charset="0"/>
                <a:cs typeface="Calibri" panose="020F0502020204030204" pitchFamily="34" charset="0"/>
              </a:rPr>
              <a:t>followed by a Nurse</a:t>
            </a:r>
            <a:endParaRPr lang="en-GB" sz="2000" i="1" dirty="0">
              <a:solidFill>
                <a:srgbClr val="004992"/>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1483033" y="6076025"/>
            <a:ext cx="9176553" cy="553994"/>
          </a:xfrm>
          <a:prstGeom prst="rect">
            <a:avLst/>
          </a:prstGeom>
        </p:spPr>
        <p:txBody>
          <a:bodyPr wrap="square" lIns="91432" tIns="45718" rIns="91432" bIns="45718">
            <a:spAutoFit/>
          </a:bodyPr>
          <a:lstStyle/>
          <a:p>
            <a:r>
              <a:rPr lang="en-GB" sz="1000" i="1" dirty="0">
                <a:latin typeface="Arial"/>
              </a:rPr>
              <a:t>Q7. If </a:t>
            </a:r>
            <a:r>
              <a:rPr lang="en-GB" sz="1000" i="1" dirty="0">
                <a:effectLst/>
                <a:ea typeface="Times New Roman" panose="02020603050405020304" pitchFamily="18" charset="0"/>
                <a:cs typeface="Arial" panose="020B0604020202020204" pitchFamily="34" charset="0"/>
              </a:rPr>
              <a:t>you were experiencing an urgent healthcare need (like the ones you may have mentioned earlier, i.e. urgent but not an emergency situation), what sort of healthcare professional would you ideally want to see or speak to? </a:t>
            </a:r>
            <a:r>
              <a:rPr lang="en-GB" sz="1000" i="1" dirty="0">
                <a:solidFill>
                  <a:srgbClr val="64B22D"/>
                </a:solidFill>
                <a:latin typeface="Arial"/>
              </a:rPr>
              <a:t>Base: n=316,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xmlns="" id="{9C2E8363-9E9E-45CF-837E-0577FAC937CE}"/>
              </a:ext>
            </a:extLst>
          </p:cNvPr>
          <p:cNvSpPr/>
          <p:nvPr/>
        </p:nvSpPr>
        <p:spPr>
          <a:xfrm>
            <a:off x="195734" y="1097212"/>
            <a:ext cx="11486854" cy="3651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Paramedics, Pharmacists, Consultants, Physios and Therapists are selected on the basis of differing urgent scenarios</a:t>
            </a:r>
          </a:p>
        </p:txBody>
      </p:sp>
      <p:graphicFrame>
        <p:nvGraphicFramePr>
          <p:cNvPr id="12" name="Content Placeholder 11">
            <a:extLst>
              <a:ext uri="{FF2B5EF4-FFF2-40B4-BE49-F238E27FC236}">
                <a16:creationId xmlns:a16="http://schemas.microsoft.com/office/drawing/2014/main" xmlns="" id="{B7248CA2-4397-4F0D-B401-2ECF1EA807E1}"/>
              </a:ext>
            </a:extLst>
          </p:cNvPr>
          <p:cNvGraphicFramePr>
            <a:graphicFrameLocks/>
          </p:cNvGraphicFramePr>
          <p:nvPr>
            <p:extLst>
              <p:ext uri="{D42A27DB-BD31-4B8C-83A1-F6EECF244321}">
                <p14:modId xmlns:p14="http://schemas.microsoft.com/office/powerpoint/2010/main" val="1785282255"/>
              </p:ext>
            </p:extLst>
          </p:nvPr>
        </p:nvGraphicFramePr>
        <p:xfrm>
          <a:off x="1189609" y="1903346"/>
          <a:ext cx="9046346" cy="417267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xmlns="" id="{135AA87F-1541-4916-8173-52B34DC63A41}"/>
              </a:ext>
            </a:extLst>
          </p:cNvPr>
          <p:cNvSpPr txBox="1"/>
          <p:nvPr/>
        </p:nvSpPr>
        <p:spPr>
          <a:xfrm>
            <a:off x="4319913" y="3071322"/>
            <a:ext cx="1750379" cy="400110"/>
          </a:xfrm>
          <a:prstGeom prst="rect">
            <a:avLst/>
          </a:prstGeom>
          <a:noFill/>
        </p:spPr>
        <p:txBody>
          <a:bodyPr wrap="square" rtlCol="0">
            <a:spAutoFit/>
          </a:bodyPr>
          <a:lstStyle/>
          <a:p>
            <a:r>
              <a:rPr lang="en-GB" sz="1000" b="1" dirty="0">
                <a:solidFill>
                  <a:srgbClr val="004992"/>
                </a:solidFill>
              </a:rPr>
              <a:t>64% of 25-44 year olds selected this option</a:t>
            </a:r>
          </a:p>
        </p:txBody>
      </p:sp>
    </p:spTree>
    <p:extLst>
      <p:ext uri="{BB962C8B-B14F-4D97-AF65-F5344CB8AC3E}">
        <p14:creationId xmlns:p14="http://schemas.microsoft.com/office/powerpoint/2010/main" val="33522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179E13C-FC3C-4820-8A95-41FE22677671}"/>
              </a:ext>
            </a:extLst>
          </p:cNvPr>
          <p:cNvSpPr>
            <a:spLocks noGrp="1"/>
          </p:cNvSpPr>
          <p:nvPr>
            <p:ph type="sldNum" sz="quarter" idx="12"/>
          </p:nvPr>
        </p:nvSpPr>
        <p:spPr/>
        <p:txBody>
          <a:bodyPr/>
          <a:lstStyle/>
          <a:p>
            <a:fld id="{F6E39E37-6BC0-A248-806A-337B0CEF6126}" type="slidenum">
              <a:rPr lang="en-US" smtClean="0"/>
              <a:t>1</a:t>
            </a:fld>
            <a:endParaRPr lang="en-US"/>
          </a:p>
        </p:txBody>
      </p:sp>
      <p:sp>
        <p:nvSpPr>
          <p:cNvPr id="5" name="Rounded Rectangle 15">
            <a:extLst>
              <a:ext uri="{FF2B5EF4-FFF2-40B4-BE49-F238E27FC236}">
                <a16:creationId xmlns:a16="http://schemas.microsoft.com/office/drawing/2014/main" xmlns="" id="{243F8A40-3298-447D-883F-DBFE519BB4C0}"/>
              </a:ext>
            </a:extLst>
          </p:cNvPr>
          <p:cNvSpPr/>
          <p:nvPr/>
        </p:nvSpPr>
        <p:spPr>
          <a:xfrm>
            <a:off x="1297029" y="907729"/>
            <a:ext cx="10513168" cy="585646"/>
          </a:xfrm>
          <a:prstGeom prst="roundRect">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1. </a:t>
            </a:r>
            <a:r>
              <a:rPr lang="en-GB" dirty="0">
                <a:solidFill>
                  <a:schemeClr val="bg1"/>
                </a:solidFill>
              </a:rPr>
              <a:t>Introduction									Page 2</a:t>
            </a:r>
          </a:p>
        </p:txBody>
      </p:sp>
      <p:sp>
        <p:nvSpPr>
          <p:cNvPr id="7" name="Rounded Rectangle 15">
            <a:extLst>
              <a:ext uri="{FF2B5EF4-FFF2-40B4-BE49-F238E27FC236}">
                <a16:creationId xmlns:a16="http://schemas.microsoft.com/office/drawing/2014/main" xmlns="" id="{1F1907BB-6A55-4300-9D7B-58021BDFA99F}"/>
              </a:ext>
            </a:extLst>
          </p:cNvPr>
          <p:cNvSpPr/>
          <p:nvPr/>
        </p:nvSpPr>
        <p:spPr>
          <a:xfrm>
            <a:off x="1297029" y="2308906"/>
            <a:ext cx="10513168" cy="585646"/>
          </a:xfrm>
          <a:prstGeom prst="round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3a. </a:t>
            </a:r>
            <a:r>
              <a:rPr lang="en-GB" dirty="0">
                <a:solidFill>
                  <a:schemeClr val="bg1"/>
                </a:solidFill>
              </a:rPr>
              <a:t>Survey 6 results – Keeping well </a:t>
            </a:r>
            <a:r>
              <a:rPr lang="en-GB" sz="1200" i="1" dirty="0">
                <a:solidFill>
                  <a:schemeClr val="bg1"/>
                </a:solidFill>
              </a:rPr>
              <a:t>					</a:t>
            </a:r>
            <a:r>
              <a:rPr lang="en-GB" sz="1200" dirty="0">
                <a:solidFill>
                  <a:schemeClr val="bg1"/>
                </a:solidFill>
              </a:rPr>
              <a:t>	</a:t>
            </a:r>
            <a:r>
              <a:rPr lang="en-GB" dirty="0">
                <a:solidFill>
                  <a:schemeClr val="bg1"/>
                </a:solidFill>
              </a:rPr>
              <a:t>	Page 9</a:t>
            </a:r>
          </a:p>
        </p:txBody>
      </p:sp>
      <p:sp>
        <p:nvSpPr>
          <p:cNvPr id="8" name="Rounded Rectangle 15">
            <a:extLst>
              <a:ext uri="{FF2B5EF4-FFF2-40B4-BE49-F238E27FC236}">
                <a16:creationId xmlns:a16="http://schemas.microsoft.com/office/drawing/2014/main" xmlns="" id="{A2729654-4D50-45C1-ABCA-4BEDDF3E741B}"/>
              </a:ext>
            </a:extLst>
          </p:cNvPr>
          <p:cNvSpPr/>
          <p:nvPr/>
        </p:nvSpPr>
        <p:spPr>
          <a:xfrm>
            <a:off x="1297029" y="1605389"/>
            <a:ext cx="10513168" cy="585646"/>
          </a:xfrm>
          <a:prstGeom prst="roundRect">
            <a:avLst/>
          </a:prstGeom>
          <a:solidFill>
            <a:srgbClr val="64B22D"/>
          </a:solidFill>
          <a:ln>
            <a:solidFill>
              <a:srgbClr val="6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2. </a:t>
            </a:r>
            <a:r>
              <a:rPr lang="en-GB" dirty="0">
                <a:solidFill>
                  <a:schemeClr val="bg1"/>
                </a:solidFill>
              </a:rPr>
              <a:t>Overview summary								Page 6</a:t>
            </a:r>
          </a:p>
        </p:txBody>
      </p:sp>
      <p:sp>
        <p:nvSpPr>
          <p:cNvPr id="9" name="Rounded Rectangle 15">
            <a:extLst>
              <a:ext uri="{FF2B5EF4-FFF2-40B4-BE49-F238E27FC236}">
                <a16:creationId xmlns:a16="http://schemas.microsoft.com/office/drawing/2014/main" xmlns="" id="{7C9FA3F4-C78E-492A-B1D5-38C6ED2A3871}"/>
              </a:ext>
            </a:extLst>
          </p:cNvPr>
          <p:cNvSpPr/>
          <p:nvPr/>
        </p:nvSpPr>
        <p:spPr>
          <a:xfrm>
            <a:off x="1297029" y="4514942"/>
            <a:ext cx="10513168" cy="585646"/>
          </a:xfrm>
          <a:prstGeom prst="roundRect">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4. </a:t>
            </a:r>
            <a:r>
              <a:rPr lang="en-GB" dirty="0">
                <a:solidFill>
                  <a:schemeClr val="bg1"/>
                </a:solidFill>
              </a:rPr>
              <a:t>Appendices – Panel profile							Page 34</a:t>
            </a:r>
          </a:p>
        </p:txBody>
      </p:sp>
      <p:sp>
        <p:nvSpPr>
          <p:cNvPr id="15" name="Text Placeholder 1">
            <a:extLst>
              <a:ext uri="{FF2B5EF4-FFF2-40B4-BE49-F238E27FC236}">
                <a16:creationId xmlns:a16="http://schemas.microsoft.com/office/drawing/2014/main" xmlns="" id="{B564E9CD-A64C-403F-9895-7104A80F673C}"/>
              </a:ext>
            </a:extLst>
          </p:cNvPr>
          <p:cNvSpPr>
            <a:spLocks noGrp="1"/>
          </p:cNvSpPr>
          <p:nvPr>
            <p:ph type="body" sz="quarter" idx="13"/>
          </p:nvPr>
        </p:nvSpPr>
        <p:spPr>
          <a:xfrm>
            <a:off x="156681" y="255495"/>
            <a:ext cx="11744136" cy="1030287"/>
          </a:xfrm>
        </p:spPr>
        <p:txBody>
          <a:bodyPr>
            <a:normAutofit/>
          </a:bodyPr>
          <a:lstStyle/>
          <a:p>
            <a:r>
              <a:rPr lang="en-GB" sz="2800" dirty="0"/>
              <a:t>Report structure</a:t>
            </a:r>
          </a:p>
        </p:txBody>
      </p:sp>
      <p:sp>
        <p:nvSpPr>
          <p:cNvPr id="16" name="Rounded Rectangle 15">
            <a:extLst>
              <a:ext uri="{FF2B5EF4-FFF2-40B4-BE49-F238E27FC236}">
                <a16:creationId xmlns:a16="http://schemas.microsoft.com/office/drawing/2014/main" xmlns="" id="{56E90306-853B-428D-88E6-16C1889DF91F}"/>
              </a:ext>
            </a:extLst>
          </p:cNvPr>
          <p:cNvSpPr/>
          <p:nvPr/>
        </p:nvSpPr>
        <p:spPr>
          <a:xfrm>
            <a:off x="1297029" y="3031084"/>
            <a:ext cx="10513168" cy="585646"/>
          </a:xfrm>
          <a:prstGeom prst="round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3b. </a:t>
            </a:r>
            <a:r>
              <a:rPr lang="en-GB" dirty="0">
                <a:solidFill>
                  <a:schemeClr val="bg1"/>
                </a:solidFill>
              </a:rPr>
              <a:t>Survey 6 results – Urgent Care							Page 12</a:t>
            </a:r>
          </a:p>
        </p:txBody>
      </p:sp>
      <p:sp>
        <p:nvSpPr>
          <p:cNvPr id="17" name="Rounded Rectangle 15">
            <a:extLst>
              <a:ext uri="{FF2B5EF4-FFF2-40B4-BE49-F238E27FC236}">
                <a16:creationId xmlns:a16="http://schemas.microsoft.com/office/drawing/2014/main" xmlns="" id="{F6132B22-85A0-47D1-8E3E-DC300D910DE5}"/>
              </a:ext>
            </a:extLst>
          </p:cNvPr>
          <p:cNvSpPr/>
          <p:nvPr/>
        </p:nvSpPr>
        <p:spPr>
          <a:xfrm>
            <a:off x="1297029" y="3778542"/>
            <a:ext cx="10513168" cy="585646"/>
          </a:xfrm>
          <a:prstGeom prst="roundRect">
            <a:avLst/>
          </a:prstGeom>
          <a:solidFill>
            <a:srgbClr val="0095C4"/>
          </a:solidFill>
          <a:ln>
            <a:solidFill>
              <a:srgbClr val="009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accent5">
                    <a:lumMod val="50000"/>
                  </a:schemeClr>
                </a:solidFill>
              </a:rPr>
              <a:t>3c. </a:t>
            </a:r>
            <a:r>
              <a:rPr lang="en-GB" dirty="0">
                <a:solidFill>
                  <a:schemeClr val="bg1"/>
                </a:solidFill>
              </a:rPr>
              <a:t>Survey 6 results – Primary care							Page 24</a:t>
            </a:r>
          </a:p>
        </p:txBody>
      </p:sp>
    </p:spTree>
    <p:extLst>
      <p:ext uri="{BB962C8B-B14F-4D97-AF65-F5344CB8AC3E}">
        <p14:creationId xmlns:p14="http://schemas.microsoft.com/office/powerpoint/2010/main" val="2147599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33C87771-F4A9-4228-B76B-77AEDEA69DED}"/>
              </a:ext>
            </a:extLst>
          </p:cNvPr>
          <p:cNvSpPr/>
          <p:nvPr/>
        </p:nvSpPr>
        <p:spPr>
          <a:xfrm>
            <a:off x="736847" y="2725514"/>
            <a:ext cx="10014011" cy="2654353"/>
          </a:xfrm>
          <a:prstGeom prst="rect">
            <a:avLst/>
          </a:prstGeom>
          <a:solidFill>
            <a:schemeClr val="bg1">
              <a:lumMod val="9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2" name="Content Placeholder 11">
            <a:extLst>
              <a:ext uri="{FF2B5EF4-FFF2-40B4-BE49-F238E27FC236}">
                <a16:creationId xmlns:a16="http://schemas.microsoft.com/office/drawing/2014/main" xmlns="" id="{B7248CA2-4397-4F0D-B401-2ECF1EA807E1}"/>
              </a:ext>
            </a:extLst>
          </p:cNvPr>
          <p:cNvGraphicFramePr>
            <a:graphicFrameLocks/>
          </p:cNvGraphicFramePr>
          <p:nvPr>
            <p:extLst>
              <p:ext uri="{D42A27DB-BD31-4B8C-83A1-F6EECF244321}">
                <p14:modId xmlns:p14="http://schemas.microsoft.com/office/powerpoint/2010/main" val="214614374"/>
              </p:ext>
            </p:extLst>
          </p:nvPr>
        </p:nvGraphicFramePr>
        <p:xfrm>
          <a:off x="1189609" y="1903346"/>
          <a:ext cx="9046346" cy="4172679"/>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19</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301663"/>
            <a:ext cx="11700770" cy="663580"/>
          </a:xfrm>
          <a:prstGeom prst="rect">
            <a:avLst/>
          </a:prstGeom>
          <a:noFill/>
        </p:spPr>
        <p:txBody>
          <a:bodyPr wrap="square">
            <a:spAutoFit/>
          </a:bodyPr>
          <a:lstStyle/>
          <a:p>
            <a:pPr>
              <a:lnSpc>
                <a:spcPct val="107000"/>
              </a:lnSpc>
              <a:spcAft>
                <a:spcPts val="800"/>
              </a:spcAft>
            </a:pPr>
            <a:r>
              <a:rPr lang="en-GB" b="1" dirty="0">
                <a:latin typeface="+mj-lt"/>
                <a:ea typeface="Times New Roman" panose="02020603050405020304" pitchFamily="18" charset="0"/>
                <a:cs typeface="Calibri" panose="020F0502020204030204" pitchFamily="34" charset="0"/>
              </a:rPr>
              <a:t>If </a:t>
            </a:r>
            <a:r>
              <a:rPr lang="en-GB" b="1" dirty="0">
                <a:effectLst/>
                <a:latin typeface="+mj-lt"/>
                <a:ea typeface="Times New Roman" panose="02020603050405020304" pitchFamily="18" charset="0"/>
                <a:cs typeface="Calibri" panose="020F0502020204030204" pitchFamily="34" charset="0"/>
              </a:rPr>
              <a:t>experiencing </a:t>
            </a:r>
            <a:r>
              <a:rPr lang="en-GB" b="1" dirty="0">
                <a:solidFill>
                  <a:srgbClr val="004992"/>
                </a:solidFill>
                <a:effectLst/>
                <a:latin typeface="+mj-lt"/>
                <a:ea typeface="Times New Roman" panose="02020603050405020304" pitchFamily="18" charset="0"/>
                <a:cs typeface="Calibri" panose="020F0502020204030204" pitchFamily="34" charset="0"/>
              </a:rPr>
              <a:t>an URGENT HEALTHCARE NEED the average time and distance panellists are prepared to travel (if advised to do so) is</a:t>
            </a:r>
            <a:r>
              <a:rPr lang="en-GB" b="1" dirty="0">
                <a:solidFill>
                  <a:srgbClr val="64B22D"/>
                </a:solidFill>
                <a:effectLst/>
                <a:latin typeface="+mj-lt"/>
                <a:ea typeface="Times New Roman" panose="02020603050405020304" pitchFamily="18" charset="0"/>
                <a:cs typeface="Calibri" panose="020F0502020204030204" pitchFamily="34" charset="0"/>
              </a:rPr>
              <a:t> 8 miles or 16 minutes</a:t>
            </a:r>
            <a:endParaRPr lang="en-GB" sz="2000" i="1" dirty="0">
              <a:solidFill>
                <a:srgbClr val="004992"/>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1483033" y="6076025"/>
            <a:ext cx="9176553" cy="553994"/>
          </a:xfrm>
          <a:prstGeom prst="rect">
            <a:avLst/>
          </a:prstGeom>
        </p:spPr>
        <p:txBody>
          <a:bodyPr wrap="square" lIns="91432" tIns="45718" rIns="91432" bIns="45718">
            <a:spAutoFit/>
          </a:bodyPr>
          <a:lstStyle/>
          <a:p>
            <a:r>
              <a:rPr lang="en-GB" sz="1000" i="1" dirty="0">
                <a:latin typeface="Arial"/>
              </a:rPr>
              <a:t>Q8. </a:t>
            </a:r>
            <a:r>
              <a:rPr lang="en-GB" sz="1000" i="1" dirty="0">
                <a:effectLst/>
                <a:ea typeface="Times New Roman" panose="02020603050405020304" pitchFamily="18" charset="0"/>
                <a:cs typeface="Calibri" panose="020F0502020204030204" pitchFamily="34" charset="0"/>
              </a:rPr>
              <a:t>A</a:t>
            </a:r>
            <a:r>
              <a:rPr lang="en-GB" sz="1000" i="1" dirty="0">
                <a:effectLst/>
                <a:ea typeface="Times New Roman" panose="02020603050405020304" pitchFamily="18" charset="0"/>
                <a:cs typeface="Arial" panose="020B0604020202020204" pitchFamily="34" charset="0"/>
              </a:rPr>
              <a:t>pproximately how far would you be prepared to travel to an urgent healthcare service, if you were advised that this was the best course of action for you? </a:t>
            </a:r>
            <a:r>
              <a:rPr lang="en-GB" sz="1000" i="1" dirty="0">
                <a:solidFill>
                  <a:srgbClr val="64B22D"/>
                </a:solidFill>
                <a:latin typeface="Arial"/>
              </a:rPr>
              <a:t>Base: n=316,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xmlns="" id="{9C2E8363-9E9E-45CF-837E-0577FAC937CE}"/>
              </a:ext>
            </a:extLst>
          </p:cNvPr>
          <p:cNvSpPr/>
          <p:nvPr/>
        </p:nvSpPr>
        <p:spPr>
          <a:xfrm>
            <a:off x="195734" y="1550027"/>
            <a:ext cx="11486854" cy="3651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The actual distribution is fairly evenly dispersed across 4 main options: a minimum distance, 5 miles,10 miles and 15 miles</a:t>
            </a:r>
          </a:p>
        </p:txBody>
      </p:sp>
      <p:sp>
        <p:nvSpPr>
          <p:cNvPr id="15" name="TextBox 14">
            <a:extLst>
              <a:ext uri="{FF2B5EF4-FFF2-40B4-BE49-F238E27FC236}">
                <a16:creationId xmlns:a16="http://schemas.microsoft.com/office/drawing/2014/main" xmlns="" id="{7008AECD-D1D7-4174-A6CB-86D1B1CC0DB3}"/>
              </a:ext>
            </a:extLst>
          </p:cNvPr>
          <p:cNvSpPr txBox="1"/>
          <p:nvPr/>
        </p:nvSpPr>
        <p:spPr>
          <a:xfrm>
            <a:off x="9046347" y="731382"/>
            <a:ext cx="2370338" cy="707886"/>
          </a:xfrm>
          <a:prstGeom prst="rect">
            <a:avLst/>
          </a:prstGeom>
          <a:solidFill>
            <a:schemeClr val="bg1"/>
          </a:solidFill>
          <a:ln>
            <a:solidFill>
              <a:schemeClr val="tx1"/>
            </a:solidFill>
          </a:ln>
        </p:spPr>
        <p:txBody>
          <a:bodyPr wrap="square" rtlCol="0">
            <a:spAutoFit/>
          </a:bodyPr>
          <a:lstStyle/>
          <a:p>
            <a:r>
              <a:rPr lang="en-GB" sz="1000" b="1" dirty="0"/>
              <a:t>This average rises to 10 miles and 20 minutes for </a:t>
            </a:r>
            <a:r>
              <a:rPr lang="en-GB" sz="1000" b="1" dirty="0">
                <a:solidFill>
                  <a:srgbClr val="64B22D"/>
                </a:solidFill>
              </a:rPr>
              <a:t>the under 45 age group </a:t>
            </a:r>
            <a:r>
              <a:rPr lang="en-GB" sz="1000" b="1" dirty="0">
                <a:solidFill>
                  <a:srgbClr val="004992"/>
                </a:solidFill>
              </a:rPr>
              <a:t>and drops to </a:t>
            </a:r>
            <a:r>
              <a:rPr lang="en-GB" sz="1000" b="1" dirty="0"/>
              <a:t>7 miles and 14 minutes for </a:t>
            </a:r>
            <a:r>
              <a:rPr lang="en-GB" sz="1000" b="1" dirty="0">
                <a:solidFill>
                  <a:srgbClr val="009DCC"/>
                </a:solidFill>
              </a:rPr>
              <a:t>those with LTC’s</a:t>
            </a:r>
          </a:p>
        </p:txBody>
      </p:sp>
    </p:spTree>
    <p:extLst>
      <p:ext uri="{BB962C8B-B14F-4D97-AF65-F5344CB8AC3E}">
        <p14:creationId xmlns:p14="http://schemas.microsoft.com/office/powerpoint/2010/main" val="312056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20</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301663"/>
            <a:ext cx="11700770" cy="663580"/>
          </a:xfrm>
          <a:prstGeom prst="rect">
            <a:avLst/>
          </a:prstGeom>
          <a:noFill/>
        </p:spPr>
        <p:txBody>
          <a:bodyPr wrap="square">
            <a:spAutoFit/>
          </a:bodyPr>
          <a:lstStyle/>
          <a:p>
            <a:pPr>
              <a:lnSpc>
                <a:spcPct val="107000"/>
              </a:lnSpc>
              <a:spcAft>
                <a:spcPts val="800"/>
              </a:spcAft>
            </a:pPr>
            <a:r>
              <a:rPr lang="en-GB" b="1" dirty="0">
                <a:latin typeface="+mj-lt"/>
                <a:ea typeface="Times New Roman" panose="02020603050405020304" pitchFamily="18" charset="0"/>
                <a:cs typeface="Calibri" panose="020F0502020204030204" pitchFamily="34" charset="0"/>
              </a:rPr>
              <a:t>If </a:t>
            </a:r>
            <a:r>
              <a:rPr lang="en-GB" b="1" dirty="0">
                <a:effectLst/>
                <a:latin typeface="+mj-lt"/>
                <a:ea typeface="Times New Roman" panose="02020603050405020304" pitchFamily="18" charset="0"/>
                <a:cs typeface="Calibri" panose="020F0502020204030204" pitchFamily="34" charset="0"/>
              </a:rPr>
              <a:t>experiencing </a:t>
            </a:r>
            <a:r>
              <a:rPr lang="en-GB" b="1" dirty="0">
                <a:solidFill>
                  <a:srgbClr val="004992"/>
                </a:solidFill>
                <a:effectLst/>
                <a:latin typeface="+mj-lt"/>
                <a:ea typeface="Times New Roman" panose="02020603050405020304" pitchFamily="18" charset="0"/>
                <a:cs typeface="Calibri" panose="020F0502020204030204" pitchFamily="34" charset="0"/>
              </a:rPr>
              <a:t>an URGENT HEALTHCARE NEED, </a:t>
            </a:r>
            <a:r>
              <a:rPr lang="en-GB" b="1" dirty="0">
                <a:solidFill>
                  <a:srgbClr val="004992"/>
                </a:solidFill>
                <a:latin typeface="+mj-lt"/>
                <a:ea typeface="Times New Roman" panose="02020603050405020304" pitchFamily="18" charset="0"/>
                <a:cs typeface="Calibri" panose="020F0502020204030204" pitchFamily="34" charset="0"/>
              </a:rPr>
              <a:t>having confidence in the advice that is given to you is the most critically important factor, followed by being in the right/best place for the treatment needed</a:t>
            </a:r>
            <a:endParaRPr lang="en-GB" sz="2000" i="1" dirty="0">
              <a:solidFill>
                <a:srgbClr val="004992"/>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1404383" y="6070846"/>
            <a:ext cx="9560788" cy="553994"/>
          </a:xfrm>
          <a:prstGeom prst="rect">
            <a:avLst/>
          </a:prstGeom>
        </p:spPr>
        <p:txBody>
          <a:bodyPr wrap="square" lIns="91432" tIns="45718" rIns="91432" bIns="45718">
            <a:spAutoFit/>
          </a:bodyPr>
          <a:lstStyle/>
          <a:p>
            <a:r>
              <a:rPr lang="en-GB" sz="1000" i="1" dirty="0">
                <a:latin typeface="Arial"/>
              </a:rPr>
              <a:t>Q9a. If </a:t>
            </a:r>
            <a:r>
              <a:rPr lang="en-GB" sz="1000" i="1" dirty="0">
                <a:effectLst/>
                <a:ea typeface="Times New Roman" panose="02020603050405020304" pitchFamily="18" charset="0"/>
                <a:cs typeface="Arial" panose="020B0604020202020204" pitchFamily="34" charset="0"/>
              </a:rPr>
              <a:t>you were experiencing an urgent healthcare need (like the ones you may have mentioned earlier, i.e. urgent but not an emergency situation), how important would each of the following factors be to you in your subsequent treatment</a:t>
            </a:r>
            <a:r>
              <a:rPr lang="en-GB" sz="1000" i="1" dirty="0">
                <a:effectLst/>
                <a:ea typeface="Times New Roman" panose="02020603050405020304" pitchFamily="18" charset="0"/>
                <a:cs typeface="Calibri" panose="020F0502020204030204" pitchFamily="34" charset="0"/>
              </a:rPr>
              <a:t>?</a:t>
            </a:r>
            <a:r>
              <a:rPr lang="en-GB" sz="1000" i="1" dirty="0">
                <a:effectLst/>
                <a:ea typeface="Times New Roman" panose="02020603050405020304" pitchFamily="18" charset="0"/>
                <a:cs typeface="Arial" panose="020B0604020202020204" pitchFamily="34" charset="0"/>
              </a:rPr>
              <a:t> </a:t>
            </a:r>
            <a:r>
              <a:rPr lang="en-GB" sz="1000" i="1" dirty="0">
                <a:solidFill>
                  <a:srgbClr val="64B22D"/>
                </a:solidFill>
                <a:latin typeface="Arial"/>
              </a:rPr>
              <a:t>Base: n=313,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xmlns="" id="{9C2E8363-9E9E-45CF-837E-0577FAC937CE}"/>
              </a:ext>
            </a:extLst>
          </p:cNvPr>
          <p:cNvSpPr/>
          <p:nvPr/>
        </p:nvSpPr>
        <p:spPr>
          <a:xfrm>
            <a:off x="195734" y="1097212"/>
            <a:ext cx="6613439" cy="3651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Speed of assessment and treatment are the next two most important factors</a:t>
            </a:r>
          </a:p>
        </p:txBody>
      </p:sp>
      <p:graphicFrame>
        <p:nvGraphicFramePr>
          <p:cNvPr id="15" name="Chart 14">
            <a:extLst>
              <a:ext uri="{FF2B5EF4-FFF2-40B4-BE49-F238E27FC236}">
                <a16:creationId xmlns:a16="http://schemas.microsoft.com/office/drawing/2014/main" xmlns="" id="{5B2F7839-5332-4676-99BC-6003029EF3F2}"/>
              </a:ext>
            </a:extLst>
          </p:cNvPr>
          <p:cNvGraphicFramePr/>
          <p:nvPr>
            <p:extLst>
              <p:ext uri="{D42A27DB-BD31-4B8C-83A1-F6EECF244321}">
                <p14:modId xmlns:p14="http://schemas.microsoft.com/office/powerpoint/2010/main" val="2498599073"/>
              </p:ext>
            </p:extLst>
          </p:nvPr>
        </p:nvGraphicFramePr>
        <p:xfrm>
          <a:off x="88776" y="1594307"/>
          <a:ext cx="9055223" cy="4527260"/>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a:extLst>
              <a:ext uri="{FF2B5EF4-FFF2-40B4-BE49-F238E27FC236}">
                <a16:creationId xmlns:a16="http://schemas.microsoft.com/office/drawing/2014/main" xmlns="" id="{ED1E1AF8-ABAB-49EB-B76C-460A8318F05C}"/>
              </a:ext>
            </a:extLst>
          </p:cNvPr>
          <p:cNvSpPr txBox="1"/>
          <p:nvPr/>
        </p:nvSpPr>
        <p:spPr>
          <a:xfrm>
            <a:off x="8297432" y="5468801"/>
            <a:ext cx="3585329" cy="400110"/>
          </a:xfrm>
          <a:prstGeom prst="rect">
            <a:avLst/>
          </a:prstGeom>
          <a:solidFill>
            <a:schemeClr val="bg1"/>
          </a:solidFill>
          <a:ln>
            <a:solidFill>
              <a:schemeClr val="tx1"/>
            </a:solidFill>
          </a:ln>
        </p:spPr>
        <p:txBody>
          <a:bodyPr wrap="square" rtlCol="0">
            <a:spAutoFit/>
          </a:bodyPr>
          <a:lstStyle/>
          <a:p>
            <a:r>
              <a:rPr lang="en-GB" sz="1000" b="1" dirty="0"/>
              <a:t>Telling one’s story once only is of particular importance to </a:t>
            </a:r>
            <a:r>
              <a:rPr lang="en-GB" sz="1000" b="1" dirty="0">
                <a:solidFill>
                  <a:srgbClr val="004992"/>
                </a:solidFill>
              </a:rPr>
              <a:t>those with </a:t>
            </a:r>
            <a:r>
              <a:rPr lang="en-GB" sz="1000" b="1" dirty="0">
                <a:solidFill>
                  <a:srgbClr val="64B22D"/>
                </a:solidFill>
              </a:rPr>
              <a:t>LTC’s, 40% very </a:t>
            </a:r>
            <a:r>
              <a:rPr lang="en-GB" sz="1000" b="1" dirty="0">
                <a:solidFill>
                  <a:srgbClr val="004992"/>
                </a:solidFill>
              </a:rPr>
              <a:t>and</a:t>
            </a:r>
            <a:r>
              <a:rPr lang="en-GB" sz="1000" b="1" dirty="0">
                <a:solidFill>
                  <a:srgbClr val="64B22D"/>
                </a:solidFill>
              </a:rPr>
              <a:t> </a:t>
            </a:r>
            <a:r>
              <a:rPr lang="en-GB" sz="1000" b="1" dirty="0">
                <a:solidFill>
                  <a:schemeClr val="accent2">
                    <a:lumMod val="60000"/>
                    <a:lumOff val="40000"/>
                  </a:schemeClr>
                </a:solidFill>
              </a:rPr>
              <a:t>36% quite</a:t>
            </a:r>
          </a:p>
        </p:txBody>
      </p:sp>
    </p:spTree>
    <p:extLst>
      <p:ext uri="{BB962C8B-B14F-4D97-AF65-F5344CB8AC3E}">
        <p14:creationId xmlns:p14="http://schemas.microsoft.com/office/powerpoint/2010/main" val="3348193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21</a:t>
            </a:fld>
            <a:endParaRPr lang="en-US"/>
          </a:p>
        </p:txBody>
      </p:sp>
      <p:sp>
        <p:nvSpPr>
          <p:cNvPr id="8" name="Rectangle 7">
            <a:extLst>
              <a:ext uri="{FF2B5EF4-FFF2-40B4-BE49-F238E27FC236}">
                <a16:creationId xmlns:a16="http://schemas.microsoft.com/office/drawing/2014/main" xmlns="" id="{BF879066-DA5A-4882-9C47-7DD1CC09A3E2}"/>
              </a:ext>
            </a:extLst>
          </p:cNvPr>
          <p:cNvSpPr/>
          <p:nvPr/>
        </p:nvSpPr>
        <p:spPr>
          <a:xfrm>
            <a:off x="-1" y="0"/>
            <a:ext cx="344453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 Urgent care</a:t>
            </a:r>
          </a:p>
        </p:txBody>
      </p:sp>
      <p:sp>
        <p:nvSpPr>
          <p:cNvPr id="9" name="TextBox 8">
            <a:extLst>
              <a:ext uri="{FF2B5EF4-FFF2-40B4-BE49-F238E27FC236}">
                <a16:creationId xmlns:a16="http://schemas.microsoft.com/office/drawing/2014/main" xmlns="" id="{00281A51-696F-46CA-9346-796914485BF0}"/>
              </a:ext>
            </a:extLst>
          </p:cNvPr>
          <p:cNvSpPr txBox="1"/>
          <p:nvPr/>
        </p:nvSpPr>
        <p:spPr>
          <a:xfrm>
            <a:off x="133164" y="301697"/>
            <a:ext cx="11345663" cy="663130"/>
          </a:xfrm>
          <a:prstGeom prst="rect">
            <a:avLst/>
          </a:prstGeom>
          <a:noFill/>
        </p:spPr>
        <p:txBody>
          <a:bodyPr wrap="square">
            <a:spAutoFit/>
          </a:bodyPr>
          <a:lstStyle/>
          <a:p>
            <a:pPr>
              <a:lnSpc>
                <a:spcPct val="107000"/>
              </a:lnSpc>
              <a:spcAft>
                <a:spcPts val="800"/>
              </a:spcAft>
            </a:pPr>
            <a:r>
              <a:rPr lang="en-GB" sz="1800" b="1" dirty="0">
                <a:effectLst/>
                <a:ea typeface="Times New Roman" panose="02020603050405020304" pitchFamily="18" charset="0"/>
                <a:cs typeface="Arial" panose="020B0604020202020204" pitchFamily="34" charset="0"/>
              </a:rPr>
              <a:t>Other factors (not already mentioned) that are important to people in their subsequent treatment of an urgent healthcare need </a:t>
            </a:r>
            <a:r>
              <a:rPr lang="en-GB" sz="1800" i="1" dirty="0">
                <a:effectLst/>
                <a:ea typeface="Times New Roman" panose="02020603050405020304" pitchFamily="18" charset="0"/>
                <a:cs typeface="Arial" panose="020B0604020202020204" pitchFamily="34" charset="0"/>
              </a:rPr>
              <a:t>(unprompted)</a:t>
            </a:r>
            <a:endParaRPr lang="en-GB" sz="2400" i="1" dirty="0">
              <a:effectLst/>
              <a:ea typeface="Times New Roman" panose="02020603050405020304" pitchFamily="18" charset="0"/>
              <a:cs typeface="Arial" panose="020B0604020202020204" pitchFamily="34" charset="0"/>
            </a:endParaRPr>
          </a:p>
        </p:txBody>
      </p:sp>
      <p:sp>
        <p:nvSpPr>
          <p:cNvPr id="11" name="Oval Callout 7">
            <a:extLst>
              <a:ext uri="{FF2B5EF4-FFF2-40B4-BE49-F238E27FC236}">
                <a16:creationId xmlns:a16="http://schemas.microsoft.com/office/drawing/2014/main" xmlns="" id="{1B623DA5-9C53-43A9-9972-12F7FDD13A0E}"/>
              </a:ext>
            </a:extLst>
          </p:cNvPr>
          <p:cNvSpPr/>
          <p:nvPr/>
        </p:nvSpPr>
        <p:spPr>
          <a:xfrm>
            <a:off x="570979" y="2088777"/>
            <a:ext cx="2012423" cy="1430287"/>
          </a:xfrm>
          <a:prstGeom prst="wedgeEllipseCallout">
            <a:avLst>
              <a:gd name="adj1" fmla="val -42886"/>
              <a:gd name="adj2" fmla="val 44792"/>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i="0" u="none" strike="noStrike" baseline="0" dirty="0">
              <a:solidFill>
                <a:schemeClr val="tx1"/>
              </a:solidFill>
            </a:endParaRPr>
          </a:p>
          <a:p>
            <a:pPr algn="ctr"/>
            <a:r>
              <a:rPr lang="en-GB" sz="1100" b="1" i="0" u="none" strike="noStrike" baseline="0" dirty="0">
                <a:solidFill>
                  <a:srgbClr val="EA8132"/>
                </a:solidFill>
              </a:rPr>
              <a:t>Communication of information between departments/staff, </a:t>
            </a:r>
            <a:r>
              <a:rPr lang="en-GB" sz="1100" i="0" u="none" strike="noStrike" baseline="0" dirty="0">
                <a:solidFill>
                  <a:schemeClr val="tx1"/>
                </a:solidFill>
              </a:rPr>
              <a:t>sharing of information</a:t>
            </a:r>
            <a:endParaRPr lang="en-GB" sz="1000" dirty="0">
              <a:solidFill>
                <a:schemeClr val="tx1"/>
              </a:solidFill>
            </a:endParaRPr>
          </a:p>
        </p:txBody>
      </p:sp>
      <p:sp>
        <p:nvSpPr>
          <p:cNvPr id="16" name="Oval Callout 7">
            <a:extLst>
              <a:ext uri="{FF2B5EF4-FFF2-40B4-BE49-F238E27FC236}">
                <a16:creationId xmlns:a16="http://schemas.microsoft.com/office/drawing/2014/main" xmlns="" id="{3C291E0E-1D2B-4F0C-AEC3-6C341AE6AEC0}"/>
              </a:ext>
            </a:extLst>
          </p:cNvPr>
          <p:cNvSpPr/>
          <p:nvPr/>
        </p:nvSpPr>
        <p:spPr>
          <a:xfrm>
            <a:off x="3081133" y="1901371"/>
            <a:ext cx="2012423" cy="1295434"/>
          </a:xfrm>
          <a:prstGeom prst="wedgeEllipseCallout">
            <a:avLst>
              <a:gd name="adj1" fmla="val -45927"/>
              <a:gd name="adj2" fmla="val 44144"/>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i="0" u="none" strike="noStrike" baseline="0" dirty="0">
              <a:solidFill>
                <a:schemeClr val="tx1"/>
              </a:solidFill>
            </a:endParaRPr>
          </a:p>
          <a:p>
            <a:pPr algn="ctr"/>
            <a:r>
              <a:rPr lang="en-GB" sz="1400" i="0" u="none" strike="noStrike" baseline="0" dirty="0">
                <a:solidFill>
                  <a:schemeClr val="tx1"/>
                </a:solidFill>
              </a:rPr>
              <a:t>HCP’s must be </a:t>
            </a:r>
            <a:r>
              <a:rPr lang="en-GB" sz="1400" b="1" i="0" u="none" strike="noStrike" baseline="0" dirty="0">
                <a:solidFill>
                  <a:srgbClr val="EA8132"/>
                </a:solidFill>
              </a:rPr>
              <a:t>appropriately experienced</a:t>
            </a:r>
            <a:endParaRPr lang="en-GB" sz="1400" b="1" dirty="0">
              <a:solidFill>
                <a:srgbClr val="EA8132"/>
              </a:solidFill>
            </a:endParaRPr>
          </a:p>
        </p:txBody>
      </p:sp>
      <p:sp>
        <p:nvSpPr>
          <p:cNvPr id="18" name="Rectangle 17">
            <a:extLst>
              <a:ext uri="{FF2B5EF4-FFF2-40B4-BE49-F238E27FC236}">
                <a16:creationId xmlns:a16="http://schemas.microsoft.com/office/drawing/2014/main" xmlns="" id="{34552410-06FD-4354-80E2-5F4F49CF2297}"/>
              </a:ext>
            </a:extLst>
          </p:cNvPr>
          <p:cNvSpPr/>
          <p:nvPr/>
        </p:nvSpPr>
        <p:spPr>
          <a:xfrm>
            <a:off x="423168" y="1021107"/>
            <a:ext cx="11345663" cy="7500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Those who made additional points here emphasised the need for </a:t>
            </a:r>
            <a:r>
              <a:rPr lang="en-GB" sz="1200" b="1" dirty="0">
                <a:solidFill>
                  <a:srgbClr val="EA8132"/>
                </a:solidFill>
                <a:latin typeface="Arial" panose="020B0604020202020204" pitchFamily="34" charset="0"/>
                <a:cs typeface="Arial" panose="020B0604020202020204" pitchFamily="34" charset="0"/>
              </a:rPr>
              <a:t>joined up and integrated </a:t>
            </a:r>
            <a:r>
              <a:rPr lang="en-GB" sz="1200" dirty="0">
                <a:solidFill>
                  <a:schemeClr val="tx1"/>
                </a:solidFill>
                <a:latin typeface="Arial" panose="020B0604020202020204" pitchFamily="34" charset="0"/>
                <a:cs typeface="Arial" panose="020B0604020202020204" pitchFamily="34" charset="0"/>
              </a:rPr>
              <a:t>subsequent care, to be delivered by </a:t>
            </a:r>
            <a:r>
              <a:rPr lang="en-GB" sz="1200" b="1" dirty="0">
                <a:solidFill>
                  <a:srgbClr val="EA8132"/>
                </a:solidFill>
                <a:latin typeface="Arial" panose="020B0604020202020204" pitchFamily="34" charset="0"/>
                <a:cs typeface="Arial" panose="020B0604020202020204" pitchFamily="34" charset="0"/>
              </a:rPr>
              <a:t>appropriately experienced </a:t>
            </a:r>
            <a:r>
              <a:rPr lang="en-GB" sz="1200" dirty="0">
                <a:solidFill>
                  <a:schemeClr val="tx1"/>
                </a:solidFill>
                <a:latin typeface="Arial" panose="020B0604020202020204" pitchFamily="34" charset="0"/>
                <a:cs typeface="Arial" panose="020B0604020202020204" pitchFamily="34" charset="0"/>
              </a:rPr>
              <a:t>HCP’s.</a:t>
            </a:r>
          </a:p>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The need for ensuring the patient feels </a:t>
            </a:r>
            <a:r>
              <a:rPr lang="en-GB" sz="1200" b="1" dirty="0">
                <a:solidFill>
                  <a:srgbClr val="EA8132"/>
                </a:solidFill>
                <a:latin typeface="Arial" panose="020B0604020202020204" pitchFamily="34" charset="0"/>
                <a:cs typeface="Arial" panose="020B0604020202020204" pitchFamily="34" charset="0"/>
              </a:rPr>
              <a:t>listened to and properly understood </a:t>
            </a:r>
            <a:r>
              <a:rPr lang="en-GB" sz="1200" dirty="0">
                <a:solidFill>
                  <a:schemeClr val="tx1"/>
                </a:solidFill>
                <a:latin typeface="Arial" panose="020B0604020202020204" pitchFamily="34" charset="0"/>
                <a:cs typeface="Arial" panose="020B0604020202020204" pitchFamily="34" charset="0"/>
              </a:rPr>
              <a:t>was also significant, along with </a:t>
            </a:r>
            <a:r>
              <a:rPr lang="en-GB" sz="1200" b="1" dirty="0">
                <a:solidFill>
                  <a:srgbClr val="EA8132"/>
                </a:solidFill>
                <a:latin typeface="Arial" panose="020B0604020202020204" pitchFamily="34" charset="0"/>
                <a:cs typeface="Arial" panose="020B0604020202020204" pitchFamily="34" charset="0"/>
              </a:rPr>
              <a:t>ensuring that the case is followed up</a:t>
            </a:r>
            <a:endParaRPr lang="en-GB" sz="1400" b="1" dirty="0">
              <a:solidFill>
                <a:srgbClr val="EA8132"/>
              </a:solidFill>
            </a:endParaRPr>
          </a:p>
        </p:txBody>
      </p:sp>
      <p:sp>
        <p:nvSpPr>
          <p:cNvPr id="17" name="Rectangle 16">
            <a:extLst>
              <a:ext uri="{FF2B5EF4-FFF2-40B4-BE49-F238E27FC236}">
                <a16:creationId xmlns:a16="http://schemas.microsoft.com/office/drawing/2014/main" xmlns="" id="{766B58D2-213C-4905-AEB7-A4DE5DD0F5CB}"/>
              </a:ext>
            </a:extLst>
          </p:cNvPr>
          <p:cNvSpPr/>
          <p:nvPr/>
        </p:nvSpPr>
        <p:spPr>
          <a:xfrm>
            <a:off x="2230006" y="6087121"/>
            <a:ext cx="8219011" cy="553994"/>
          </a:xfrm>
          <a:prstGeom prst="rect">
            <a:avLst/>
          </a:prstGeom>
        </p:spPr>
        <p:txBody>
          <a:bodyPr wrap="square" lIns="91432" tIns="45718" rIns="91432" bIns="45718">
            <a:spAutoFit/>
          </a:bodyPr>
          <a:lstStyle/>
          <a:p>
            <a:r>
              <a:rPr lang="en-GB" sz="1000" i="1" dirty="0">
                <a:latin typeface="Arial"/>
              </a:rPr>
              <a:t>Q9b. </a:t>
            </a:r>
            <a:r>
              <a:rPr lang="en-GB" sz="1000" i="1" dirty="0">
                <a:effectLst/>
                <a:ea typeface="Times New Roman" panose="02020603050405020304" pitchFamily="18" charset="0"/>
                <a:cs typeface="Arial" panose="020B0604020202020204" pitchFamily="34" charset="0"/>
              </a:rPr>
              <a:t>Is there anything else that would be important to you in your subsequent treatment, anything that we haven’t already mentioned? </a:t>
            </a:r>
          </a:p>
          <a:p>
            <a:r>
              <a:rPr lang="en-GB" sz="1000" i="1" dirty="0">
                <a:solidFill>
                  <a:srgbClr val="64B22D"/>
                </a:solidFill>
                <a:latin typeface="Arial"/>
              </a:rPr>
              <a:t>Base: n=97,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0" name="Oval Callout 7">
            <a:extLst>
              <a:ext uri="{FF2B5EF4-FFF2-40B4-BE49-F238E27FC236}">
                <a16:creationId xmlns:a16="http://schemas.microsoft.com/office/drawing/2014/main" xmlns="" id="{22CCC3E0-A507-401A-AB6F-56832B8524FF}"/>
              </a:ext>
            </a:extLst>
          </p:cNvPr>
          <p:cNvSpPr/>
          <p:nvPr/>
        </p:nvSpPr>
        <p:spPr>
          <a:xfrm>
            <a:off x="5560689" y="1980492"/>
            <a:ext cx="2171761" cy="2052808"/>
          </a:xfrm>
          <a:prstGeom prst="wedgeEllipseCallout">
            <a:avLst>
              <a:gd name="adj1" fmla="val -45927"/>
              <a:gd name="adj2" fmla="val 44144"/>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0" i="0" u="none" strike="noStrike" baseline="0" dirty="0">
                <a:solidFill>
                  <a:srgbClr val="004992"/>
                </a:solidFill>
              </a:rPr>
              <a:t>My concerns </a:t>
            </a:r>
            <a:r>
              <a:rPr lang="en-GB" sz="1100" b="1" i="0" u="none" strike="noStrike" baseline="0" dirty="0">
                <a:solidFill>
                  <a:srgbClr val="EA8132"/>
                </a:solidFill>
              </a:rPr>
              <a:t>being taken seriously,</a:t>
            </a:r>
          </a:p>
          <a:p>
            <a:pPr algn="ctr"/>
            <a:r>
              <a:rPr lang="en-GB" sz="1100" b="0" i="0" u="none" strike="noStrike" baseline="0" dirty="0">
                <a:solidFill>
                  <a:srgbClr val="004992"/>
                </a:solidFill>
              </a:rPr>
              <a:t>being believed, not feel I’m being a</a:t>
            </a:r>
          </a:p>
          <a:p>
            <a:pPr algn="ctr"/>
            <a:r>
              <a:rPr lang="en-GB" sz="1100" b="0" i="0" u="none" strike="noStrike" baseline="0" dirty="0">
                <a:solidFill>
                  <a:srgbClr val="004992"/>
                </a:solidFill>
              </a:rPr>
              <a:t>nuisance, non-judgemental HCP’s, being treated with respect</a:t>
            </a:r>
            <a:endParaRPr lang="en-GB" sz="1100" dirty="0">
              <a:solidFill>
                <a:srgbClr val="004992"/>
              </a:solidFill>
            </a:endParaRPr>
          </a:p>
        </p:txBody>
      </p:sp>
      <p:sp>
        <p:nvSpPr>
          <p:cNvPr id="12" name="Oval Callout 7">
            <a:extLst>
              <a:ext uri="{FF2B5EF4-FFF2-40B4-BE49-F238E27FC236}">
                <a16:creationId xmlns:a16="http://schemas.microsoft.com/office/drawing/2014/main" xmlns="" id="{3DC63053-C7B9-458A-91B3-A36069F6BFD0}"/>
              </a:ext>
            </a:extLst>
          </p:cNvPr>
          <p:cNvSpPr/>
          <p:nvPr/>
        </p:nvSpPr>
        <p:spPr>
          <a:xfrm>
            <a:off x="8350462" y="2354721"/>
            <a:ext cx="2975878" cy="1643901"/>
          </a:xfrm>
          <a:prstGeom prst="wedgeEllipseCallout">
            <a:avLst>
              <a:gd name="adj1" fmla="val -45927"/>
              <a:gd name="adj2" fmla="val 44144"/>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1" i="0" u="none" strike="noStrike" baseline="0" dirty="0">
                <a:solidFill>
                  <a:srgbClr val="EA8132"/>
                </a:solidFill>
              </a:rPr>
              <a:t>Follow-up treatment </a:t>
            </a:r>
            <a:r>
              <a:rPr lang="en-GB" sz="1100" b="0" i="0" u="none" strike="noStrike" baseline="0" dirty="0">
                <a:solidFill>
                  <a:srgbClr val="004992"/>
                </a:solidFill>
              </a:rPr>
              <a:t>-</a:t>
            </a:r>
          </a:p>
          <a:p>
            <a:pPr algn="ctr"/>
            <a:r>
              <a:rPr lang="en-GB" sz="1100" b="0" i="0" u="none" strike="noStrike" baseline="0" dirty="0">
                <a:solidFill>
                  <a:srgbClr val="004992"/>
                </a:solidFill>
              </a:rPr>
              <a:t>consistency, appropriate information</a:t>
            </a:r>
          </a:p>
          <a:p>
            <a:pPr algn="ctr"/>
            <a:r>
              <a:rPr lang="en-GB" sz="1100" dirty="0">
                <a:solidFill>
                  <a:srgbClr val="004992"/>
                </a:solidFill>
              </a:rPr>
              <a:t>g</a:t>
            </a:r>
            <a:r>
              <a:rPr lang="en-GB" sz="1100" b="0" i="0" u="none" strike="noStrike" baseline="0" dirty="0">
                <a:solidFill>
                  <a:srgbClr val="004992"/>
                </a:solidFill>
              </a:rPr>
              <a:t>iven to me/updates, appropriate waiting</a:t>
            </a:r>
          </a:p>
          <a:p>
            <a:pPr algn="ctr"/>
            <a:r>
              <a:rPr lang="en-GB" sz="1100" b="0" i="0" u="none" strike="noStrike" baseline="0" dirty="0">
                <a:solidFill>
                  <a:srgbClr val="004992"/>
                </a:solidFill>
              </a:rPr>
              <a:t>time, ability to phone/ email for</a:t>
            </a:r>
          </a:p>
          <a:p>
            <a:pPr algn="ctr"/>
            <a:r>
              <a:rPr lang="en-GB" sz="1100" b="0" i="0" u="none" strike="noStrike" baseline="0" dirty="0">
                <a:solidFill>
                  <a:srgbClr val="004992"/>
                </a:solidFill>
              </a:rPr>
              <a:t>further advice</a:t>
            </a:r>
            <a:endParaRPr lang="en-GB" sz="1100" dirty="0">
              <a:solidFill>
                <a:srgbClr val="004992"/>
              </a:solidFill>
            </a:endParaRPr>
          </a:p>
        </p:txBody>
      </p:sp>
      <p:sp>
        <p:nvSpPr>
          <p:cNvPr id="13" name="Oval Callout 7">
            <a:extLst>
              <a:ext uri="{FF2B5EF4-FFF2-40B4-BE49-F238E27FC236}">
                <a16:creationId xmlns:a16="http://schemas.microsoft.com/office/drawing/2014/main" xmlns="" id="{5015E9CF-7D18-4503-99E1-2378B9B1113D}"/>
              </a:ext>
            </a:extLst>
          </p:cNvPr>
          <p:cNvSpPr/>
          <p:nvPr/>
        </p:nvSpPr>
        <p:spPr>
          <a:xfrm>
            <a:off x="2607198" y="3900077"/>
            <a:ext cx="1942745" cy="1601604"/>
          </a:xfrm>
          <a:prstGeom prst="wedgeEllipseCallout">
            <a:avLst>
              <a:gd name="adj1" fmla="val -45927"/>
              <a:gd name="adj2" fmla="val 44144"/>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0" i="0" u="none" strike="noStrike" baseline="0" dirty="0">
                <a:solidFill>
                  <a:srgbClr val="004992"/>
                </a:solidFill>
              </a:rPr>
              <a:t>Being </a:t>
            </a:r>
            <a:r>
              <a:rPr lang="en-GB" sz="1100" b="1" i="0" u="none" strike="noStrike" baseline="0" dirty="0">
                <a:solidFill>
                  <a:srgbClr val="EA8132"/>
                </a:solidFill>
              </a:rPr>
              <a:t>able to understand the</a:t>
            </a:r>
          </a:p>
          <a:p>
            <a:pPr algn="ctr"/>
            <a:r>
              <a:rPr lang="en-GB" sz="1100" b="1" i="0" u="none" strike="noStrike" baseline="0" dirty="0">
                <a:solidFill>
                  <a:srgbClr val="EA8132"/>
                </a:solidFill>
              </a:rPr>
              <a:t>diagnosis, </a:t>
            </a:r>
            <a:r>
              <a:rPr lang="en-GB" sz="1100" b="0" i="0" u="none" strike="noStrike" baseline="0" dirty="0">
                <a:solidFill>
                  <a:srgbClr val="004992"/>
                </a:solidFill>
              </a:rPr>
              <a:t>advice is properly discussed/ delivered</a:t>
            </a:r>
          </a:p>
          <a:p>
            <a:pPr algn="ctr"/>
            <a:r>
              <a:rPr lang="en-GB" sz="1100" b="0" i="0" u="none" strike="noStrike" baseline="0" dirty="0">
                <a:solidFill>
                  <a:srgbClr val="004992"/>
                </a:solidFill>
              </a:rPr>
              <a:t>(plain English/ written down)</a:t>
            </a:r>
            <a:endParaRPr lang="en-GB" sz="1100" dirty="0">
              <a:solidFill>
                <a:srgbClr val="004992"/>
              </a:solidFill>
            </a:endParaRPr>
          </a:p>
        </p:txBody>
      </p:sp>
      <p:sp>
        <p:nvSpPr>
          <p:cNvPr id="3" name="TextBox 2">
            <a:extLst>
              <a:ext uri="{FF2B5EF4-FFF2-40B4-BE49-F238E27FC236}">
                <a16:creationId xmlns:a16="http://schemas.microsoft.com/office/drawing/2014/main" xmlns="" id="{58822EF6-0EB1-4723-87E9-27EC8DF05984}"/>
              </a:ext>
            </a:extLst>
          </p:cNvPr>
          <p:cNvSpPr txBox="1"/>
          <p:nvPr/>
        </p:nvSpPr>
        <p:spPr>
          <a:xfrm>
            <a:off x="2101026" y="5185123"/>
            <a:ext cx="518091" cy="369332"/>
          </a:xfrm>
          <a:prstGeom prst="rect">
            <a:avLst/>
          </a:prstGeom>
          <a:noFill/>
        </p:spPr>
        <p:txBody>
          <a:bodyPr wrap="none" rtlCol="0">
            <a:spAutoFit/>
          </a:bodyPr>
          <a:lstStyle/>
          <a:p>
            <a:r>
              <a:rPr lang="en-GB" b="1" dirty="0">
                <a:solidFill>
                  <a:srgbClr val="EA8132"/>
                </a:solidFill>
              </a:rPr>
              <a:t>9%</a:t>
            </a:r>
          </a:p>
        </p:txBody>
      </p:sp>
      <p:sp>
        <p:nvSpPr>
          <p:cNvPr id="14" name="TextBox 13">
            <a:extLst>
              <a:ext uri="{FF2B5EF4-FFF2-40B4-BE49-F238E27FC236}">
                <a16:creationId xmlns:a16="http://schemas.microsoft.com/office/drawing/2014/main" xmlns="" id="{09880687-BCD3-4B06-B7A8-569DCAC17C4E}"/>
              </a:ext>
            </a:extLst>
          </p:cNvPr>
          <p:cNvSpPr txBox="1"/>
          <p:nvPr/>
        </p:nvSpPr>
        <p:spPr>
          <a:xfrm>
            <a:off x="5016608" y="3640270"/>
            <a:ext cx="646331" cy="369332"/>
          </a:xfrm>
          <a:prstGeom prst="rect">
            <a:avLst/>
          </a:prstGeom>
          <a:noFill/>
        </p:spPr>
        <p:txBody>
          <a:bodyPr wrap="none" rtlCol="0">
            <a:spAutoFit/>
          </a:bodyPr>
          <a:lstStyle/>
          <a:p>
            <a:r>
              <a:rPr lang="en-GB" b="1" dirty="0">
                <a:solidFill>
                  <a:srgbClr val="EA8132"/>
                </a:solidFill>
              </a:rPr>
              <a:t>19%</a:t>
            </a:r>
          </a:p>
        </p:txBody>
      </p:sp>
      <p:sp>
        <p:nvSpPr>
          <p:cNvPr id="19" name="TextBox 18">
            <a:extLst>
              <a:ext uri="{FF2B5EF4-FFF2-40B4-BE49-F238E27FC236}">
                <a16:creationId xmlns:a16="http://schemas.microsoft.com/office/drawing/2014/main" xmlns="" id="{8F7CF42E-AEA7-417B-8CD9-A827AA39C6F3}"/>
              </a:ext>
            </a:extLst>
          </p:cNvPr>
          <p:cNvSpPr txBox="1"/>
          <p:nvPr/>
        </p:nvSpPr>
        <p:spPr>
          <a:xfrm>
            <a:off x="7908630" y="3550506"/>
            <a:ext cx="646331" cy="369332"/>
          </a:xfrm>
          <a:prstGeom prst="rect">
            <a:avLst/>
          </a:prstGeom>
          <a:noFill/>
        </p:spPr>
        <p:txBody>
          <a:bodyPr wrap="none" rtlCol="0">
            <a:spAutoFit/>
          </a:bodyPr>
          <a:lstStyle/>
          <a:p>
            <a:r>
              <a:rPr lang="en-GB" b="1" dirty="0">
                <a:solidFill>
                  <a:srgbClr val="EA8132"/>
                </a:solidFill>
              </a:rPr>
              <a:t>14%</a:t>
            </a:r>
          </a:p>
        </p:txBody>
      </p:sp>
      <p:sp>
        <p:nvSpPr>
          <p:cNvPr id="20" name="TextBox 19">
            <a:extLst>
              <a:ext uri="{FF2B5EF4-FFF2-40B4-BE49-F238E27FC236}">
                <a16:creationId xmlns:a16="http://schemas.microsoft.com/office/drawing/2014/main" xmlns="" id="{05771486-04F4-4799-87EF-1CEBF1C0C788}"/>
              </a:ext>
            </a:extLst>
          </p:cNvPr>
          <p:cNvSpPr txBox="1"/>
          <p:nvPr/>
        </p:nvSpPr>
        <p:spPr>
          <a:xfrm>
            <a:off x="2811420" y="3176672"/>
            <a:ext cx="646331" cy="369332"/>
          </a:xfrm>
          <a:prstGeom prst="rect">
            <a:avLst/>
          </a:prstGeom>
          <a:noFill/>
        </p:spPr>
        <p:txBody>
          <a:bodyPr wrap="none" rtlCol="0">
            <a:spAutoFit/>
          </a:bodyPr>
          <a:lstStyle/>
          <a:p>
            <a:r>
              <a:rPr lang="en-GB" b="1" dirty="0">
                <a:solidFill>
                  <a:srgbClr val="EA8132"/>
                </a:solidFill>
              </a:rPr>
              <a:t>20%</a:t>
            </a:r>
          </a:p>
        </p:txBody>
      </p:sp>
      <p:sp>
        <p:nvSpPr>
          <p:cNvPr id="21" name="TextBox 20">
            <a:extLst>
              <a:ext uri="{FF2B5EF4-FFF2-40B4-BE49-F238E27FC236}">
                <a16:creationId xmlns:a16="http://schemas.microsoft.com/office/drawing/2014/main" xmlns="" id="{E36FE391-5D03-4EF0-B3CF-62FDBC5F71EA}"/>
              </a:ext>
            </a:extLst>
          </p:cNvPr>
          <p:cNvSpPr txBox="1"/>
          <p:nvPr/>
        </p:nvSpPr>
        <p:spPr>
          <a:xfrm>
            <a:off x="434745" y="3474127"/>
            <a:ext cx="646331" cy="369332"/>
          </a:xfrm>
          <a:prstGeom prst="rect">
            <a:avLst/>
          </a:prstGeom>
          <a:noFill/>
        </p:spPr>
        <p:txBody>
          <a:bodyPr wrap="none" rtlCol="0">
            <a:spAutoFit/>
          </a:bodyPr>
          <a:lstStyle/>
          <a:p>
            <a:r>
              <a:rPr lang="en-GB" b="1" dirty="0">
                <a:solidFill>
                  <a:srgbClr val="EA8132"/>
                </a:solidFill>
              </a:rPr>
              <a:t>21%</a:t>
            </a:r>
          </a:p>
        </p:txBody>
      </p:sp>
      <p:sp>
        <p:nvSpPr>
          <p:cNvPr id="22" name="Oval Callout 7">
            <a:extLst>
              <a:ext uri="{FF2B5EF4-FFF2-40B4-BE49-F238E27FC236}">
                <a16:creationId xmlns:a16="http://schemas.microsoft.com/office/drawing/2014/main" xmlns="" id="{8697F585-8153-4168-924F-E2841A65C616}"/>
              </a:ext>
            </a:extLst>
          </p:cNvPr>
          <p:cNvSpPr/>
          <p:nvPr/>
        </p:nvSpPr>
        <p:spPr>
          <a:xfrm>
            <a:off x="6833763" y="4242677"/>
            <a:ext cx="1685537" cy="1136297"/>
          </a:xfrm>
          <a:prstGeom prst="wedgeEllipseCallout">
            <a:avLst>
              <a:gd name="adj1" fmla="val -45927"/>
              <a:gd name="adj2" fmla="val 44144"/>
            </a:avLst>
          </a:prstGeom>
          <a:noFill/>
          <a:ln w="82550">
            <a:solidFill>
              <a:srgbClr val="EA8132"/>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i="0" u="none" strike="noStrike" baseline="0" dirty="0">
              <a:solidFill>
                <a:schemeClr val="tx1"/>
              </a:solidFill>
            </a:endParaRPr>
          </a:p>
          <a:p>
            <a:pPr algn="ctr"/>
            <a:r>
              <a:rPr lang="en-GB" sz="1100" i="0" u="none" strike="noStrike" baseline="0" dirty="0">
                <a:solidFill>
                  <a:schemeClr val="tx1"/>
                </a:solidFill>
              </a:rPr>
              <a:t>Consideration/ challenges of treating </a:t>
            </a:r>
            <a:r>
              <a:rPr lang="en-GB" sz="1100" b="1" i="0" u="none" strike="noStrike" baseline="0" dirty="0">
                <a:solidFill>
                  <a:srgbClr val="EA8132"/>
                </a:solidFill>
              </a:rPr>
              <a:t>children</a:t>
            </a:r>
            <a:endParaRPr lang="en-GB" sz="1100" b="1" dirty="0">
              <a:solidFill>
                <a:srgbClr val="EA8132"/>
              </a:solidFill>
            </a:endParaRPr>
          </a:p>
        </p:txBody>
      </p:sp>
      <p:sp>
        <p:nvSpPr>
          <p:cNvPr id="23" name="TextBox 22">
            <a:extLst>
              <a:ext uri="{FF2B5EF4-FFF2-40B4-BE49-F238E27FC236}">
                <a16:creationId xmlns:a16="http://schemas.microsoft.com/office/drawing/2014/main" xmlns="" id="{7156AB23-E7C4-49EC-8087-D45B6430AF1C}"/>
              </a:ext>
            </a:extLst>
          </p:cNvPr>
          <p:cNvSpPr txBox="1"/>
          <p:nvPr/>
        </p:nvSpPr>
        <p:spPr>
          <a:xfrm>
            <a:off x="6339510" y="5207347"/>
            <a:ext cx="518091" cy="369332"/>
          </a:xfrm>
          <a:prstGeom prst="rect">
            <a:avLst/>
          </a:prstGeom>
          <a:noFill/>
        </p:spPr>
        <p:txBody>
          <a:bodyPr wrap="none" rtlCol="0">
            <a:spAutoFit/>
          </a:bodyPr>
          <a:lstStyle/>
          <a:p>
            <a:r>
              <a:rPr lang="en-GB" b="1" dirty="0">
                <a:solidFill>
                  <a:srgbClr val="EA8132"/>
                </a:solidFill>
              </a:rPr>
              <a:t>5%</a:t>
            </a:r>
          </a:p>
        </p:txBody>
      </p:sp>
    </p:spTree>
    <p:extLst>
      <p:ext uri="{BB962C8B-B14F-4D97-AF65-F5344CB8AC3E}">
        <p14:creationId xmlns:p14="http://schemas.microsoft.com/office/powerpoint/2010/main" val="1141233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54F77B85-FAF6-4A59-ABBB-A24BC3324827}"/>
              </a:ext>
            </a:extLst>
          </p:cNvPr>
          <p:cNvSpPr/>
          <p:nvPr/>
        </p:nvSpPr>
        <p:spPr>
          <a:xfrm>
            <a:off x="446917" y="2050742"/>
            <a:ext cx="10984488" cy="1278384"/>
          </a:xfrm>
          <a:prstGeom prst="rect">
            <a:avLst/>
          </a:prstGeom>
          <a:solidFill>
            <a:schemeClr val="bg1">
              <a:lumMod val="9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22</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301663"/>
            <a:ext cx="11700770" cy="663580"/>
          </a:xfrm>
          <a:prstGeom prst="rect">
            <a:avLst/>
          </a:prstGeom>
          <a:noFill/>
        </p:spPr>
        <p:txBody>
          <a:bodyPr wrap="square">
            <a:spAutoFit/>
          </a:bodyPr>
          <a:lstStyle/>
          <a:p>
            <a:pPr>
              <a:lnSpc>
                <a:spcPct val="107000"/>
              </a:lnSpc>
              <a:spcAft>
                <a:spcPts val="800"/>
              </a:spcAft>
            </a:pPr>
            <a:r>
              <a:rPr lang="en-GB" b="1" dirty="0">
                <a:latin typeface="+mj-lt"/>
                <a:ea typeface="Times New Roman" panose="02020603050405020304" pitchFamily="18" charset="0"/>
                <a:cs typeface="Calibri" panose="020F0502020204030204" pitchFamily="34" charset="0"/>
              </a:rPr>
              <a:t>Online communication and an NHS APP receive the highest levels of interest, in terms of increasing the public’s knowledge about health services and accessing these services</a:t>
            </a:r>
            <a:endParaRPr lang="en-GB" sz="2000" i="1" dirty="0">
              <a:solidFill>
                <a:srgbClr val="004992"/>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1483033" y="6076025"/>
            <a:ext cx="9176553" cy="553994"/>
          </a:xfrm>
          <a:prstGeom prst="rect">
            <a:avLst/>
          </a:prstGeom>
        </p:spPr>
        <p:txBody>
          <a:bodyPr wrap="square" lIns="91432" tIns="45718" rIns="91432" bIns="45718">
            <a:spAutoFit/>
          </a:bodyPr>
          <a:lstStyle/>
          <a:p>
            <a:r>
              <a:rPr lang="en-GB" sz="1000" i="1" dirty="0">
                <a:latin typeface="Arial"/>
              </a:rPr>
              <a:t>Q10. </a:t>
            </a:r>
            <a:r>
              <a:rPr lang="en-GB" sz="1000" i="1" dirty="0">
                <a:effectLst/>
                <a:ea typeface="Times New Roman" panose="02020603050405020304" pitchFamily="18" charset="0"/>
                <a:cs typeface="Arial" panose="020B0604020202020204" pitchFamily="34" charset="0"/>
              </a:rPr>
              <a:t>What is the best way for us to help increase your knowledge about health services and how you can access them (before you may need to access them)? </a:t>
            </a:r>
            <a:r>
              <a:rPr lang="en-GB" sz="1000" i="1" dirty="0">
                <a:solidFill>
                  <a:srgbClr val="64B22D"/>
                </a:solidFill>
                <a:latin typeface="Arial"/>
              </a:rPr>
              <a:t>Base: n=312,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xmlns="" id="{9C2E8363-9E9E-45CF-837E-0577FAC937CE}"/>
              </a:ext>
            </a:extLst>
          </p:cNvPr>
          <p:cNvSpPr/>
          <p:nvPr/>
        </p:nvSpPr>
        <p:spPr>
          <a:xfrm>
            <a:off x="195734" y="1097212"/>
            <a:ext cx="11486854" cy="3651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Information leaflets are favoured by just over a third of participants, particularly females and those aged 75 and over</a:t>
            </a:r>
          </a:p>
        </p:txBody>
      </p:sp>
      <p:graphicFrame>
        <p:nvGraphicFramePr>
          <p:cNvPr id="12" name="Content Placeholder 11">
            <a:extLst>
              <a:ext uri="{FF2B5EF4-FFF2-40B4-BE49-F238E27FC236}">
                <a16:creationId xmlns:a16="http://schemas.microsoft.com/office/drawing/2014/main" xmlns="" id="{B7248CA2-4397-4F0D-B401-2ECF1EA807E1}"/>
              </a:ext>
            </a:extLst>
          </p:cNvPr>
          <p:cNvGraphicFramePr>
            <a:graphicFrameLocks/>
          </p:cNvGraphicFramePr>
          <p:nvPr>
            <p:extLst>
              <p:ext uri="{D42A27DB-BD31-4B8C-83A1-F6EECF244321}">
                <p14:modId xmlns:p14="http://schemas.microsoft.com/office/powerpoint/2010/main" val="72547986"/>
              </p:ext>
            </p:extLst>
          </p:nvPr>
        </p:nvGraphicFramePr>
        <p:xfrm>
          <a:off x="1189609" y="1903346"/>
          <a:ext cx="9046346" cy="417267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xmlns="" id="{135AA87F-1541-4916-8173-52B34DC63A41}"/>
              </a:ext>
            </a:extLst>
          </p:cNvPr>
          <p:cNvSpPr txBox="1"/>
          <p:nvPr/>
        </p:nvSpPr>
        <p:spPr>
          <a:xfrm>
            <a:off x="4319913" y="2197699"/>
            <a:ext cx="2693446" cy="400110"/>
          </a:xfrm>
          <a:prstGeom prst="rect">
            <a:avLst/>
          </a:prstGeom>
          <a:noFill/>
        </p:spPr>
        <p:txBody>
          <a:bodyPr wrap="square" rtlCol="0">
            <a:spAutoFit/>
          </a:bodyPr>
          <a:lstStyle/>
          <a:p>
            <a:r>
              <a:rPr lang="en-GB" sz="1000" b="1" dirty="0">
                <a:solidFill>
                  <a:schemeClr val="bg1"/>
                </a:solidFill>
              </a:rPr>
              <a:t>81% of 16-44 year olds and 83% of males selected this option</a:t>
            </a:r>
          </a:p>
        </p:txBody>
      </p:sp>
      <p:sp>
        <p:nvSpPr>
          <p:cNvPr id="14" name="TextBox 13">
            <a:extLst>
              <a:ext uri="{FF2B5EF4-FFF2-40B4-BE49-F238E27FC236}">
                <a16:creationId xmlns:a16="http://schemas.microsoft.com/office/drawing/2014/main" xmlns="" id="{B273F213-85BD-4C1A-844C-4A7CFBAA1F0E}"/>
              </a:ext>
            </a:extLst>
          </p:cNvPr>
          <p:cNvSpPr txBox="1"/>
          <p:nvPr/>
        </p:nvSpPr>
        <p:spPr>
          <a:xfrm>
            <a:off x="4319913" y="2822511"/>
            <a:ext cx="1750379" cy="400110"/>
          </a:xfrm>
          <a:prstGeom prst="rect">
            <a:avLst/>
          </a:prstGeom>
          <a:noFill/>
        </p:spPr>
        <p:txBody>
          <a:bodyPr wrap="square" rtlCol="0">
            <a:spAutoFit/>
          </a:bodyPr>
          <a:lstStyle/>
          <a:p>
            <a:r>
              <a:rPr lang="en-GB" sz="1000" b="1" dirty="0">
                <a:solidFill>
                  <a:schemeClr val="bg1"/>
                </a:solidFill>
              </a:rPr>
              <a:t>81% of 16-44 year olds selected this option</a:t>
            </a:r>
          </a:p>
        </p:txBody>
      </p:sp>
      <p:sp>
        <p:nvSpPr>
          <p:cNvPr id="15" name="TextBox 14">
            <a:extLst>
              <a:ext uri="{FF2B5EF4-FFF2-40B4-BE49-F238E27FC236}">
                <a16:creationId xmlns:a16="http://schemas.microsoft.com/office/drawing/2014/main" xmlns="" id="{85A541CE-59D3-48DA-8588-3CA2CCA30199}"/>
              </a:ext>
            </a:extLst>
          </p:cNvPr>
          <p:cNvSpPr txBox="1"/>
          <p:nvPr/>
        </p:nvSpPr>
        <p:spPr>
          <a:xfrm>
            <a:off x="4319912" y="3494729"/>
            <a:ext cx="2205175" cy="400110"/>
          </a:xfrm>
          <a:prstGeom prst="rect">
            <a:avLst/>
          </a:prstGeom>
          <a:noFill/>
        </p:spPr>
        <p:txBody>
          <a:bodyPr wrap="square" rtlCol="0">
            <a:spAutoFit/>
          </a:bodyPr>
          <a:lstStyle/>
          <a:p>
            <a:r>
              <a:rPr lang="en-GB" sz="1000" b="1" dirty="0">
                <a:solidFill>
                  <a:schemeClr val="bg1"/>
                </a:solidFill>
              </a:rPr>
              <a:t>69% of 75+’s and 49% of females selected this option</a:t>
            </a:r>
          </a:p>
        </p:txBody>
      </p:sp>
    </p:spTree>
    <p:extLst>
      <p:ext uri="{BB962C8B-B14F-4D97-AF65-F5344CB8AC3E}">
        <p14:creationId xmlns:p14="http://schemas.microsoft.com/office/powerpoint/2010/main" val="2395576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a:extLst>
              <a:ext uri="{FF2B5EF4-FFF2-40B4-BE49-F238E27FC236}">
                <a16:creationId xmlns:a16="http://schemas.microsoft.com/office/drawing/2014/main" xmlns="" id="{890D2B5B-5AB3-4A03-8F4E-97E71777C956}"/>
              </a:ext>
            </a:extLst>
          </p:cNvPr>
          <p:cNvGraphicFramePr/>
          <p:nvPr>
            <p:extLst>
              <p:ext uri="{D42A27DB-BD31-4B8C-83A1-F6EECF244321}">
                <p14:modId xmlns:p14="http://schemas.microsoft.com/office/powerpoint/2010/main" val="1388069965"/>
              </p:ext>
            </p:extLst>
          </p:nvPr>
        </p:nvGraphicFramePr>
        <p:xfrm>
          <a:off x="2002509" y="1610878"/>
          <a:ext cx="7515259" cy="479118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23</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17820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3b – Survey 6 results </a:t>
            </a:r>
            <a:r>
              <a:rPr lang="en-GB" sz="1200">
                <a:latin typeface="Arial"/>
              </a:rPr>
              <a:t>– Urgent care</a:t>
            </a:r>
            <a:endParaRPr lang="en-GB" sz="1200" dirty="0">
              <a:latin typeface="Arial"/>
            </a:endParaRP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71873" y="256676"/>
            <a:ext cx="11700770" cy="519886"/>
          </a:xfrm>
          <a:prstGeom prst="rect">
            <a:avLst/>
          </a:prstGeom>
          <a:noFill/>
        </p:spPr>
        <p:txBody>
          <a:bodyPr wrap="square">
            <a:spAutoFit/>
          </a:bodyPr>
          <a:lstStyle/>
          <a:p>
            <a:pPr>
              <a:lnSpc>
                <a:spcPct val="107000"/>
              </a:lnSpc>
              <a:spcAft>
                <a:spcPts val="800"/>
              </a:spcAft>
            </a:pPr>
            <a:r>
              <a:rPr lang="en-GB" sz="2800" b="1" dirty="0">
                <a:latin typeface="+mj-lt"/>
                <a:ea typeface="Times New Roman" panose="02020603050405020304" pitchFamily="18" charset="0"/>
                <a:cs typeface="Calibri" panose="020F0502020204030204" pitchFamily="34" charset="0"/>
              </a:rPr>
              <a:t>CPR – </a:t>
            </a:r>
            <a:r>
              <a:rPr lang="en-GB" sz="1600" b="1" dirty="0">
                <a:latin typeface="+mj-lt"/>
                <a:ea typeface="Times New Roman" panose="02020603050405020304" pitchFamily="18" charset="0"/>
                <a:cs typeface="Calibri" panose="020F0502020204030204" pitchFamily="34" charset="0"/>
              </a:rPr>
              <a:t>whilst </a:t>
            </a:r>
            <a:r>
              <a:rPr lang="en-GB" sz="1600" b="1" dirty="0">
                <a:solidFill>
                  <a:srgbClr val="64B22D"/>
                </a:solidFill>
                <a:latin typeface="+mj-lt"/>
                <a:ea typeface="Times New Roman" panose="02020603050405020304" pitchFamily="18" charset="0"/>
                <a:cs typeface="Calibri" panose="020F0502020204030204" pitchFamily="34" charset="0"/>
              </a:rPr>
              <a:t>70%</a:t>
            </a:r>
            <a:r>
              <a:rPr lang="en-GB" sz="1600" b="1" dirty="0">
                <a:latin typeface="+mj-lt"/>
                <a:ea typeface="Times New Roman" panose="02020603050405020304" pitchFamily="18" charset="0"/>
                <a:cs typeface="Calibri" panose="020F0502020204030204" pitchFamily="34" charset="0"/>
              </a:rPr>
              <a:t> of panellists know how to do CPR, </a:t>
            </a:r>
            <a:r>
              <a:rPr lang="en-GB" sz="1600" b="1" dirty="0">
                <a:solidFill>
                  <a:srgbClr val="64B22D"/>
                </a:solidFill>
                <a:latin typeface="+mj-lt"/>
                <a:ea typeface="Times New Roman" panose="02020603050405020304" pitchFamily="18" charset="0"/>
                <a:cs typeface="Calibri" panose="020F0502020204030204" pitchFamily="34" charset="0"/>
              </a:rPr>
              <a:t>only 30% are confident </a:t>
            </a:r>
            <a:r>
              <a:rPr lang="en-GB" sz="1600" b="1" dirty="0">
                <a:latin typeface="+mj-lt"/>
                <a:ea typeface="Times New Roman" panose="02020603050405020304" pitchFamily="18" charset="0"/>
                <a:cs typeface="Calibri" panose="020F0502020204030204" pitchFamily="34" charset="0"/>
              </a:rPr>
              <a:t>enough to provide it</a:t>
            </a:r>
            <a:endParaRPr lang="en-GB" sz="3200" i="1" dirty="0">
              <a:solidFill>
                <a:srgbClr val="C00000"/>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1483033" y="6076025"/>
            <a:ext cx="9176553" cy="553994"/>
          </a:xfrm>
          <a:prstGeom prst="rect">
            <a:avLst/>
          </a:prstGeom>
        </p:spPr>
        <p:txBody>
          <a:bodyPr wrap="square" lIns="91432" tIns="45718" rIns="91432" bIns="45718">
            <a:spAutoFit/>
          </a:bodyPr>
          <a:lstStyle/>
          <a:p>
            <a:r>
              <a:rPr lang="en-GB" sz="1000" i="1" dirty="0">
                <a:latin typeface="Arial"/>
              </a:rPr>
              <a:t>Q11. </a:t>
            </a:r>
            <a:r>
              <a:rPr lang="en-GB" sz="1000" i="1" dirty="0">
                <a:effectLst/>
                <a:ea typeface="Times New Roman" panose="02020603050405020304" pitchFamily="18" charset="0"/>
                <a:cs typeface="Arial" panose="020B0604020202020204" pitchFamily="34" charset="0"/>
              </a:rPr>
              <a:t>We would now like you to think about the provision of CPR (Cardiac Pulmonary Resuscitation) in a life- threatening situation for a family member or a stranger. Which of the following statements best applies to you? </a:t>
            </a:r>
            <a:r>
              <a:rPr lang="en-GB" sz="1000" i="1" dirty="0">
                <a:solidFill>
                  <a:srgbClr val="64B22D"/>
                </a:solidFill>
                <a:latin typeface="Arial"/>
              </a:rPr>
              <a:t>Base: n=312,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xmlns="" id="{9C2E8363-9E9E-45CF-837E-0577FAC937CE}"/>
              </a:ext>
            </a:extLst>
          </p:cNvPr>
          <p:cNvSpPr/>
          <p:nvPr/>
        </p:nvSpPr>
        <p:spPr>
          <a:xfrm>
            <a:off x="302692" y="791067"/>
            <a:ext cx="8592733" cy="55399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A further </a:t>
            </a:r>
            <a:r>
              <a:rPr lang="en-GB" sz="1400" b="1" dirty="0">
                <a:solidFill>
                  <a:srgbClr val="EA8132"/>
                </a:solidFill>
                <a:latin typeface="Arial" panose="020B0604020202020204" pitchFamily="34" charset="0"/>
                <a:cs typeface="Arial" panose="020B0604020202020204" pitchFamily="34" charset="0"/>
              </a:rPr>
              <a:t>one quarter </a:t>
            </a:r>
            <a:r>
              <a:rPr lang="en-GB" sz="1400" dirty="0">
                <a:solidFill>
                  <a:schemeClr val="tx1"/>
                </a:solidFill>
                <a:latin typeface="Arial" panose="020B0604020202020204" pitchFamily="34" charset="0"/>
                <a:cs typeface="Arial" panose="020B0604020202020204" pitchFamily="34" charset="0"/>
              </a:rPr>
              <a:t>would like to be trained in CPR</a:t>
            </a:r>
            <a:endParaRPr lang="en-GB" sz="1400" b="1" dirty="0">
              <a:solidFill>
                <a:srgbClr val="64B22D"/>
              </a:solidFill>
            </a:endParaRPr>
          </a:p>
        </p:txBody>
      </p:sp>
      <p:pic>
        <p:nvPicPr>
          <p:cNvPr id="4" name="Picture 3">
            <a:extLst>
              <a:ext uri="{FF2B5EF4-FFF2-40B4-BE49-F238E27FC236}">
                <a16:creationId xmlns:a16="http://schemas.microsoft.com/office/drawing/2014/main" xmlns="" id="{18BF3207-D860-4971-9CAC-CB35FACAC61C}"/>
              </a:ext>
            </a:extLst>
          </p:cNvPr>
          <p:cNvPicPr>
            <a:picLocks noChangeAspect="1"/>
          </p:cNvPicPr>
          <p:nvPr/>
        </p:nvPicPr>
        <p:blipFill>
          <a:blip r:embed="rId3"/>
          <a:stretch>
            <a:fillRect/>
          </a:stretch>
        </p:blipFill>
        <p:spPr>
          <a:xfrm>
            <a:off x="9209454" y="720130"/>
            <a:ext cx="2821732" cy="2106320"/>
          </a:xfrm>
          <a:prstGeom prst="rect">
            <a:avLst/>
          </a:prstGeom>
        </p:spPr>
      </p:pic>
      <p:sp>
        <p:nvSpPr>
          <p:cNvPr id="5" name="TextBox 4">
            <a:extLst>
              <a:ext uri="{FF2B5EF4-FFF2-40B4-BE49-F238E27FC236}">
                <a16:creationId xmlns:a16="http://schemas.microsoft.com/office/drawing/2014/main" xmlns="" id="{B2EAE0AA-0634-4132-925F-11CEF4402D96}"/>
              </a:ext>
            </a:extLst>
          </p:cNvPr>
          <p:cNvSpPr txBox="1"/>
          <p:nvPr/>
        </p:nvSpPr>
        <p:spPr>
          <a:xfrm>
            <a:off x="4599058" y="3342382"/>
            <a:ext cx="1704512" cy="461665"/>
          </a:xfrm>
          <a:prstGeom prst="rect">
            <a:avLst/>
          </a:prstGeom>
          <a:noFill/>
        </p:spPr>
        <p:txBody>
          <a:bodyPr wrap="square" rtlCol="0">
            <a:spAutoFit/>
          </a:bodyPr>
          <a:lstStyle/>
          <a:p>
            <a:r>
              <a:rPr lang="en-GB" sz="1200" b="1" dirty="0">
                <a:solidFill>
                  <a:schemeClr val="bg1"/>
                </a:solidFill>
              </a:rPr>
              <a:t>(Rising to 45% of those aged 25-44)</a:t>
            </a:r>
          </a:p>
        </p:txBody>
      </p:sp>
      <p:sp>
        <p:nvSpPr>
          <p:cNvPr id="13" name="TextBox 12">
            <a:extLst>
              <a:ext uri="{FF2B5EF4-FFF2-40B4-BE49-F238E27FC236}">
                <a16:creationId xmlns:a16="http://schemas.microsoft.com/office/drawing/2014/main" xmlns="" id="{E5B436C6-7A3A-4379-8CF3-A31423AC49E1}"/>
              </a:ext>
            </a:extLst>
          </p:cNvPr>
          <p:cNvSpPr txBox="1"/>
          <p:nvPr/>
        </p:nvSpPr>
        <p:spPr>
          <a:xfrm>
            <a:off x="3178206" y="1570673"/>
            <a:ext cx="1704512" cy="461665"/>
          </a:xfrm>
          <a:prstGeom prst="rect">
            <a:avLst/>
          </a:prstGeom>
          <a:noFill/>
        </p:spPr>
        <p:txBody>
          <a:bodyPr wrap="square" rtlCol="0">
            <a:spAutoFit/>
          </a:bodyPr>
          <a:lstStyle/>
          <a:p>
            <a:r>
              <a:rPr lang="en-GB" sz="1200" b="1" dirty="0">
                <a:solidFill>
                  <a:srgbClr val="002060"/>
                </a:solidFill>
              </a:rPr>
              <a:t>(Rising to 23% of those aged 75+)</a:t>
            </a:r>
          </a:p>
        </p:txBody>
      </p:sp>
      <p:sp>
        <p:nvSpPr>
          <p:cNvPr id="14" name="TextBox 13">
            <a:extLst>
              <a:ext uri="{FF2B5EF4-FFF2-40B4-BE49-F238E27FC236}">
                <a16:creationId xmlns:a16="http://schemas.microsoft.com/office/drawing/2014/main" xmlns="" id="{DA5CAE5B-CD9F-43BD-8E5D-EC8AA68BBFDA}"/>
              </a:ext>
            </a:extLst>
          </p:cNvPr>
          <p:cNvSpPr txBox="1"/>
          <p:nvPr/>
        </p:nvSpPr>
        <p:spPr>
          <a:xfrm>
            <a:off x="2456388" y="3653855"/>
            <a:ext cx="1704512" cy="461665"/>
          </a:xfrm>
          <a:prstGeom prst="rect">
            <a:avLst/>
          </a:prstGeom>
          <a:noFill/>
        </p:spPr>
        <p:txBody>
          <a:bodyPr wrap="square" rtlCol="0">
            <a:spAutoFit/>
          </a:bodyPr>
          <a:lstStyle/>
          <a:p>
            <a:r>
              <a:rPr lang="en-GB" sz="1200" b="1" dirty="0">
                <a:solidFill>
                  <a:schemeClr val="bg1"/>
                </a:solidFill>
              </a:rPr>
              <a:t>(Rising to 30% of males)</a:t>
            </a:r>
          </a:p>
        </p:txBody>
      </p:sp>
      <p:sp>
        <p:nvSpPr>
          <p:cNvPr id="16" name="TextBox 15">
            <a:extLst>
              <a:ext uri="{FF2B5EF4-FFF2-40B4-BE49-F238E27FC236}">
                <a16:creationId xmlns:a16="http://schemas.microsoft.com/office/drawing/2014/main" xmlns="" id="{95B80AA2-44DC-471D-AC4D-956B2A6ACA30}"/>
              </a:ext>
            </a:extLst>
          </p:cNvPr>
          <p:cNvSpPr txBox="1"/>
          <p:nvPr/>
        </p:nvSpPr>
        <p:spPr>
          <a:xfrm>
            <a:off x="2894546" y="4837092"/>
            <a:ext cx="1783986" cy="461665"/>
          </a:xfrm>
          <a:prstGeom prst="rect">
            <a:avLst/>
          </a:prstGeom>
          <a:noFill/>
        </p:spPr>
        <p:txBody>
          <a:bodyPr wrap="square" rtlCol="0">
            <a:spAutoFit/>
          </a:bodyPr>
          <a:lstStyle/>
          <a:p>
            <a:r>
              <a:rPr lang="en-GB" sz="1200" b="1" dirty="0">
                <a:solidFill>
                  <a:srgbClr val="002060"/>
                </a:solidFill>
              </a:rPr>
              <a:t>(Rising to 74% of those aged under 25)</a:t>
            </a:r>
          </a:p>
        </p:txBody>
      </p:sp>
    </p:spTree>
    <p:extLst>
      <p:ext uri="{BB962C8B-B14F-4D97-AF65-F5344CB8AC3E}">
        <p14:creationId xmlns:p14="http://schemas.microsoft.com/office/powerpoint/2010/main" val="3262297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9448800" y="6482130"/>
            <a:ext cx="2743200" cy="365125"/>
          </a:xfrm>
        </p:spPr>
        <p:txBody>
          <a:bodyPr/>
          <a:lstStyle/>
          <a:p>
            <a:fld id="{F6E39E37-6BC0-A248-806A-337B0CEF6126}" type="slidenum">
              <a:rPr lang="en-US" smtClean="0"/>
              <a:t>24</a:t>
            </a:fld>
            <a:endParaRPr lang="en-US"/>
          </a:p>
        </p:txBody>
      </p:sp>
      <p:sp>
        <p:nvSpPr>
          <p:cNvPr id="8" name="Text Placeholder 7"/>
          <p:cNvSpPr>
            <a:spLocks noGrp="1"/>
          </p:cNvSpPr>
          <p:nvPr>
            <p:ph type="body" sz="quarter" idx="17"/>
          </p:nvPr>
        </p:nvSpPr>
        <p:spPr>
          <a:xfrm>
            <a:off x="467646" y="2471987"/>
            <a:ext cx="5897850" cy="733028"/>
          </a:xfrm>
        </p:spPr>
        <p:txBody>
          <a:bodyPr/>
          <a:lstStyle/>
          <a:p>
            <a:r>
              <a:rPr lang="en-GB" sz="2000" dirty="0"/>
              <a:t>Section 3c</a:t>
            </a:r>
          </a:p>
        </p:txBody>
      </p:sp>
      <p:sp>
        <p:nvSpPr>
          <p:cNvPr id="9" name="Text Placeholder 8"/>
          <p:cNvSpPr>
            <a:spLocks noGrp="1"/>
          </p:cNvSpPr>
          <p:nvPr>
            <p:ph type="body" sz="quarter" idx="18"/>
          </p:nvPr>
        </p:nvSpPr>
        <p:spPr>
          <a:xfrm>
            <a:off x="396624" y="2949427"/>
            <a:ext cx="5898473" cy="511175"/>
          </a:xfrm>
        </p:spPr>
        <p:txBody>
          <a:bodyPr>
            <a:noAutofit/>
          </a:bodyPr>
          <a:lstStyle/>
          <a:p>
            <a:r>
              <a:rPr lang="en-GB" sz="4000" dirty="0"/>
              <a:t>Survey 6 results – </a:t>
            </a:r>
          </a:p>
          <a:p>
            <a:r>
              <a:rPr lang="en-GB" sz="4000" dirty="0"/>
              <a:t>Primary care</a:t>
            </a:r>
          </a:p>
        </p:txBody>
      </p:sp>
      <p:pic>
        <p:nvPicPr>
          <p:cNvPr id="4" name="Picture 3" descr="A picture containing text&#10;&#10;Description automatically generated">
            <a:extLst>
              <a:ext uri="{FF2B5EF4-FFF2-40B4-BE49-F238E27FC236}">
                <a16:creationId xmlns:a16="http://schemas.microsoft.com/office/drawing/2014/main" xmlns="" id="{E5CABE2C-ED47-4AF6-A8C8-A7A976990E74}"/>
              </a:ext>
            </a:extLst>
          </p:cNvPr>
          <p:cNvPicPr>
            <a:picLocks noChangeAspect="1"/>
          </p:cNvPicPr>
          <p:nvPr/>
        </p:nvPicPr>
        <p:blipFill>
          <a:blip r:embed="rId2"/>
          <a:stretch>
            <a:fillRect/>
          </a:stretch>
        </p:blipFill>
        <p:spPr>
          <a:xfrm>
            <a:off x="7162447" y="2005958"/>
            <a:ext cx="4632929" cy="2846084"/>
          </a:xfrm>
          <a:prstGeom prst="rect">
            <a:avLst/>
          </a:prstGeom>
        </p:spPr>
      </p:pic>
    </p:spTree>
    <p:extLst>
      <p:ext uri="{BB962C8B-B14F-4D97-AF65-F5344CB8AC3E}">
        <p14:creationId xmlns:p14="http://schemas.microsoft.com/office/powerpoint/2010/main" val="483242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25</a:t>
            </a:fld>
            <a:endParaRPr lang="en-US"/>
          </a:p>
        </p:txBody>
      </p:sp>
      <p:sp>
        <p:nvSpPr>
          <p:cNvPr id="9" name="Rectangle 8">
            <a:extLst>
              <a:ext uri="{FF2B5EF4-FFF2-40B4-BE49-F238E27FC236}">
                <a16:creationId xmlns:a16="http://schemas.microsoft.com/office/drawing/2014/main" xmlns="" id="{52AA6676-BF55-4CA8-9734-1D13CDE98FB5}"/>
              </a:ext>
            </a:extLst>
          </p:cNvPr>
          <p:cNvSpPr/>
          <p:nvPr/>
        </p:nvSpPr>
        <p:spPr>
          <a:xfrm>
            <a:off x="2297971" y="6032604"/>
            <a:ext cx="8284211" cy="553994"/>
          </a:xfrm>
          <a:prstGeom prst="rect">
            <a:avLst/>
          </a:prstGeom>
        </p:spPr>
        <p:txBody>
          <a:bodyPr wrap="square" lIns="91432" tIns="45718" rIns="91432" bIns="45718">
            <a:spAutoFit/>
          </a:bodyPr>
          <a:lstStyle/>
          <a:p>
            <a:r>
              <a:rPr lang="en-GB" sz="1000" i="1" dirty="0">
                <a:latin typeface="Arial"/>
              </a:rPr>
              <a:t>Q’s 12,13,14,15,16. </a:t>
            </a:r>
            <a:r>
              <a:rPr lang="en-GB" sz="1000" i="1" dirty="0">
                <a:effectLst/>
                <a:ea typeface="Times New Roman" panose="02020603050405020304" pitchFamily="18" charset="0"/>
                <a:cs typeface="Arial" panose="020B0604020202020204" pitchFamily="34" charset="0"/>
              </a:rPr>
              <a:t>Have you made an appointment (either face to face or by telephone or video) with a GP practice in the last 15 months (between April 2020 and July 2021)?</a:t>
            </a:r>
            <a:r>
              <a:rPr lang="en-GB" sz="1000" i="1" dirty="0">
                <a:effectLst/>
                <a:ea typeface="Times New Roman" panose="02020603050405020304" pitchFamily="18" charset="0"/>
                <a:cs typeface="Times New Roman" panose="02020603050405020304" pitchFamily="18" charset="0"/>
              </a:rPr>
              <a:t> If not, why not </a:t>
            </a:r>
            <a:r>
              <a:rPr lang="en-GB" sz="1000" i="1" dirty="0">
                <a:ea typeface="Times New Roman" panose="02020603050405020304" pitchFamily="18" charset="0"/>
                <a:cs typeface="Times New Roman" panose="02020603050405020304" pitchFamily="18" charset="0"/>
              </a:rPr>
              <a:t>/ </a:t>
            </a:r>
            <a:r>
              <a:rPr lang="en-GB" sz="1000" i="1" dirty="0">
                <a:effectLst/>
                <a:ea typeface="Times New Roman" panose="02020603050405020304" pitchFamily="18" charset="0"/>
                <a:cs typeface="Times New Roman" panose="02020603050405020304" pitchFamily="18" charset="0"/>
              </a:rPr>
              <a:t>what else did you do? </a:t>
            </a:r>
            <a:r>
              <a:rPr lang="en-GB" sz="1000" i="1" dirty="0">
                <a:solidFill>
                  <a:srgbClr val="64B22D"/>
                </a:solidFill>
                <a:latin typeface="Arial"/>
              </a:rPr>
              <a:t>Base: n=312, total participants answering this question</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6" name="Text Placeholder 2">
            <a:extLst>
              <a:ext uri="{FF2B5EF4-FFF2-40B4-BE49-F238E27FC236}">
                <a16:creationId xmlns:a16="http://schemas.microsoft.com/office/drawing/2014/main" xmlns="" id="{F9F011A3-303C-45A0-912D-05CABD2AE36F}"/>
              </a:ext>
            </a:extLst>
          </p:cNvPr>
          <p:cNvSpPr txBox="1">
            <a:spLocks/>
          </p:cNvSpPr>
          <p:nvPr/>
        </p:nvSpPr>
        <p:spPr>
          <a:xfrm>
            <a:off x="-69860" y="250270"/>
            <a:ext cx="11344501" cy="995558"/>
          </a:xfrm>
          <a:prstGeom prst="rect">
            <a:avLst/>
          </a:prstGeom>
        </p:spPr>
        <p:txBody>
          <a:bodyPr vert="horz" lIns="216000" tIns="45720" rIns="216000" bIns="45720" rtlCol="0">
            <a:normAutofit lnSpcReduction="10000"/>
          </a:bodyPr>
          <a:lstStyle>
            <a:lvl1pPr marL="0" indent="0" algn="l" defTabSz="685800" rtl="0" eaLnBrk="1" latinLnBrk="0" hangingPunct="1">
              <a:lnSpc>
                <a:spcPct val="90000"/>
              </a:lnSpc>
              <a:spcBef>
                <a:spcPts val="750"/>
              </a:spcBef>
              <a:buFont typeface="Arial" panose="020B0604020202020204" pitchFamily="34" charset="0"/>
              <a:buNone/>
              <a:defRPr sz="40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pPr>
            <a:r>
              <a:rPr lang="en-GB" sz="2600" dirty="0">
                <a:solidFill>
                  <a:srgbClr val="EA8132"/>
                </a:solidFill>
              </a:rPr>
              <a:t>One quarter </a:t>
            </a:r>
            <a:r>
              <a:rPr lang="en-GB" sz="2600" dirty="0"/>
              <a:t>of BSW residents have not made a GP appointment in the last 15 months, mainly because they haven’t needed to</a:t>
            </a:r>
            <a:endParaRPr lang="en-GB" sz="2600" dirty="0">
              <a:solidFill>
                <a:srgbClr val="C00000"/>
              </a:solidFill>
            </a:endParaRPr>
          </a:p>
          <a:p>
            <a:pPr>
              <a:lnSpc>
                <a:spcPct val="120000"/>
              </a:lnSpc>
            </a:pPr>
            <a:endParaRPr lang="en-GB" sz="2300" dirty="0"/>
          </a:p>
        </p:txBody>
      </p:sp>
      <p:graphicFrame>
        <p:nvGraphicFramePr>
          <p:cNvPr id="22" name="Chart 21">
            <a:extLst>
              <a:ext uri="{FF2B5EF4-FFF2-40B4-BE49-F238E27FC236}">
                <a16:creationId xmlns:a16="http://schemas.microsoft.com/office/drawing/2014/main" xmlns="" id="{4EF28BB2-FCEE-4A4F-B5E5-F5C349AED8E3}"/>
              </a:ext>
            </a:extLst>
          </p:cNvPr>
          <p:cNvGraphicFramePr/>
          <p:nvPr>
            <p:extLst>
              <p:ext uri="{D42A27DB-BD31-4B8C-83A1-F6EECF244321}">
                <p14:modId xmlns:p14="http://schemas.microsoft.com/office/powerpoint/2010/main" val="3362497070"/>
              </p:ext>
            </p:extLst>
          </p:nvPr>
        </p:nvGraphicFramePr>
        <p:xfrm>
          <a:off x="-943009" y="1784409"/>
          <a:ext cx="6481960" cy="4286232"/>
        </p:xfrm>
        <a:graphic>
          <a:graphicData uri="http://schemas.openxmlformats.org/drawingml/2006/chart">
            <c:chart xmlns:c="http://schemas.openxmlformats.org/drawingml/2006/chart" xmlns:r="http://schemas.openxmlformats.org/officeDocument/2006/relationships" r:id="rId3"/>
          </a:graphicData>
        </a:graphic>
      </p:graphicFrame>
      <p:sp>
        <p:nvSpPr>
          <p:cNvPr id="31" name="Rectangle 30">
            <a:extLst>
              <a:ext uri="{FF2B5EF4-FFF2-40B4-BE49-F238E27FC236}">
                <a16:creationId xmlns:a16="http://schemas.microsoft.com/office/drawing/2014/main" xmlns="" id="{DE34C916-1022-4AB0-A97E-E356430E6F87}"/>
              </a:ext>
            </a:extLst>
          </p:cNvPr>
          <p:cNvSpPr/>
          <p:nvPr/>
        </p:nvSpPr>
        <p:spPr>
          <a:xfrm>
            <a:off x="-1" y="0"/>
            <a:ext cx="323147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3c – Survey 6 results – Primary care</a:t>
            </a:r>
          </a:p>
        </p:txBody>
      </p:sp>
      <p:sp>
        <p:nvSpPr>
          <p:cNvPr id="10" name="TextBox 1">
            <a:extLst>
              <a:ext uri="{FF2B5EF4-FFF2-40B4-BE49-F238E27FC236}">
                <a16:creationId xmlns:a16="http://schemas.microsoft.com/office/drawing/2014/main" xmlns="" id="{9D410D69-F998-42BC-A4C7-292AF86DEEEC}"/>
              </a:ext>
            </a:extLst>
          </p:cNvPr>
          <p:cNvSpPr txBox="1"/>
          <p:nvPr/>
        </p:nvSpPr>
        <p:spPr>
          <a:xfrm>
            <a:off x="2387154" y="2402881"/>
            <a:ext cx="914382" cy="1390869"/>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2000" b="1" dirty="0">
                <a:solidFill>
                  <a:schemeClr val="tx1"/>
                </a:solidFill>
              </a:rPr>
              <a:t>No,</a:t>
            </a:r>
            <a:r>
              <a:rPr lang="en-GB" sz="1100" b="1" dirty="0">
                <a:solidFill>
                  <a:schemeClr val="tx1"/>
                </a:solidFill>
              </a:rPr>
              <a:t> I have not </a:t>
            </a:r>
          </a:p>
          <a:p>
            <a:r>
              <a:rPr lang="en-GB" sz="1100" b="1" dirty="0">
                <a:solidFill>
                  <a:schemeClr val="tx1"/>
                </a:solidFill>
              </a:rPr>
              <a:t>made a GP </a:t>
            </a:r>
          </a:p>
          <a:p>
            <a:r>
              <a:rPr lang="en-GB" sz="1100" b="1" dirty="0">
                <a:solidFill>
                  <a:schemeClr val="tx1"/>
                </a:solidFill>
              </a:rPr>
              <a:t>appointment </a:t>
            </a:r>
          </a:p>
          <a:p>
            <a:r>
              <a:rPr lang="en-GB" sz="1100" b="1" dirty="0">
                <a:solidFill>
                  <a:schemeClr val="tx1"/>
                </a:solidFill>
              </a:rPr>
              <a:t>in last 15 months</a:t>
            </a:r>
          </a:p>
          <a:p>
            <a:endParaRPr lang="en-GB" sz="1100" b="1" dirty="0">
              <a:solidFill>
                <a:schemeClr val="tx1"/>
              </a:solidFill>
            </a:endParaRPr>
          </a:p>
          <a:p>
            <a:r>
              <a:rPr lang="en-GB" sz="2400" b="1" dirty="0">
                <a:solidFill>
                  <a:schemeClr val="tx1"/>
                </a:solidFill>
              </a:rPr>
              <a:t>27%</a:t>
            </a:r>
          </a:p>
        </p:txBody>
      </p:sp>
      <p:graphicFrame>
        <p:nvGraphicFramePr>
          <p:cNvPr id="11" name="Content Placeholder 11">
            <a:extLst>
              <a:ext uri="{FF2B5EF4-FFF2-40B4-BE49-F238E27FC236}">
                <a16:creationId xmlns:a16="http://schemas.microsoft.com/office/drawing/2014/main" xmlns="" id="{3BB1BF47-138D-436C-AFCC-B0DD7743B5DA}"/>
              </a:ext>
            </a:extLst>
          </p:cNvPr>
          <p:cNvGraphicFramePr>
            <a:graphicFrameLocks/>
          </p:cNvGraphicFramePr>
          <p:nvPr>
            <p:extLst>
              <p:ext uri="{D42A27DB-BD31-4B8C-83A1-F6EECF244321}">
                <p14:modId xmlns:p14="http://schemas.microsoft.com/office/powerpoint/2010/main" val="3630781653"/>
              </p:ext>
            </p:extLst>
          </p:nvPr>
        </p:nvGraphicFramePr>
        <p:xfrm>
          <a:off x="4802819" y="1892216"/>
          <a:ext cx="7228367" cy="3638571"/>
        </p:xfrm>
        <a:graphic>
          <a:graphicData uri="http://schemas.openxmlformats.org/drawingml/2006/chart">
            <c:chart xmlns:c="http://schemas.openxmlformats.org/drawingml/2006/chart" xmlns:r="http://schemas.openxmlformats.org/officeDocument/2006/relationships" r:id="rId4"/>
          </a:graphicData>
        </a:graphic>
      </p:graphicFrame>
      <p:sp>
        <p:nvSpPr>
          <p:cNvPr id="3" name="Arrow: Right 2">
            <a:extLst>
              <a:ext uri="{FF2B5EF4-FFF2-40B4-BE49-F238E27FC236}">
                <a16:creationId xmlns:a16="http://schemas.microsoft.com/office/drawing/2014/main" xmlns="" id="{6867699E-B622-4C87-B7D4-5A31CED92846}"/>
              </a:ext>
            </a:extLst>
          </p:cNvPr>
          <p:cNvSpPr/>
          <p:nvPr/>
        </p:nvSpPr>
        <p:spPr>
          <a:xfrm>
            <a:off x="4156723" y="2714466"/>
            <a:ext cx="381739" cy="275208"/>
          </a:xfrm>
          <a:prstGeom prst="rightArrow">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xmlns="" id="{F848788E-919F-4E7F-A222-D931381B4ED6}"/>
              </a:ext>
            </a:extLst>
          </p:cNvPr>
          <p:cNvSpPr txBox="1"/>
          <p:nvPr/>
        </p:nvSpPr>
        <p:spPr>
          <a:xfrm>
            <a:off x="8199217" y="2574176"/>
            <a:ext cx="2947387" cy="415498"/>
          </a:xfrm>
          <a:prstGeom prst="rect">
            <a:avLst/>
          </a:prstGeom>
          <a:noFill/>
        </p:spPr>
        <p:txBody>
          <a:bodyPr wrap="square" rtlCol="0">
            <a:spAutoFit/>
          </a:bodyPr>
          <a:lstStyle/>
          <a:p>
            <a:r>
              <a:rPr lang="en-GB" sz="1050" i="1" dirty="0">
                <a:solidFill>
                  <a:srgbClr val="C00000"/>
                </a:solidFill>
              </a:rPr>
              <a:t>(this equates to 2% of the BSW adult population i.e.1 in 50 adults)</a:t>
            </a:r>
          </a:p>
        </p:txBody>
      </p:sp>
      <p:sp>
        <p:nvSpPr>
          <p:cNvPr id="13" name="TextBox 12">
            <a:extLst>
              <a:ext uri="{FF2B5EF4-FFF2-40B4-BE49-F238E27FC236}">
                <a16:creationId xmlns:a16="http://schemas.microsoft.com/office/drawing/2014/main" xmlns="" id="{07378CA2-025A-4E25-9798-E94E5B139A3C}"/>
              </a:ext>
            </a:extLst>
          </p:cNvPr>
          <p:cNvSpPr txBox="1"/>
          <p:nvPr/>
        </p:nvSpPr>
        <p:spPr>
          <a:xfrm>
            <a:off x="8907218" y="3544010"/>
            <a:ext cx="2947387" cy="415498"/>
          </a:xfrm>
          <a:prstGeom prst="rect">
            <a:avLst/>
          </a:prstGeom>
          <a:noFill/>
        </p:spPr>
        <p:txBody>
          <a:bodyPr wrap="square" rtlCol="0">
            <a:spAutoFit/>
          </a:bodyPr>
          <a:lstStyle/>
          <a:p>
            <a:r>
              <a:rPr lang="en-GB" sz="1050" i="1" dirty="0">
                <a:solidFill>
                  <a:srgbClr val="FF0000"/>
                </a:solidFill>
              </a:rPr>
              <a:t>(this equates to 4% of the BSW adult population i.e.1 in 25 adults) (male bias)</a:t>
            </a:r>
          </a:p>
        </p:txBody>
      </p:sp>
      <p:sp>
        <p:nvSpPr>
          <p:cNvPr id="5" name="TextBox 4">
            <a:extLst>
              <a:ext uri="{FF2B5EF4-FFF2-40B4-BE49-F238E27FC236}">
                <a16:creationId xmlns:a16="http://schemas.microsoft.com/office/drawing/2014/main" xmlns="" id="{3657355F-1982-4176-8584-53A229193002}"/>
              </a:ext>
            </a:extLst>
          </p:cNvPr>
          <p:cNvSpPr txBox="1"/>
          <p:nvPr/>
        </p:nvSpPr>
        <p:spPr>
          <a:xfrm>
            <a:off x="1379891" y="1577309"/>
            <a:ext cx="1963038" cy="369332"/>
          </a:xfrm>
          <a:prstGeom prst="rect">
            <a:avLst/>
          </a:prstGeom>
          <a:noFill/>
        </p:spPr>
        <p:txBody>
          <a:bodyPr wrap="none" rtlCol="0">
            <a:spAutoFit/>
          </a:bodyPr>
          <a:lstStyle/>
          <a:p>
            <a:r>
              <a:rPr lang="en-GB" dirty="0"/>
              <a:t>GP appointments</a:t>
            </a:r>
          </a:p>
        </p:txBody>
      </p:sp>
      <p:sp>
        <p:nvSpPr>
          <p:cNvPr id="15" name="TextBox 14">
            <a:extLst>
              <a:ext uri="{FF2B5EF4-FFF2-40B4-BE49-F238E27FC236}">
                <a16:creationId xmlns:a16="http://schemas.microsoft.com/office/drawing/2014/main" xmlns="" id="{03118208-0CE3-4DD6-ADAB-560ACEA55F8E}"/>
              </a:ext>
            </a:extLst>
          </p:cNvPr>
          <p:cNvSpPr txBox="1"/>
          <p:nvPr/>
        </p:nvSpPr>
        <p:spPr>
          <a:xfrm>
            <a:off x="5665829" y="1431975"/>
            <a:ext cx="5675551" cy="369332"/>
          </a:xfrm>
          <a:prstGeom prst="rect">
            <a:avLst/>
          </a:prstGeom>
          <a:noFill/>
          <a:ln>
            <a:solidFill>
              <a:srgbClr val="004992"/>
            </a:solidFill>
          </a:ln>
        </p:spPr>
        <p:txBody>
          <a:bodyPr wrap="square" rtlCol="0">
            <a:spAutoFit/>
          </a:bodyPr>
          <a:lstStyle/>
          <a:p>
            <a:r>
              <a:rPr lang="en-GB" dirty="0"/>
              <a:t>Reasons for not making an appointment…     </a:t>
            </a:r>
            <a:r>
              <a:rPr lang="en-GB" sz="1050" i="1" dirty="0">
                <a:solidFill>
                  <a:srgbClr val="64B22D"/>
                </a:solidFill>
              </a:rPr>
              <a:t>(Base n = 74) </a:t>
            </a:r>
          </a:p>
        </p:txBody>
      </p:sp>
      <p:sp>
        <p:nvSpPr>
          <p:cNvPr id="14" name="TextBox 13">
            <a:extLst>
              <a:ext uri="{FF2B5EF4-FFF2-40B4-BE49-F238E27FC236}">
                <a16:creationId xmlns:a16="http://schemas.microsoft.com/office/drawing/2014/main" xmlns="" id="{B46B5F70-AA7C-4B37-81EC-B3BEF0903660}"/>
              </a:ext>
            </a:extLst>
          </p:cNvPr>
          <p:cNvSpPr txBox="1"/>
          <p:nvPr/>
        </p:nvSpPr>
        <p:spPr>
          <a:xfrm>
            <a:off x="924645" y="1305247"/>
            <a:ext cx="3061429" cy="307777"/>
          </a:xfrm>
          <a:prstGeom prst="rect">
            <a:avLst/>
          </a:prstGeom>
          <a:noFill/>
          <a:ln>
            <a:solidFill>
              <a:srgbClr val="004992"/>
            </a:solidFill>
          </a:ln>
        </p:spPr>
        <p:txBody>
          <a:bodyPr wrap="square" rtlCol="0">
            <a:spAutoFit/>
          </a:bodyPr>
          <a:lstStyle/>
          <a:p>
            <a:r>
              <a:rPr lang="en-GB" sz="1400" dirty="0"/>
              <a:t>TOTAL SAMPLE OF PANELLISTS</a:t>
            </a:r>
            <a:endParaRPr lang="en-GB" sz="900" i="1" dirty="0">
              <a:solidFill>
                <a:srgbClr val="64B22D"/>
              </a:solidFill>
            </a:endParaRPr>
          </a:p>
        </p:txBody>
      </p:sp>
    </p:spTree>
    <p:extLst>
      <p:ext uri="{BB962C8B-B14F-4D97-AF65-F5344CB8AC3E}">
        <p14:creationId xmlns:p14="http://schemas.microsoft.com/office/powerpoint/2010/main" val="1393123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26</a:t>
            </a:fld>
            <a:endParaRPr lang="en-US"/>
          </a:p>
        </p:txBody>
      </p:sp>
      <p:sp>
        <p:nvSpPr>
          <p:cNvPr id="9" name="Rectangle 8">
            <a:extLst>
              <a:ext uri="{FF2B5EF4-FFF2-40B4-BE49-F238E27FC236}">
                <a16:creationId xmlns:a16="http://schemas.microsoft.com/office/drawing/2014/main" xmlns="" id="{52AA6676-BF55-4CA8-9734-1D13CDE98FB5}"/>
              </a:ext>
            </a:extLst>
          </p:cNvPr>
          <p:cNvSpPr/>
          <p:nvPr/>
        </p:nvSpPr>
        <p:spPr>
          <a:xfrm>
            <a:off x="2297971" y="6032604"/>
            <a:ext cx="8284211" cy="553994"/>
          </a:xfrm>
          <a:prstGeom prst="rect">
            <a:avLst/>
          </a:prstGeom>
        </p:spPr>
        <p:txBody>
          <a:bodyPr wrap="square" lIns="91432" tIns="45718" rIns="91432" bIns="45718">
            <a:spAutoFit/>
          </a:bodyPr>
          <a:lstStyle/>
          <a:p>
            <a:r>
              <a:rPr lang="en-GB" sz="1000" i="1" dirty="0">
                <a:latin typeface="Arial"/>
              </a:rPr>
              <a:t>Q17. </a:t>
            </a:r>
            <a:r>
              <a:rPr lang="en-GB" sz="1000" i="1" dirty="0">
                <a:effectLst/>
                <a:ea typeface="Times New Roman" panose="02020603050405020304" pitchFamily="18" charset="0"/>
                <a:cs typeface="Calibri" panose="020F0502020204030204" pitchFamily="34" charset="0"/>
              </a:rPr>
              <a:t>Still thinking about </a:t>
            </a:r>
            <a:r>
              <a:rPr lang="en-GB" sz="1000" i="1" dirty="0">
                <a:effectLst/>
                <a:ea typeface="Times New Roman" panose="02020603050405020304" pitchFamily="18" charset="0"/>
                <a:cs typeface="Arial" panose="020B0604020202020204" pitchFamily="34" charset="0"/>
              </a:rPr>
              <a:t>access to GP practices during the pandemic, can you say whether you are/were aware of any of the following?</a:t>
            </a:r>
            <a:r>
              <a:rPr lang="en-GB" sz="1000" i="1" dirty="0">
                <a:effectLst/>
                <a:ea typeface="Times New Roman" panose="02020603050405020304" pitchFamily="18" charset="0"/>
                <a:cs typeface="Times New Roman" panose="02020603050405020304" pitchFamily="18" charset="0"/>
              </a:rPr>
              <a:t> </a:t>
            </a:r>
          </a:p>
          <a:p>
            <a:r>
              <a:rPr lang="en-GB" sz="1000" i="1" dirty="0">
                <a:solidFill>
                  <a:srgbClr val="64B22D"/>
                </a:solidFill>
                <a:latin typeface="Arial"/>
              </a:rPr>
              <a:t>Base: n=74, all those who have not made a GP appointment in the last 15 months</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6" name="Text Placeholder 2">
            <a:extLst>
              <a:ext uri="{FF2B5EF4-FFF2-40B4-BE49-F238E27FC236}">
                <a16:creationId xmlns:a16="http://schemas.microsoft.com/office/drawing/2014/main" xmlns="" id="{F9F011A3-303C-45A0-912D-05CABD2AE36F}"/>
              </a:ext>
            </a:extLst>
          </p:cNvPr>
          <p:cNvSpPr txBox="1">
            <a:spLocks/>
          </p:cNvSpPr>
          <p:nvPr/>
        </p:nvSpPr>
        <p:spPr>
          <a:xfrm>
            <a:off x="-69860" y="376989"/>
            <a:ext cx="12261860" cy="995558"/>
          </a:xfrm>
          <a:prstGeom prst="rect">
            <a:avLst/>
          </a:prstGeom>
        </p:spPr>
        <p:txBody>
          <a:bodyPr vert="horz" lIns="216000" tIns="45720" rIns="216000" bIns="45720" rtlCol="0">
            <a:normAutofit fontScale="70000" lnSpcReduction="20000"/>
          </a:bodyPr>
          <a:lstStyle>
            <a:lvl1pPr marL="0" indent="0" algn="l" defTabSz="685800" rtl="0" eaLnBrk="1" latinLnBrk="0" hangingPunct="1">
              <a:lnSpc>
                <a:spcPct val="90000"/>
              </a:lnSpc>
              <a:spcBef>
                <a:spcPts val="750"/>
              </a:spcBef>
              <a:buFont typeface="Arial" panose="020B0604020202020204" pitchFamily="34" charset="0"/>
              <a:buNone/>
              <a:defRPr sz="40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pPr>
            <a:r>
              <a:rPr lang="en-GB" sz="2600" dirty="0"/>
              <a:t>Among those who have not made a GP appointment in the last 15 months, there are </a:t>
            </a:r>
            <a:r>
              <a:rPr lang="en-GB" sz="2600" dirty="0">
                <a:solidFill>
                  <a:srgbClr val="64B22D"/>
                </a:solidFill>
              </a:rPr>
              <a:t>strong awareness levels</a:t>
            </a:r>
            <a:r>
              <a:rPr lang="en-GB" sz="2600" dirty="0"/>
              <a:t> (over 90% in each case) on most of the factors relating to patient use of a GP practice since the pandemic began</a:t>
            </a:r>
            <a:endParaRPr lang="en-GB" sz="2600" dirty="0">
              <a:solidFill>
                <a:srgbClr val="C00000"/>
              </a:solidFill>
            </a:endParaRPr>
          </a:p>
          <a:p>
            <a:pPr>
              <a:lnSpc>
                <a:spcPct val="120000"/>
              </a:lnSpc>
            </a:pPr>
            <a:endParaRPr lang="en-GB" sz="2300" dirty="0"/>
          </a:p>
        </p:txBody>
      </p:sp>
      <p:sp>
        <p:nvSpPr>
          <p:cNvPr id="31" name="Rectangle 30">
            <a:extLst>
              <a:ext uri="{FF2B5EF4-FFF2-40B4-BE49-F238E27FC236}">
                <a16:creationId xmlns:a16="http://schemas.microsoft.com/office/drawing/2014/main" xmlns="" id="{DE34C916-1022-4AB0-A97E-E356430E6F87}"/>
              </a:ext>
            </a:extLst>
          </p:cNvPr>
          <p:cNvSpPr/>
          <p:nvPr/>
        </p:nvSpPr>
        <p:spPr>
          <a:xfrm>
            <a:off x="-1" y="0"/>
            <a:ext cx="323147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3c – Survey 6 results – Primary care</a:t>
            </a:r>
          </a:p>
        </p:txBody>
      </p:sp>
      <p:graphicFrame>
        <p:nvGraphicFramePr>
          <p:cNvPr id="14" name="Content Placeholder 11">
            <a:extLst>
              <a:ext uri="{FF2B5EF4-FFF2-40B4-BE49-F238E27FC236}">
                <a16:creationId xmlns:a16="http://schemas.microsoft.com/office/drawing/2014/main" xmlns="" id="{3F320423-1AE8-4334-A4DB-34076F1B7807}"/>
              </a:ext>
            </a:extLst>
          </p:cNvPr>
          <p:cNvGraphicFramePr>
            <a:graphicFrameLocks/>
          </p:cNvGraphicFramePr>
          <p:nvPr>
            <p:extLst>
              <p:ext uri="{D42A27DB-BD31-4B8C-83A1-F6EECF244321}">
                <p14:modId xmlns:p14="http://schemas.microsoft.com/office/powerpoint/2010/main" val="2808829578"/>
              </p:ext>
            </p:extLst>
          </p:nvPr>
        </p:nvGraphicFramePr>
        <p:xfrm>
          <a:off x="736847" y="1289734"/>
          <a:ext cx="10327571" cy="4778381"/>
        </p:xfrm>
        <a:graphic>
          <a:graphicData uri="http://schemas.openxmlformats.org/drawingml/2006/chart">
            <c:chart xmlns:c="http://schemas.openxmlformats.org/drawingml/2006/chart" xmlns:r="http://schemas.openxmlformats.org/officeDocument/2006/relationships" r:id="rId3"/>
          </a:graphicData>
        </a:graphic>
      </p:graphicFrame>
      <p:sp>
        <p:nvSpPr>
          <p:cNvPr id="17" name="Rectangle 16">
            <a:extLst>
              <a:ext uri="{FF2B5EF4-FFF2-40B4-BE49-F238E27FC236}">
                <a16:creationId xmlns:a16="http://schemas.microsoft.com/office/drawing/2014/main" xmlns="" id="{19176068-85E1-44DF-89CC-8854A64CAD4E}"/>
              </a:ext>
            </a:extLst>
          </p:cNvPr>
          <p:cNvSpPr/>
          <p:nvPr/>
        </p:nvSpPr>
        <p:spPr>
          <a:xfrm>
            <a:off x="1363102" y="1021644"/>
            <a:ext cx="8872852" cy="3035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The exception was consulting with your GP via their </a:t>
            </a:r>
            <a:r>
              <a:rPr lang="en-GB" sz="1400" b="1" dirty="0">
                <a:solidFill>
                  <a:srgbClr val="EA8132"/>
                </a:solidFill>
                <a:latin typeface="Arial" panose="020B0604020202020204" pitchFamily="34" charset="0"/>
                <a:cs typeface="Arial" panose="020B0604020202020204" pitchFamily="34" charset="0"/>
              </a:rPr>
              <a:t>website/ online consultation</a:t>
            </a:r>
            <a:r>
              <a:rPr lang="en-GB" sz="1400" dirty="0">
                <a:solidFill>
                  <a:schemeClr val="tx1"/>
                </a:solidFill>
                <a:latin typeface="Arial" panose="020B0604020202020204" pitchFamily="34" charset="0"/>
                <a:cs typeface="Arial" panose="020B0604020202020204" pitchFamily="34" charset="0"/>
              </a:rPr>
              <a:t>, this was </a:t>
            </a:r>
            <a:r>
              <a:rPr lang="en-GB" sz="1400" b="1" dirty="0">
                <a:solidFill>
                  <a:srgbClr val="EA8132"/>
                </a:solidFill>
                <a:latin typeface="Arial" panose="020B0604020202020204" pitchFamily="34" charset="0"/>
                <a:cs typeface="Arial" panose="020B0604020202020204" pitchFamily="34" charset="0"/>
              </a:rPr>
              <a:t>lower at 74%</a:t>
            </a:r>
            <a:endParaRPr lang="en-GB" sz="1400" b="1" dirty="0">
              <a:solidFill>
                <a:srgbClr val="EA8132"/>
              </a:solidFill>
            </a:endParaRPr>
          </a:p>
        </p:txBody>
      </p:sp>
      <p:sp>
        <p:nvSpPr>
          <p:cNvPr id="6" name="TextBox 5">
            <a:extLst>
              <a:ext uri="{FF2B5EF4-FFF2-40B4-BE49-F238E27FC236}">
                <a16:creationId xmlns:a16="http://schemas.microsoft.com/office/drawing/2014/main" xmlns="" id="{BF7C2F6B-5F30-4394-8AD1-F0C7B2CC6FCD}"/>
              </a:ext>
            </a:extLst>
          </p:cNvPr>
          <p:cNvSpPr txBox="1"/>
          <p:nvPr/>
        </p:nvSpPr>
        <p:spPr>
          <a:xfrm>
            <a:off x="4323426" y="2911876"/>
            <a:ext cx="2670924" cy="276999"/>
          </a:xfrm>
          <a:prstGeom prst="rect">
            <a:avLst/>
          </a:prstGeom>
          <a:noFill/>
        </p:spPr>
        <p:txBody>
          <a:bodyPr wrap="none" rtlCol="0">
            <a:spAutoFit/>
          </a:bodyPr>
          <a:lstStyle/>
          <a:p>
            <a:r>
              <a:rPr lang="en-GB" sz="1200" b="1" dirty="0">
                <a:solidFill>
                  <a:schemeClr val="bg1"/>
                </a:solidFill>
              </a:rPr>
              <a:t>(Lower for 25-44 year olds at 81%)</a:t>
            </a:r>
          </a:p>
        </p:txBody>
      </p:sp>
      <p:sp>
        <p:nvSpPr>
          <p:cNvPr id="18" name="TextBox 17">
            <a:extLst>
              <a:ext uri="{FF2B5EF4-FFF2-40B4-BE49-F238E27FC236}">
                <a16:creationId xmlns:a16="http://schemas.microsoft.com/office/drawing/2014/main" xmlns="" id="{B982BAA2-CF7F-4D79-9100-3B247D641138}"/>
              </a:ext>
            </a:extLst>
          </p:cNvPr>
          <p:cNvSpPr txBox="1"/>
          <p:nvPr/>
        </p:nvSpPr>
        <p:spPr>
          <a:xfrm>
            <a:off x="4323426" y="5171090"/>
            <a:ext cx="2443298" cy="276999"/>
          </a:xfrm>
          <a:prstGeom prst="rect">
            <a:avLst/>
          </a:prstGeom>
          <a:noFill/>
        </p:spPr>
        <p:txBody>
          <a:bodyPr wrap="none" rtlCol="0">
            <a:spAutoFit/>
          </a:bodyPr>
          <a:lstStyle/>
          <a:p>
            <a:r>
              <a:rPr lang="en-GB" sz="1200" b="1" dirty="0">
                <a:solidFill>
                  <a:schemeClr val="bg1"/>
                </a:solidFill>
              </a:rPr>
              <a:t>(Similar across all sub-groups)</a:t>
            </a:r>
          </a:p>
        </p:txBody>
      </p:sp>
      <p:sp>
        <p:nvSpPr>
          <p:cNvPr id="10" name="TextBox 9">
            <a:extLst>
              <a:ext uri="{FF2B5EF4-FFF2-40B4-BE49-F238E27FC236}">
                <a16:creationId xmlns:a16="http://schemas.microsoft.com/office/drawing/2014/main" xmlns="" id="{45650417-664B-4CD7-BDBD-76A556778FA2}"/>
              </a:ext>
            </a:extLst>
          </p:cNvPr>
          <p:cNvSpPr txBox="1"/>
          <p:nvPr/>
        </p:nvSpPr>
        <p:spPr>
          <a:xfrm>
            <a:off x="3321616" y="44090"/>
            <a:ext cx="5351867" cy="307777"/>
          </a:xfrm>
          <a:prstGeom prst="rect">
            <a:avLst/>
          </a:prstGeom>
          <a:noFill/>
          <a:ln>
            <a:solidFill>
              <a:srgbClr val="004992"/>
            </a:solidFill>
          </a:ln>
        </p:spPr>
        <p:txBody>
          <a:bodyPr wrap="square" rtlCol="0">
            <a:spAutoFit/>
          </a:bodyPr>
          <a:lstStyle/>
          <a:p>
            <a:r>
              <a:rPr lang="en-GB" sz="1400" dirty="0"/>
              <a:t>Those who have NOT had a GP appointment in last 15 months</a:t>
            </a:r>
            <a:r>
              <a:rPr lang="en-GB" sz="900" i="1" dirty="0">
                <a:solidFill>
                  <a:srgbClr val="64B22D"/>
                </a:solidFill>
              </a:rPr>
              <a:t> </a:t>
            </a:r>
          </a:p>
        </p:txBody>
      </p:sp>
    </p:spTree>
    <p:extLst>
      <p:ext uri="{BB962C8B-B14F-4D97-AF65-F5344CB8AC3E}">
        <p14:creationId xmlns:p14="http://schemas.microsoft.com/office/powerpoint/2010/main" val="2924878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B2F1C4D-EB8A-4F10-99F1-5BAC7B3EB368}"/>
              </a:ext>
            </a:extLst>
          </p:cNvPr>
          <p:cNvSpPr>
            <a:spLocks noGrp="1"/>
          </p:cNvSpPr>
          <p:nvPr>
            <p:ph type="sldNum" sz="quarter" idx="12"/>
          </p:nvPr>
        </p:nvSpPr>
        <p:spPr/>
        <p:txBody>
          <a:bodyPr/>
          <a:lstStyle/>
          <a:p>
            <a:fld id="{F6E39E37-6BC0-A248-806A-337B0CEF6126}" type="slidenum">
              <a:rPr lang="en-US" smtClean="0"/>
              <a:t>27</a:t>
            </a:fld>
            <a:endParaRPr lang="en-US"/>
          </a:p>
        </p:txBody>
      </p:sp>
      <p:sp>
        <p:nvSpPr>
          <p:cNvPr id="13" name="Text Placeholder 1">
            <a:extLst>
              <a:ext uri="{FF2B5EF4-FFF2-40B4-BE49-F238E27FC236}">
                <a16:creationId xmlns:a16="http://schemas.microsoft.com/office/drawing/2014/main" xmlns="" id="{FDE29EBC-2E80-4B25-AD72-5AC58F5DDD86}"/>
              </a:ext>
            </a:extLst>
          </p:cNvPr>
          <p:cNvSpPr>
            <a:spLocks noGrp="1"/>
          </p:cNvSpPr>
          <p:nvPr>
            <p:ph type="body" sz="quarter" idx="13"/>
          </p:nvPr>
        </p:nvSpPr>
        <p:spPr>
          <a:xfrm>
            <a:off x="-1" y="423748"/>
            <a:ext cx="11674136" cy="709439"/>
          </a:xfrm>
        </p:spPr>
        <p:txBody>
          <a:bodyPr vert="horz" lIns="216000" tIns="45720" rIns="216000" bIns="45720" rtlCol="0">
            <a:noAutofit/>
          </a:bodyPr>
          <a:lstStyle/>
          <a:p>
            <a:r>
              <a:rPr lang="en-GB" sz="1400" dirty="0">
                <a:solidFill>
                  <a:srgbClr val="004992"/>
                </a:solidFill>
              </a:rPr>
              <a:t>Of those who had a </a:t>
            </a:r>
            <a:r>
              <a:rPr lang="en-GB" sz="1400" dirty="0">
                <a:solidFill>
                  <a:srgbClr val="EA8132"/>
                </a:solidFill>
              </a:rPr>
              <a:t>face to face appointment, only 1 in 10 </a:t>
            </a:r>
            <a:r>
              <a:rPr lang="en-GB" sz="1050" b="0" i="1" dirty="0">
                <a:solidFill>
                  <a:srgbClr val="EA8132"/>
                </a:solidFill>
              </a:rPr>
              <a:t>(10%) </a:t>
            </a:r>
            <a:r>
              <a:rPr lang="en-GB" sz="1400" dirty="0">
                <a:solidFill>
                  <a:srgbClr val="EA8132"/>
                </a:solidFill>
              </a:rPr>
              <a:t>had asked for it themselves, </a:t>
            </a:r>
            <a:r>
              <a:rPr lang="en-GB" sz="1400" dirty="0">
                <a:solidFill>
                  <a:srgbClr val="004992"/>
                </a:solidFill>
              </a:rPr>
              <a:t>rather than being offered it by the GP</a:t>
            </a:r>
            <a:r>
              <a:rPr lang="en-GB" sz="1400" dirty="0">
                <a:solidFill>
                  <a:srgbClr val="EA8132"/>
                </a:solidFill>
              </a:rPr>
              <a:t> </a:t>
            </a:r>
          </a:p>
          <a:p>
            <a:r>
              <a:rPr lang="en-GB" sz="1400" dirty="0">
                <a:solidFill>
                  <a:srgbClr val="004992"/>
                </a:solidFill>
              </a:rPr>
              <a:t>Of those who had a </a:t>
            </a:r>
            <a:r>
              <a:rPr lang="en-GB" sz="1400" dirty="0">
                <a:solidFill>
                  <a:srgbClr val="64B22D"/>
                </a:solidFill>
              </a:rPr>
              <a:t>telephone, video or online appointment,</a:t>
            </a:r>
            <a:r>
              <a:rPr lang="en-GB" sz="1400" dirty="0">
                <a:solidFill>
                  <a:srgbClr val="EA8132"/>
                </a:solidFill>
              </a:rPr>
              <a:t> </a:t>
            </a:r>
            <a:r>
              <a:rPr lang="en-GB" sz="1400" dirty="0">
                <a:solidFill>
                  <a:srgbClr val="64B22D"/>
                </a:solidFill>
              </a:rPr>
              <a:t>1 in 6 </a:t>
            </a:r>
            <a:r>
              <a:rPr lang="en-GB" sz="1050" b="0" i="1" dirty="0">
                <a:solidFill>
                  <a:srgbClr val="64B22D"/>
                </a:solidFill>
              </a:rPr>
              <a:t>(15%) </a:t>
            </a:r>
            <a:r>
              <a:rPr lang="en-GB" sz="1400" dirty="0">
                <a:solidFill>
                  <a:srgbClr val="64B22D"/>
                </a:solidFill>
              </a:rPr>
              <a:t>had asked for a face to face appt</a:t>
            </a:r>
            <a:r>
              <a:rPr lang="en-GB" sz="1400" dirty="0">
                <a:solidFill>
                  <a:srgbClr val="EA8132"/>
                </a:solidFill>
              </a:rPr>
              <a:t> </a:t>
            </a:r>
            <a:r>
              <a:rPr lang="en-GB" sz="1400" dirty="0">
                <a:solidFill>
                  <a:srgbClr val="004992"/>
                </a:solidFill>
              </a:rPr>
              <a:t>but couldn’t get one</a:t>
            </a:r>
          </a:p>
          <a:p>
            <a:r>
              <a:rPr lang="en-GB" sz="1400" dirty="0">
                <a:solidFill>
                  <a:srgbClr val="004992"/>
                </a:solidFill>
              </a:rPr>
              <a:t>Most patients, 95%, saw the type of HCP they wanted to. </a:t>
            </a:r>
            <a:r>
              <a:rPr lang="en-GB" sz="1400" dirty="0">
                <a:solidFill>
                  <a:srgbClr val="009DCC"/>
                </a:solidFill>
              </a:rPr>
              <a:t>3% would have preferred to see a GP rather than a nurse </a:t>
            </a:r>
            <a:r>
              <a:rPr lang="en-GB" sz="1400" dirty="0">
                <a:solidFill>
                  <a:srgbClr val="004992"/>
                </a:solidFill>
              </a:rPr>
              <a:t>and 2% a physio or nurse rather than a GP </a:t>
            </a:r>
          </a:p>
        </p:txBody>
      </p:sp>
      <p:sp>
        <p:nvSpPr>
          <p:cNvPr id="16" name="Content Placeholder 2">
            <a:extLst>
              <a:ext uri="{FF2B5EF4-FFF2-40B4-BE49-F238E27FC236}">
                <a16:creationId xmlns:a16="http://schemas.microsoft.com/office/drawing/2014/main" xmlns="" id="{8BDC3BBF-3B4A-4E64-9B27-1E0758330296}"/>
              </a:ext>
            </a:extLst>
          </p:cNvPr>
          <p:cNvSpPr txBox="1">
            <a:spLocks/>
          </p:cNvSpPr>
          <p:nvPr/>
        </p:nvSpPr>
        <p:spPr>
          <a:xfrm>
            <a:off x="298308" y="2691320"/>
            <a:ext cx="2784135" cy="1577407"/>
          </a:xfrm>
          <a:prstGeom prst="rect">
            <a:avLst/>
          </a:prstGeom>
          <a:ln w="76200">
            <a:solidFill>
              <a:srgbClr val="004992"/>
            </a:solidFill>
          </a:ln>
        </p:spPr>
        <p:txBody>
          <a:bodyPr>
            <a:normAutofit fontScale="6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GB" sz="1700" i="1" dirty="0">
                <a:effectLst/>
                <a:ea typeface="Times New Roman" panose="02020603050405020304" pitchFamily="18" charset="0"/>
                <a:cs typeface="Times New Roman" panose="02020603050405020304" pitchFamily="18" charset="0"/>
              </a:rPr>
              <a:t>Q18. </a:t>
            </a:r>
            <a:r>
              <a:rPr lang="en-GB" sz="1700" i="1" dirty="0">
                <a:ea typeface="Times New Roman" panose="02020603050405020304" pitchFamily="18" charset="0"/>
                <a:cs typeface="Times New Roman" panose="02020603050405020304" pitchFamily="18" charset="0"/>
              </a:rPr>
              <a:t>T</a:t>
            </a:r>
            <a:r>
              <a:rPr lang="en-GB" sz="1700" i="1" dirty="0">
                <a:effectLst/>
                <a:ea typeface="Times New Roman" panose="02020603050405020304" pitchFamily="18" charset="0"/>
                <a:cs typeface="Calibri" panose="020F0502020204030204" pitchFamily="34" charset="0"/>
              </a:rPr>
              <a:t>hinking about your most recent GP appointment (in the last 15 months), what sort of appointment were you offered</a:t>
            </a:r>
            <a:r>
              <a:rPr lang="en-GB" sz="1700" i="1" dirty="0">
                <a:effectLst/>
                <a:ea typeface="Times New Roman" panose="02020603050405020304" pitchFamily="18" charset="0"/>
                <a:cs typeface="Arial" panose="020B0604020202020204" pitchFamily="34" charset="0"/>
              </a:rPr>
              <a:t>?</a:t>
            </a:r>
          </a:p>
          <a:p>
            <a:pPr>
              <a:lnSpc>
                <a:spcPct val="120000"/>
              </a:lnSpc>
              <a:buFont typeface="Wingdings" panose="05000000000000000000" pitchFamily="2" charset="2"/>
              <a:buChar char="v"/>
            </a:pPr>
            <a:r>
              <a:rPr lang="en-GB" sz="1800" b="1" dirty="0">
                <a:solidFill>
                  <a:srgbClr val="EA8132"/>
                </a:solidFill>
                <a:latin typeface="Arial" panose="020B0604020202020204" pitchFamily="34" charset="0"/>
                <a:cs typeface="Arial" panose="020B0604020202020204" pitchFamily="34" charset="0"/>
              </a:rPr>
              <a:t>Face to face 	45%</a:t>
            </a:r>
          </a:p>
          <a:p>
            <a:pPr>
              <a:lnSpc>
                <a:spcPct val="120000"/>
              </a:lnSpc>
              <a:buFont typeface="Wingdings" panose="05000000000000000000" pitchFamily="2" charset="2"/>
              <a:buChar char="v"/>
            </a:pPr>
            <a:r>
              <a:rPr lang="en-GB" sz="1800" b="1" dirty="0">
                <a:solidFill>
                  <a:srgbClr val="64B22D"/>
                </a:solidFill>
                <a:latin typeface="Arial" panose="020B0604020202020204" pitchFamily="34" charset="0"/>
                <a:cs typeface="Arial" panose="020B0604020202020204" pitchFamily="34" charset="0"/>
              </a:rPr>
              <a:t>Telephone	53%</a:t>
            </a:r>
          </a:p>
          <a:p>
            <a:pPr>
              <a:lnSpc>
                <a:spcPct val="120000"/>
              </a:lnSpc>
              <a:buFont typeface="Wingdings" panose="05000000000000000000" pitchFamily="2" charset="2"/>
              <a:buChar char="v"/>
            </a:pPr>
            <a:r>
              <a:rPr lang="en-GB" sz="1800" b="1" dirty="0">
                <a:solidFill>
                  <a:srgbClr val="64B22D"/>
                </a:solidFill>
                <a:latin typeface="Arial" panose="020B0604020202020204" pitchFamily="34" charset="0"/>
                <a:cs typeface="Arial" panose="020B0604020202020204" pitchFamily="34" charset="0"/>
              </a:rPr>
              <a:t>Video/online 	2%</a:t>
            </a:r>
            <a:endParaRPr lang="en-GB" sz="1800" b="1" dirty="0">
              <a:solidFill>
                <a:srgbClr val="64B22D"/>
              </a:solidFill>
            </a:endParaRPr>
          </a:p>
        </p:txBody>
      </p:sp>
      <p:sp>
        <p:nvSpPr>
          <p:cNvPr id="17" name="Content Placeholder 2">
            <a:extLst>
              <a:ext uri="{FF2B5EF4-FFF2-40B4-BE49-F238E27FC236}">
                <a16:creationId xmlns:a16="http://schemas.microsoft.com/office/drawing/2014/main" xmlns="" id="{82FD635F-303A-49DB-A0C2-B2609FEDA9BC}"/>
              </a:ext>
            </a:extLst>
          </p:cNvPr>
          <p:cNvSpPr txBox="1">
            <a:spLocks/>
          </p:cNvSpPr>
          <p:nvPr/>
        </p:nvSpPr>
        <p:spPr>
          <a:xfrm>
            <a:off x="3353215" y="1730191"/>
            <a:ext cx="3436943" cy="1455894"/>
          </a:xfrm>
          <a:prstGeom prst="rect">
            <a:avLst/>
          </a:prstGeom>
          <a:ln w="76200">
            <a:solidFill>
              <a:srgbClr val="EA8E32"/>
            </a:solidFill>
          </a:ln>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GB" sz="1200" i="1" dirty="0">
                <a:effectLst/>
                <a:ea typeface="Times New Roman" panose="02020603050405020304" pitchFamily="18" charset="0"/>
                <a:cs typeface="Calibri" panose="020F0502020204030204" pitchFamily="34" charset="0"/>
              </a:rPr>
              <a:t>Q19. Did you specifically ask for a face to face appointment or were you offered a face to face appointment by the GP practice</a:t>
            </a:r>
            <a:r>
              <a:rPr lang="en-GB" sz="1200" i="1" dirty="0">
                <a:effectLst/>
                <a:ea typeface="Times New Roman" panose="02020603050405020304" pitchFamily="18" charset="0"/>
                <a:cs typeface="Times New Roman" panose="02020603050405020304" pitchFamily="18" charset="0"/>
              </a:rPr>
              <a:t>?</a:t>
            </a:r>
          </a:p>
          <a:p>
            <a:pPr>
              <a:lnSpc>
                <a:spcPct val="120000"/>
              </a:lnSpc>
              <a:buFont typeface="Wingdings" panose="05000000000000000000" pitchFamily="2" charset="2"/>
              <a:buChar char="v"/>
            </a:pPr>
            <a:r>
              <a:rPr lang="en-GB" sz="1400" b="1" dirty="0">
                <a:solidFill>
                  <a:srgbClr val="EA8132"/>
                </a:solidFill>
                <a:latin typeface="Arial" panose="020B0604020202020204" pitchFamily="34" charset="0"/>
                <a:cs typeface="Arial" panose="020B0604020202020204" pitchFamily="34" charset="0"/>
              </a:rPr>
              <a:t>I asked for f to f  </a:t>
            </a:r>
            <a:r>
              <a:rPr lang="en-GB" sz="1050" i="1" dirty="0">
                <a:solidFill>
                  <a:srgbClr val="004992"/>
                </a:solidFill>
                <a:latin typeface="Arial" panose="020B0604020202020204" pitchFamily="34" charset="0"/>
                <a:cs typeface="Arial" panose="020B0604020202020204" pitchFamily="34" charset="0"/>
              </a:rPr>
              <a:t>(mainly aged 65+)</a:t>
            </a:r>
            <a:r>
              <a:rPr lang="en-GB" sz="1400" b="1" dirty="0">
                <a:solidFill>
                  <a:srgbClr val="EA8132"/>
                </a:solidFill>
                <a:latin typeface="Arial" panose="020B0604020202020204" pitchFamily="34" charset="0"/>
                <a:cs typeface="Arial" panose="020B0604020202020204" pitchFamily="34" charset="0"/>
              </a:rPr>
              <a:t>	10%</a:t>
            </a:r>
          </a:p>
          <a:p>
            <a:pPr>
              <a:lnSpc>
                <a:spcPct val="120000"/>
              </a:lnSpc>
              <a:buFont typeface="Wingdings" panose="05000000000000000000" pitchFamily="2" charset="2"/>
              <a:buChar char="v"/>
            </a:pPr>
            <a:r>
              <a:rPr lang="en-GB" sz="1400" b="1" dirty="0">
                <a:solidFill>
                  <a:srgbClr val="004992"/>
                </a:solidFill>
                <a:latin typeface="Arial" panose="020B0604020202020204" pitchFamily="34" charset="0"/>
                <a:cs typeface="Arial" panose="020B0604020202020204" pitchFamily="34" charset="0"/>
              </a:rPr>
              <a:t>I was offered f to f by GP 	90%</a:t>
            </a:r>
          </a:p>
        </p:txBody>
      </p:sp>
      <p:sp>
        <p:nvSpPr>
          <p:cNvPr id="19" name="Content Placeholder 2">
            <a:extLst>
              <a:ext uri="{FF2B5EF4-FFF2-40B4-BE49-F238E27FC236}">
                <a16:creationId xmlns:a16="http://schemas.microsoft.com/office/drawing/2014/main" xmlns="" id="{F290D123-8B64-4FA3-B0DF-813C751EBD77}"/>
              </a:ext>
            </a:extLst>
          </p:cNvPr>
          <p:cNvSpPr txBox="1">
            <a:spLocks/>
          </p:cNvSpPr>
          <p:nvPr/>
        </p:nvSpPr>
        <p:spPr>
          <a:xfrm>
            <a:off x="3394879" y="4125926"/>
            <a:ext cx="3392081" cy="1354286"/>
          </a:xfrm>
          <a:prstGeom prst="rect">
            <a:avLst/>
          </a:prstGeom>
          <a:ln w="76200">
            <a:solidFill>
              <a:srgbClr val="64B22D"/>
            </a:solidFill>
          </a:ln>
        </p:spPr>
        <p:txBody>
          <a:bodyPr>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GB" sz="1200" i="1" dirty="0">
                <a:effectLst/>
                <a:ea typeface="Times New Roman" panose="02020603050405020304" pitchFamily="18" charset="0"/>
                <a:cs typeface="Times New Roman" panose="02020603050405020304" pitchFamily="18" charset="0"/>
              </a:rPr>
              <a:t>Q20. </a:t>
            </a:r>
            <a:r>
              <a:rPr lang="en-GB" sz="1200" i="1" dirty="0">
                <a:effectLst/>
                <a:ea typeface="Times New Roman" panose="02020603050405020304" pitchFamily="18" charset="0"/>
                <a:cs typeface="Arial" panose="020B0604020202020204" pitchFamily="34" charset="0"/>
              </a:rPr>
              <a:t>Did you ask for a face to face appt but couldn’t get one?</a:t>
            </a:r>
            <a:endParaRPr lang="en-GB" sz="1200" i="1" dirty="0">
              <a:effectLst/>
              <a:ea typeface="Times New Roman" panose="02020603050405020304" pitchFamily="18" charset="0"/>
              <a:cs typeface="Times New Roman" panose="02020603050405020304" pitchFamily="18" charset="0"/>
            </a:endParaRPr>
          </a:p>
          <a:p>
            <a:pPr>
              <a:lnSpc>
                <a:spcPct val="120000"/>
              </a:lnSpc>
              <a:buFont typeface="Wingdings" panose="05000000000000000000" pitchFamily="2" charset="2"/>
              <a:buChar char="v"/>
            </a:pPr>
            <a:r>
              <a:rPr lang="en-GB" sz="1400" b="1" dirty="0">
                <a:solidFill>
                  <a:srgbClr val="64B22D"/>
                </a:solidFill>
                <a:latin typeface="Arial" panose="020B0604020202020204" pitchFamily="34" charset="0"/>
                <a:cs typeface="Arial" panose="020B0604020202020204" pitchFamily="34" charset="0"/>
              </a:rPr>
              <a:t>YES </a:t>
            </a:r>
            <a:r>
              <a:rPr lang="en-GB" sz="1100" i="1" dirty="0">
                <a:solidFill>
                  <a:srgbClr val="004992"/>
                </a:solidFill>
                <a:latin typeface="Arial" panose="020B0604020202020204" pitchFamily="34" charset="0"/>
                <a:cs typeface="Arial" panose="020B0604020202020204" pitchFamily="34" charset="0"/>
              </a:rPr>
              <a:t>(all age groups from 25+) </a:t>
            </a:r>
            <a:r>
              <a:rPr lang="en-GB" sz="1400" b="1" dirty="0">
                <a:solidFill>
                  <a:srgbClr val="64B22D"/>
                </a:solidFill>
                <a:latin typeface="Arial" panose="020B0604020202020204" pitchFamily="34" charset="0"/>
                <a:cs typeface="Arial" panose="020B0604020202020204" pitchFamily="34" charset="0"/>
              </a:rPr>
              <a:t>	   	 15%</a:t>
            </a:r>
          </a:p>
          <a:p>
            <a:pPr>
              <a:lnSpc>
                <a:spcPct val="120000"/>
              </a:lnSpc>
              <a:buFont typeface="Wingdings" panose="05000000000000000000" pitchFamily="2" charset="2"/>
              <a:buChar char="v"/>
            </a:pPr>
            <a:r>
              <a:rPr lang="en-GB" sz="1400" dirty="0">
                <a:latin typeface="Arial" panose="020B0604020202020204" pitchFamily="34" charset="0"/>
                <a:cs typeface="Arial" panose="020B0604020202020204" pitchFamily="34" charset="0"/>
              </a:rPr>
              <a:t>No/ can’t remember   		 85%</a:t>
            </a:r>
          </a:p>
        </p:txBody>
      </p:sp>
      <p:sp>
        <p:nvSpPr>
          <p:cNvPr id="21" name="Arrow: Right 20">
            <a:extLst>
              <a:ext uri="{FF2B5EF4-FFF2-40B4-BE49-F238E27FC236}">
                <a16:creationId xmlns:a16="http://schemas.microsoft.com/office/drawing/2014/main" xmlns="" id="{2DB8C6D6-B413-4446-BDC6-18785533F0B7}"/>
              </a:ext>
            </a:extLst>
          </p:cNvPr>
          <p:cNvSpPr/>
          <p:nvPr/>
        </p:nvSpPr>
        <p:spPr>
          <a:xfrm rot="19770582">
            <a:off x="3184063" y="3237490"/>
            <a:ext cx="275208" cy="266330"/>
          </a:xfrm>
          <a:prstGeom prst="rightArrow">
            <a:avLst/>
          </a:prstGeom>
          <a:solidFill>
            <a:srgbClr val="EA8132"/>
          </a:solidFill>
          <a:ln>
            <a:solidFill>
              <a:srgbClr val="EA8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Right 22">
            <a:extLst>
              <a:ext uri="{FF2B5EF4-FFF2-40B4-BE49-F238E27FC236}">
                <a16:creationId xmlns:a16="http://schemas.microsoft.com/office/drawing/2014/main" xmlns="" id="{B31B750B-54DC-4A9F-BF8C-4AA2C1D6E1C3}"/>
              </a:ext>
            </a:extLst>
          </p:cNvPr>
          <p:cNvSpPr/>
          <p:nvPr/>
        </p:nvSpPr>
        <p:spPr>
          <a:xfrm rot="2321830">
            <a:off x="3188571" y="3787264"/>
            <a:ext cx="275208" cy="266330"/>
          </a:xfrm>
          <a:prstGeom prst="rightArrow">
            <a:avLst/>
          </a:prstGeom>
          <a:solidFill>
            <a:srgbClr val="64B22D"/>
          </a:solidFill>
          <a:ln>
            <a:solidFill>
              <a:srgbClr val="64B2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xmlns="" id="{C9505BDF-9C12-4CF6-AF4A-E7B26A0D6083}"/>
              </a:ext>
            </a:extLst>
          </p:cNvPr>
          <p:cNvSpPr/>
          <p:nvPr/>
        </p:nvSpPr>
        <p:spPr>
          <a:xfrm>
            <a:off x="452619" y="4339635"/>
            <a:ext cx="2475512" cy="400105"/>
          </a:xfrm>
          <a:prstGeom prst="rect">
            <a:avLst/>
          </a:prstGeom>
        </p:spPr>
        <p:txBody>
          <a:bodyPr wrap="square" lIns="91432" tIns="45718" rIns="91432" bIns="45718">
            <a:spAutoFit/>
          </a:bodyPr>
          <a:lstStyle/>
          <a:p>
            <a:pPr lvl="0"/>
            <a:r>
              <a:rPr lang="en-GB" sz="1000" i="1" dirty="0">
                <a:latin typeface="Arial"/>
              </a:rPr>
              <a:t>Base: n=228, those who have made a GP appt in last 15 months</a:t>
            </a:r>
          </a:p>
        </p:txBody>
      </p:sp>
      <p:sp>
        <p:nvSpPr>
          <p:cNvPr id="26" name="Rectangle 25">
            <a:extLst>
              <a:ext uri="{FF2B5EF4-FFF2-40B4-BE49-F238E27FC236}">
                <a16:creationId xmlns:a16="http://schemas.microsoft.com/office/drawing/2014/main" xmlns="" id="{12CEA3E3-3B97-4262-9AA2-74C76C4991B0}"/>
              </a:ext>
            </a:extLst>
          </p:cNvPr>
          <p:cNvSpPr/>
          <p:nvPr/>
        </p:nvSpPr>
        <p:spPr>
          <a:xfrm>
            <a:off x="3551253" y="3233807"/>
            <a:ext cx="2955177" cy="246217"/>
          </a:xfrm>
          <a:prstGeom prst="rect">
            <a:avLst/>
          </a:prstGeom>
        </p:spPr>
        <p:txBody>
          <a:bodyPr wrap="square" lIns="91432" tIns="45718" rIns="91432" bIns="45718">
            <a:spAutoFit/>
          </a:bodyPr>
          <a:lstStyle/>
          <a:p>
            <a:pPr lvl="0"/>
            <a:r>
              <a:rPr lang="en-GB" sz="1000" i="1" dirty="0">
                <a:latin typeface="Arial"/>
              </a:rPr>
              <a:t>Base: n=102, those who were offered a f to f appt</a:t>
            </a:r>
          </a:p>
        </p:txBody>
      </p:sp>
      <p:sp>
        <p:nvSpPr>
          <p:cNvPr id="28" name="Rectangle 27">
            <a:extLst>
              <a:ext uri="{FF2B5EF4-FFF2-40B4-BE49-F238E27FC236}">
                <a16:creationId xmlns:a16="http://schemas.microsoft.com/office/drawing/2014/main" xmlns="" id="{A74A349E-6450-47DB-9F87-26B204D036F5}"/>
              </a:ext>
            </a:extLst>
          </p:cNvPr>
          <p:cNvSpPr/>
          <p:nvPr/>
        </p:nvSpPr>
        <p:spPr>
          <a:xfrm>
            <a:off x="10090601" y="4983463"/>
            <a:ext cx="1973287" cy="400105"/>
          </a:xfrm>
          <a:prstGeom prst="rect">
            <a:avLst/>
          </a:prstGeom>
        </p:spPr>
        <p:txBody>
          <a:bodyPr wrap="square" lIns="91432" tIns="45718" rIns="91432" bIns="45718">
            <a:spAutoFit/>
          </a:bodyPr>
          <a:lstStyle/>
          <a:p>
            <a:pPr lvl="0"/>
            <a:r>
              <a:rPr lang="en-GB" sz="1000" i="1" dirty="0">
                <a:latin typeface="Arial"/>
              </a:rPr>
              <a:t>Base: n=12, those who were not happy with the type of HCP</a:t>
            </a:r>
          </a:p>
        </p:txBody>
      </p:sp>
      <p:sp>
        <p:nvSpPr>
          <p:cNvPr id="30" name="Rectangle 29">
            <a:extLst>
              <a:ext uri="{FF2B5EF4-FFF2-40B4-BE49-F238E27FC236}">
                <a16:creationId xmlns:a16="http://schemas.microsoft.com/office/drawing/2014/main" xmlns="" id="{08CA8D1C-9EAD-4868-92BD-6BCE8A6E3779}"/>
              </a:ext>
            </a:extLst>
          </p:cNvPr>
          <p:cNvSpPr/>
          <p:nvPr/>
        </p:nvSpPr>
        <p:spPr>
          <a:xfrm>
            <a:off x="-1" y="0"/>
            <a:ext cx="3231473"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3c – Survey 6 results – Primary care</a:t>
            </a:r>
          </a:p>
        </p:txBody>
      </p:sp>
      <p:sp>
        <p:nvSpPr>
          <p:cNvPr id="31" name="Rectangle 30">
            <a:extLst>
              <a:ext uri="{FF2B5EF4-FFF2-40B4-BE49-F238E27FC236}">
                <a16:creationId xmlns:a16="http://schemas.microsoft.com/office/drawing/2014/main" xmlns="" id="{09F10DF0-815E-4BEC-9296-710749BDC1CB}"/>
              </a:ext>
            </a:extLst>
          </p:cNvPr>
          <p:cNvSpPr/>
          <p:nvPr/>
        </p:nvSpPr>
        <p:spPr>
          <a:xfrm>
            <a:off x="3516823" y="5536678"/>
            <a:ext cx="3105919" cy="400105"/>
          </a:xfrm>
          <a:prstGeom prst="rect">
            <a:avLst/>
          </a:prstGeom>
        </p:spPr>
        <p:txBody>
          <a:bodyPr wrap="square" lIns="91432" tIns="45718" rIns="91432" bIns="45718">
            <a:spAutoFit/>
          </a:bodyPr>
          <a:lstStyle/>
          <a:p>
            <a:pPr lvl="0"/>
            <a:r>
              <a:rPr lang="en-GB" sz="1000" i="1" dirty="0">
                <a:latin typeface="Arial"/>
              </a:rPr>
              <a:t>Base: n=126, those who were offered a telephone / video/ online appt</a:t>
            </a:r>
          </a:p>
        </p:txBody>
      </p:sp>
      <p:sp>
        <p:nvSpPr>
          <p:cNvPr id="32" name="Content Placeholder 2">
            <a:extLst>
              <a:ext uri="{FF2B5EF4-FFF2-40B4-BE49-F238E27FC236}">
                <a16:creationId xmlns:a16="http://schemas.microsoft.com/office/drawing/2014/main" xmlns="" id="{4205A784-F0E3-4E72-B19B-C8165F2EDA24}"/>
              </a:ext>
            </a:extLst>
          </p:cNvPr>
          <p:cNvSpPr txBox="1">
            <a:spLocks/>
          </p:cNvSpPr>
          <p:nvPr/>
        </p:nvSpPr>
        <p:spPr>
          <a:xfrm>
            <a:off x="7288690" y="2406326"/>
            <a:ext cx="2292492" cy="1811378"/>
          </a:xfrm>
          <a:prstGeom prst="rect">
            <a:avLst/>
          </a:prstGeom>
          <a:ln w="76200">
            <a:solidFill>
              <a:srgbClr val="004992"/>
            </a:solidFill>
          </a:ln>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GB" sz="1200" i="1" dirty="0">
                <a:effectLst/>
                <a:ea typeface="Times New Roman" panose="02020603050405020304" pitchFamily="18" charset="0"/>
                <a:cs typeface="Times New Roman" panose="02020603050405020304" pitchFamily="18" charset="0"/>
              </a:rPr>
              <a:t>Q21. </a:t>
            </a:r>
            <a:r>
              <a:rPr lang="en-GB" sz="1200" i="1" dirty="0">
                <a:effectLst/>
                <a:ea typeface="Times New Roman" panose="02020603050405020304" pitchFamily="18" charset="0"/>
                <a:cs typeface="Calibri" panose="020F0502020204030204" pitchFamily="34" charset="0"/>
              </a:rPr>
              <a:t>Did you get an appointment with a type of healthcare professional that you were happy with</a:t>
            </a:r>
            <a:r>
              <a:rPr lang="en-GB" sz="1200" i="1" dirty="0">
                <a:effectLst/>
                <a:ea typeface="Times New Roman" panose="02020603050405020304" pitchFamily="18" charset="0"/>
                <a:cs typeface="Arial" panose="020B0604020202020204" pitchFamily="34" charset="0"/>
              </a:rPr>
              <a:t>?</a:t>
            </a:r>
          </a:p>
          <a:p>
            <a:pPr>
              <a:lnSpc>
                <a:spcPct val="120000"/>
              </a:lnSpc>
              <a:buFont typeface="Wingdings" panose="05000000000000000000" pitchFamily="2" charset="2"/>
              <a:buChar char="v"/>
            </a:pPr>
            <a:r>
              <a:rPr lang="en-GB" sz="1800" b="1" dirty="0">
                <a:solidFill>
                  <a:srgbClr val="004992"/>
                </a:solidFill>
                <a:latin typeface="Arial" panose="020B0604020202020204" pitchFamily="34" charset="0"/>
                <a:cs typeface="Arial" panose="020B0604020202020204" pitchFamily="34" charset="0"/>
              </a:rPr>
              <a:t>Yes		95%</a:t>
            </a:r>
          </a:p>
          <a:p>
            <a:pPr>
              <a:lnSpc>
                <a:spcPct val="120000"/>
              </a:lnSpc>
              <a:buFont typeface="Wingdings" panose="05000000000000000000" pitchFamily="2" charset="2"/>
              <a:buChar char="v"/>
            </a:pPr>
            <a:r>
              <a:rPr lang="en-GB" sz="1800" b="1" dirty="0">
                <a:solidFill>
                  <a:srgbClr val="009DCC"/>
                </a:solidFill>
                <a:latin typeface="Arial" panose="020B0604020202020204" pitchFamily="34" charset="0"/>
                <a:cs typeface="Arial" panose="020B0604020202020204" pitchFamily="34" charset="0"/>
              </a:rPr>
              <a:t>No		  5%</a:t>
            </a:r>
          </a:p>
        </p:txBody>
      </p:sp>
      <p:sp>
        <p:nvSpPr>
          <p:cNvPr id="33" name="Rectangle 32">
            <a:extLst>
              <a:ext uri="{FF2B5EF4-FFF2-40B4-BE49-F238E27FC236}">
                <a16:creationId xmlns:a16="http://schemas.microsoft.com/office/drawing/2014/main" xmlns="" id="{FF355796-D0D3-45B0-9B84-96BE36E4D4A4}"/>
              </a:ext>
            </a:extLst>
          </p:cNvPr>
          <p:cNvSpPr/>
          <p:nvPr/>
        </p:nvSpPr>
        <p:spPr>
          <a:xfrm>
            <a:off x="7288690" y="4265669"/>
            <a:ext cx="2475512" cy="400105"/>
          </a:xfrm>
          <a:prstGeom prst="rect">
            <a:avLst/>
          </a:prstGeom>
        </p:spPr>
        <p:txBody>
          <a:bodyPr wrap="square" lIns="91432" tIns="45718" rIns="91432" bIns="45718">
            <a:spAutoFit/>
          </a:bodyPr>
          <a:lstStyle/>
          <a:p>
            <a:pPr lvl="0"/>
            <a:r>
              <a:rPr lang="en-GB" sz="1000" i="1" dirty="0">
                <a:latin typeface="Arial"/>
              </a:rPr>
              <a:t>Base: n=228, those who have made a GP appt in last 15 months</a:t>
            </a:r>
          </a:p>
        </p:txBody>
      </p:sp>
      <p:sp>
        <p:nvSpPr>
          <p:cNvPr id="34" name="Arrow: Right 33">
            <a:extLst>
              <a:ext uri="{FF2B5EF4-FFF2-40B4-BE49-F238E27FC236}">
                <a16:creationId xmlns:a16="http://schemas.microsoft.com/office/drawing/2014/main" xmlns="" id="{3BDE709F-28B2-49EA-8280-A19E1A04D548}"/>
              </a:ext>
            </a:extLst>
          </p:cNvPr>
          <p:cNvSpPr/>
          <p:nvPr/>
        </p:nvSpPr>
        <p:spPr>
          <a:xfrm>
            <a:off x="9675474" y="3736210"/>
            <a:ext cx="275208" cy="266330"/>
          </a:xfrm>
          <a:prstGeom prst="rightArrow">
            <a:avLst/>
          </a:prstGeom>
          <a:solidFill>
            <a:srgbClr val="009DCC"/>
          </a:solidFill>
          <a:ln>
            <a:solidFill>
              <a:srgbClr val="009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Content Placeholder 2">
            <a:extLst>
              <a:ext uri="{FF2B5EF4-FFF2-40B4-BE49-F238E27FC236}">
                <a16:creationId xmlns:a16="http://schemas.microsoft.com/office/drawing/2014/main" xmlns="" id="{50BD7FE6-0744-4EEC-A23E-1D1B19F40B2C}"/>
              </a:ext>
            </a:extLst>
          </p:cNvPr>
          <p:cNvSpPr txBox="1">
            <a:spLocks/>
          </p:cNvSpPr>
          <p:nvPr/>
        </p:nvSpPr>
        <p:spPr>
          <a:xfrm>
            <a:off x="10044763" y="1985601"/>
            <a:ext cx="1983826" cy="2988845"/>
          </a:xfrm>
          <a:prstGeom prst="rect">
            <a:avLst/>
          </a:prstGeom>
          <a:ln w="76200">
            <a:solidFill>
              <a:srgbClr val="009DCC"/>
            </a:solidFill>
          </a:ln>
        </p:spPr>
        <p:txBody>
          <a:bodyPr>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GB" sz="1500" i="1" dirty="0">
                <a:effectLst/>
                <a:ea typeface="Times New Roman" panose="02020603050405020304" pitchFamily="18" charset="0"/>
                <a:cs typeface="Times New Roman" panose="02020603050405020304" pitchFamily="18" charset="0"/>
              </a:rPr>
              <a:t>Q22. </a:t>
            </a:r>
            <a:r>
              <a:rPr lang="en-GB" sz="1500" i="1" dirty="0">
                <a:effectLst/>
                <a:ea typeface="Times New Roman" panose="02020603050405020304" pitchFamily="18" charset="0"/>
                <a:cs typeface="Calibri" panose="020F0502020204030204" pitchFamily="34" charset="0"/>
              </a:rPr>
              <a:t>Who did you see and who would you like to have seen</a:t>
            </a:r>
            <a:r>
              <a:rPr lang="en-GB" sz="1500" i="1" dirty="0">
                <a:effectLst/>
                <a:ea typeface="Times New Roman" panose="02020603050405020304" pitchFamily="18" charset="0"/>
                <a:cs typeface="Arial" panose="020B0604020202020204" pitchFamily="34" charset="0"/>
              </a:rPr>
              <a:t>?</a:t>
            </a:r>
          </a:p>
          <a:p>
            <a:pPr>
              <a:lnSpc>
                <a:spcPct val="120000"/>
              </a:lnSpc>
              <a:buFont typeface="Wingdings" panose="05000000000000000000" pitchFamily="2" charset="2"/>
              <a:buChar char="v"/>
            </a:pPr>
            <a:r>
              <a:rPr lang="en-GB" sz="1800" dirty="0">
                <a:solidFill>
                  <a:srgbClr val="004992"/>
                </a:solidFill>
                <a:latin typeface="Arial" panose="020B0604020202020204" pitchFamily="34" charset="0"/>
                <a:cs typeface="Arial" panose="020B0604020202020204" pitchFamily="34" charset="0"/>
              </a:rPr>
              <a:t>8 of these individuals had seen a practice nurse </a:t>
            </a:r>
            <a:r>
              <a:rPr lang="en-GB" sz="1800" b="1" dirty="0">
                <a:solidFill>
                  <a:srgbClr val="009DCC"/>
                </a:solidFill>
                <a:latin typeface="Arial" panose="020B0604020202020204" pitchFamily="34" charset="0"/>
                <a:cs typeface="Arial" panose="020B0604020202020204" pitchFamily="34" charset="0"/>
              </a:rPr>
              <a:t>but would have preferred to have seen a GP</a:t>
            </a:r>
          </a:p>
          <a:p>
            <a:pPr>
              <a:lnSpc>
                <a:spcPct val="120000"/>
              </a:lnSpc>
              <a:buFont typeface="Wingdings" panose="05000000000000000000" pitchFamily="2" charset="2"/>
              <a:buChar char="v"/>
            </a:pPr>
            <a:r>
              <a:rPr lang="en-GB" sz="1800" dirty="0">
                <a:solidFill>
                  <a:srgbClr val="004992"/>
                </a:solidFill>
                <a:latin typeface="Arial" panose="020B0604020202020204" pitchFamily="34" charset="0"/>
                <a:cs typeface="Arial" panose="020B0604020202020204" pitchFamily="34" charset="0"/>
              </a:rPr>
              <a:t>4 had seen a GP </a:t>
            </a:r>
            <a:r>
              <a:rPr lang="en-GB" sz="1800" b="1" dirty="0">
                <a:solidFill>
                  <a:srgbClr val="009DCC"/>
                </a:solidFill>
                <a:latin typeface="Arial" panose="020B0604020202020204" pitchFamily="34" charset="0"/>
                <a:cs typeface="Arial" panose="020B0604020202020204" pitchFamily="34" charset="0"/>
              </a:rPr>
              <a:t>but would have preferred a physio (x3) </a:t>
            </a:r>
            <a:r>
              <a:rPr lang="en-GB" sz="1800" dirty="0">
                <a:solidFill>
                  <a:srgbClr val="004992"/>
                </a:solidFill>
                <a:latin typeface="Arial" panose="020B0604020202020204" pitchFamily="34" charset="0"/>
                <a:cs typeface="Arial" panose="020B0604020202020204" pitchFamily="34" charset="0"/>
              </a:rPr>
              <a:t>or</a:t>
            </a:r>
            <a:r>
              <a:rPr lang="en-GB" sz="1800" b="1" dirty="0">
                <a:solidFill>
                  <a:srgbClr val="009DCC"/>
                </a:solidFill>
                <a:latin typeface="Arial" panose="020B0604020202020204" pitchFamily="34" charset="0"/>
                <a:cs typeface="Arial" panose="020B0604020202020204" pitchFamily="34" charset="0"/>
              </a:rPr>
              <a:t> nurse (x1)</a:t>
            </a:r>
          </a:p>
        </p:txBody>
      </p:sp>
      <p:cxnSp>
        <p:nvCxnSpPr>
          <p:cNvPr id="4" name="Straight Connector 3">
            <a:extLst>
              <a:ext uri="{FF2B5EF4-FFF2-40B4-BE49-F238E27FC236}">
                <a16:creationId xmlns:a16="http://schemas.microsoft.com/office/drawing/2014/main" xmlns="" id="{5AF23806-F20E-401E-816F-1244CFE95265}"/>
              </a:ext>
            </a:extLst>
          </p:cNvPr>
          <p:cNvCxnSpPr/>
          <p:nvPr/>
        </p:nvCxnSpPr>
        <p:spPr>
          <a:xfrm>
            <a:off x="7099396" y="1456138"/>
            <a:ext cx="0" cy="4545167"/>
          </a:xfrm>
          <a:prstGeom prst="line">
            <a:avLst/>
          </a:prstGeom>
          <a:ln>
            <a:solidFill>
              <a:srgbClr val="004992"/>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xmlns="" id="{D676B958-16BA-47DD-9FA1-4EF68D66DB6A}"/>
              </a:ext>
            </a:extLst>
          </p:cNvPr>
          <p:cNvSpPr txBox="1"/>
          <p:nvPr/>
        </p:nvSpPr>
        <p:spPr>
          <a:xfrm>
            <a:off x="3321617" y="44090"/>
            <a:ext cx="5638914" cy="338554"/>
          </a:xfrm>
          <a:prstGeom prst="rect">
            <a:avLst/>
          </a:prstGeom>
          <a:noFill/>
          <a:ln>
            <a:solidFill>
              <a:srgbClr val="004992"/>
            </a:solidFill>
          </a:ln>
        </p:spPr>
        <p:txBody>
          <a:bodyPr wrap="square" rtlCol="0">
            <a:spAutoFit/>
          </a:bodyPr>
          <a:lstStyle/>
          <a:p>
            <a:r>
              <a:rPr lang="en-GB" sz="1600" dirty="0"/>
              <a:t>Those who have had a GP appointment in last 15 months</a:t>
            </a:r>
            <a:r>
              <a:rPr lang="en-GB" sz="1000" i="1" dirty="0">
                <a:solidFill>
                  <a:srgbClr val="64B22D"/>
                </a:solidFill>
              </a:rPr>
              <a:t> </a:t>
            </a:r>
          </a:p>
        </p:txBody>
      </p:sp>
    </p:spTree>
    <p:extLst>
      <p:ext uri="{BB962C8B-B14F-4D97-AF65-F5344CB8AC3E}">
        <p14:creationId xmlns:p14="http://schemas.microsoft.com/office/powerpoint/2010/main" val="1831890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54F77B85-FAF6-4A59-ABBB-A24BC3324827}"/>
              </a:ext>
            </a:extLst>
          </p:cNvPr>
          <p:cNvSpPr/>
          <p:nvPr/>
        </p:nvSpPr>
        <p:spPr>
          <a:xfrm>
            <a:off x="446917" y="2050742"/>
            <a:ext cx="10984488" cy="648070"/>
          </a:xfrm>
          <a:prstGeom prst="rect">
            <a:avLst/>
          </a:prstGeom>
          <a:solidFill>
            <a:schemeClr val="bg1">
              <a:lumMod val="9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28</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31137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3c – Survey 6 results – Primary care</a:t>
            </a: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454453"/>
            <a:ext cx="11700770" cy="458780"/>
          </a:xfrm>
          <a:prstGeom prst="rect">
            <a:avLst/>
          </a:prstGeom>
          <a:noFill/>
        </p:spPr>
        <p:txBody>
          <a:bodyPr wrap="square">
            <a:spAutoFit/>
          </a:bodyPr>
          <a:lstStyle/>
          <a:p>
            <a:pPr>
              <a:lnSpc>
                <a:spcPct val="107000"/>
              </a:lnSpc>
              <a:spcAft>
                <a:spcPts val="800"/>
              </a:spcAft>
            </a:pPr>
            <a:r>
              <a:rPr lang="en-GB" sz="2400" b="1" dirty="0">
                <a:latin typeface="+mj-lt"/>
                <a:ea typeface="Times New Roman" panose="02020603050405020304" pitchFamily="18" charset="0"/>
                <a:cs typeface="Calibri" panose="020F0502020204030204" pitchFamily="34" charset="0"/>
              </a:rPr>
              <a:t>For </a:t>
            </a:r>
            <a:r>
              <a:rPr lang="en-GB" sz="2400" b="1" dirty="0">
                <a:solidFill>
                  <a:srgbClr val="64B22D"/>
                </a:solidFill>
                <a:latin typeface="+mj-lt"/>
                <a:ea typeface="Times New Roman" panose="02020603050405020304" pitchFamily="18" charset="0"/>
                <a:cs typeface="Calibri" panose="020F0502020204030204" pitchFamily="34" charset="0"/>
              </a:rPr>
              <a:t>two thirds </a:t>
            </a:r>
            <a:r>
              <a:rPr lang="en-GB" sz="2400" b="1" dirty="0">
                <a:latin typeface="+mj-lt"/>
                <a:ea typeface="Times New Roman" panose="02020603050405020304" pitchFamily="18" charset="0"/>
                <a:cs typeface="Calibri" panose="020F0502020204030204" pitchFamily="34" charset="0"/>
              </a:rPr>
              <a:t>of patients, the appointment </a:t>
            </a:r>
            <a:r>
              <a:rPr lang="en-GB" sz="2400" b="1" dirty="0">
                <a:solidFill>
                  <a:srgbClr val="64B22D"/>
                </a:solidFill>
                <a:latin typeface="+mj-lt"/>
                <a:ea typeface="Times New Roman" panose="02020603050405020304" pitchFamily="18" charset="0"/>
                <a:cs typeface="Calibri" panose="020F0502020204030204" pitchFamily="34" charset="0"/>
              </a:rPr>
              <a:t>met their needs fully</a:t>
            </a:r>
            <a:endParaRPr lang="en-GB" sz="2800" i="1" dirty="0">
              <a:solidFill>
                <a:srgbClr val="64B22D"/>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2424068" y="6168158"/>
            <a:ext cx="7527802" cy="400105"/>
          </a:xfrm>
          <a:prstGeom prst="rect">
            <a:avLst/>
          </a:prstGeom>
        </p:spPr>
        <p:txBody>
          <a:bodyPr wrap="square" lIns="91432" tIns="45718" rIns="91432" bIns="45718">
            <a:spAutoFit/>
          </a:bodyPr>
          <a:lstStyle/>
          <a:p>
            <a:r>
              <a:rPr lang="en-GB" sz="1000" i="1" dirty="0">
                <a:latin typeface="Arial"/>
              </a:rPr>
              <a:t>Q23. </a:t>
            </a:r>
            <a:r>
              <a:rPr lang="en-GB" sz="1000" i="1" dirty="0">
                <a:effectLst/>
                <a:ea typeface="Times New Roman" panose="02020603050405020304" pitchFamily="18" charset="0"/>
                <a:cs typeface="Arial" panose="020B0604020202020204" pitchFamily="34" charset="0"/>
              </a:rPr>
              <a:t>To what extent did your appointment meet your needs? </a:t>
            </a:r>
            <a:r>
              <a:rPr lang="en-GB" sz="1000" i="1" dirty="0">
                <a:solidFill>
                  <a:srgbClr val="64B22D"/>
                </a:solidFill>
                <a:latin typeface="Arial"/>
              </a:rPr>
              <a:t>Base: n=228, those who have made a GP appt in last 15 months</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xmlns="" id="{9C2E8363-9E9E-45CF-837E-0577FAC937CE}"/>
              </a:ext>
            </a:extLst>
          </p:cNvPr>
          <p:cNvSpPr/>
          <p:nvPr/>
        </p:nvSpPr>
        <p:spPr>
          <a:xfrm>
            <a:off x="444542" y="1007631"/>
            <a:ext cx="11486854" cy="3651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b="1" dirty="0">
                <a:solidFill>
                  <a:srgbClr val="EA8132"/>
                </a:solidFill>
                <a:latin typeface="Arial" panose="020B0604020202020204" pitchFamily="34" charset="0"/>
                <a:cs typeface="Arial" panose="020B0604020202020204" pitchFamily="34" charset="0"/>
              </a:rPr>
              <a:t>30%</a:t>
            </a:r>
            <a:r>
              <a:rPr lang="en-GB" sz="1400" dirty="0">
                <a:solidFill>
                  <a:schemeClr val="tx1"/>
                </a:solidFill>
                <a:latin typeface="Arial" panose="020B0604020202020204" pitchFamily="34" charset="0"/>
                <a:cs typeface="Arial" panose="020B0604020202020204" pitchFamily="34" charset="0"/>
              </a:rPr>
              <a:t> needed </a:t>
            </a:r>
            <a:r>
              <a:rPr lang="en-GB" sz="1400" b="1" dirty="0">
                <a:solidFill>
                  <a:srgbClr val="EA8132"/>
                </a:solidFill>
                <a:latin typeface="Arial" panose="020B0604020202020204" pitchFamily="34" charset="0"/>
                <a:cs typeface="Arial" panose="020B0604020202020204" pitchFamily="34" charset="0"/>
              </a:rPr>
              <a:t>further support </a:t>
            </a:r>
            <a:r>
              <a:rPr lang="en-GB" sz="1400" dirty="0">
                <a:solidFill>
                  <a:schemeClr val="tx1"/>
                </a:solidFill>
                <a:latin typeface="Arial" panose="020B0604020202020204" pitchFamily="34" charset="0"/>
                <a:cs typeface="Arial" panose="020B0604020202020204" pitchFamily="34" charset="0"/>
              </a:rPr>
              <a:t>either from another service </a:t>
            </a:r>
            <a:r>
              <a:rPr lang="en-GB" sz="1400" b="1" dirty="0">
                <a:solidFill>
                  <a:srgbClr val="EA8132"/>
                </a:solidFill>
                <a:latin typeface="Arial" panose="020B0604020202020204" pitchFamily="34" charset="0"/>
                <a:cs typeface="Arial" panose="020B0604020202020204" pitchFamily="34" charset="0"/>
              </a:rPr>
              <a:t>(16%)</a:t>
            </a:r>
            <a:r>
              <a:rPr lang="en-GB" sz="1400" dirty="0">
                <a:solidFill>
                  <a:schemeClr val="tx1"/>
                </a:solidFill>
                <a:latin typeface="Arial" panose="020B0604020202020204" pitchFamily="34" charset="0"/>
                <a:cs typeface="Arial" panose="020B0604020202020204" pitchFamily="34" charset="0"/>
              </a:rPr>
              <a:t> or their GP </a:t>
            </a:r>
            <a:r>
              <a:rPr lang="en-GB" sz="1400" b="1" dirty="0">
                <a:solidFill>
                  <a:srgbClr val="EA8132"/>
                </a:solidFill>
                <a:latin typeface="Arial" panose="020B0604020202020204" pitchFamily="34" charset="0"/>
                <a:cs typeface="Arial" panose="020B0604020202020204" pitchFamily="34" charset="0"/>
              </a:rPr>
              <a:t>(14%)</a:t>
            </a:r>
          </a:p>
        </p:txBody>
      </p:sp>
      <p:graphicFrame>
        <p:nvGraphicFramePr>
          <p:cNvPr id="12" name="Content Placeholder 11">
            <a:extLst>
              <a:ext uri="{FF2B5EF4-FFF2-40B4-BE49-F238E27FC236}">
                <a16:creationId xmlns:a16="http://schemas.microsoft.com/office/drawing/2014/main" xmlns="" id="{B7248CA2-4397-4F0D-B401-2ECF1EA807E1}"/>
              </a:ext>
            </a:extLst>
          </p:cNvPr>
          <p:cNvGraphicFramePr>
            <a:graphicFrameLocks/>
          </p:cNvGraphicFramePr>
          <p:nvPr>
            <p:extLst>
              <p:ext uri="{D42A27DB-BD31-4B8C-83A1-F6EECF244321}">
                <p14:modId xmlns:p14="http://schemas.microsoft.com/office/powerpoint/2010/main" val="3819777740"/>
              </p:ext>
            </p:extLst>
          </p:nvPr>
        </p:nvGraphicFramePr>
        <p:xfrm>
          <a:off x="1189609" y="1903346"/>
          <a:ext cx="9046346" cy="4172679"/>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a:extLst>
              <a:ext uri="{FF2B5EF4-FFF2-40B4-BE49-F238E27FC236}">
                <a16:creationId xmlns:a16="http://schemas.microsoft.com/office/drawing/2014/main" xmlns="" id="{7CE82BA2-9447-4C7B-8993-FD94752E1F4C}"/>
              </a:ext>
            </a:extLst>
          </p:cNvPr>
          <p:cNvSpPr txBox="1"/>
          <p:nvPr/>
        </p:nvSpPr>
        <p:spPr>
          <a:xfrm>
            <a:off x="3445904" y="55464"/>
            <a:ext cx="5638914" cy="338554"/>
          </a:xfrm>
          <a:prstGeom prst="rect">
            <a:avLst/>
          </a:prstGeom>
          <a:noFill/>
          <a:ln>
            <a:solidFill>
              <a:srgbClr val="004992"/>
            </a:solidFill>
          </a:ln>
        </p:spPr>
        <p:txBody>
          <a:bodyPr wrap="square" rtlCol="0">
            <a:spAutoFit/>
          </a:bodyPr>
          <a:lstStyle/>
          <a:p>
            <a:r>
              <a:rPr lang="en-GB" sz="1600" dirty="0"/>
              <a:t>Those who have had a GP appointment in last 15 months</a:t>
            </a:r>
            <a:r>
              <a:rPr lang="en-GB" sz="1000" i="1" dirty="0">
                <a:solidFill>
                  <a:srgbClr val="64B22D"/>
                </a:solidFill>
              </a:rPr>
              <a:t> </a:t>
            </a:r>
          </a:p>
        </p:txBody>
      </p:sp>
      <p:sp>
        <p:nvSpPr>
          <p:cNvPr id="4" name="TextBox 3">
            <a:extLst>
              <a:ext uri="{FF2B5EF4-FFF2-40B4-BE49-F238E27FC236}">
                <a16:creationId xmlns:a16="http://schemas.microsoft.com/office/drawing/2014/main" xmlns="" id="{AF72AE75-7D1B-4D25-AAFF-A9E3CD0053F9}"/>
              </a:ext>
            </a:extLst>
          </p:cNvPr>
          <p:cNvSpPr txBox="1"/>
          <p:nvPr/>
        </p:nvSpPr>
        <p:spPr>
          <a:xfrm>
            <a:off x="5004053" y="4103688"/>
            <a:ext cx="4527611" cy="646331"/>
          </a:xfrm>
          <a:prstGeom prst="rect">
            <a:avLst/>
          </a:prstGeom>
          <a:noFill/>
          <a:ln w="19050">
            <a:solidFill>
              <a:srgbClr val="C00000"/>
            </a:solidFill>
          </a:ln>
        </p:spPr>
        <p:txBody>
          <a:bodyPr wrap="square" rtlCol="0">
            <a:spAutoFit/>
          </a:bodyPr>
          <a:lstStyle/>
          <a:p>
            <a:r>
              <a:rPr lang="en-GB" sz="1200" dirty="0"/>
              <a:t>N.B. These were all telephone appointments:</a:t>
            </a:r>
          </a:p>
          <a:p>
            <a:r>
              <a:rPr lang="en-GB" sz="1200" dirty="0"/>
              <a:t>(Still having problems and ‘’can’t get back through to the GP’’ or ‘’no face to face appts for weeks’’ or ‘’GP says they can’t help’’)</a:t>
            </a:r>
          </a:p>
        </p:txBody>
      </p:sp>
      <p:sp>
        <p:nvSpPr>
          <p:cNvPr id="5" name="TextBox 4">
            <a:extLst>
              <a:ext uri="{FF2B5EF4-FFF2-40B4-BE49-F238E27FC236}">
                <a16:creationId xmlns:a16="http://schemas.microsoft.com/office/drawing/2014/main" xmlns="" id="{4CFCAFA7-FE53-4D4E-B49A-B94EC6B5F3D7}"/>
              </a:ext>
            </a:extLst>
          </p:cNvPr>
          <p:cNvSpPr txBox="1"/>
          <p:nvPr/>
        </p:nvSpPr>
        <p:spPr>
          <a:xfrm>
            <a:off x="4313124" y="2082389"/>
            <a:ext cx="3565751" cy="584775"/>
          </a:xfrm>
          <a:prstGeom prst="rect">
            <a:avLst/>
          </a:prstGeom>
          <a:noFill/>
        </p:spPr>
        <p:txBody>
          <a:bodyPr wrap="square" rtlCol="0">
            <a:spAutoFit/>
          </a:bodyPr>
          <a:lstStyle/>
          <a:p>
            <a:r>
              <a:rPr lang="en-GB" sz="1200" b="1" dirty="0">
                <a:solidFill>
                  <a:schemeClr val="bg1"/>
                </a:solidFill>
              </a:rPr>
              <a:t>This rises to </a:t>
            </a:r>
            <a:r>
              <a:rPr lang="en-GB" sz="1600" b="1" dirty="0">
                <a:solidFill>
                  <a:srgbClr val="004992"/>
                </a:solidFill>
              </a:rPr>
              <a:t>84%</a:t>
            </a:r>
            <a:r>
              <a:rPr lang="en-GB" sz="1200" b="1" dirty="0">
                <a:solidFill>
                  <a:schemeClr val="bg1"/>
                </a:solidFill>
              </a:rPr>
              <a:t> for face to face appts and drops to </a:t>
            </a:r>
            <a:r>
              <a:rPr lang="en-GB" sz="1600" b="1" dirty="0">
                <a:solidFill>
                  <a:srgbClr val="004992"/>
                </a:solidFill>
              </a:rPr>
              <a:t>50%</a:t>
            </a:r>
            <a:r>
              <a:rPr lang="en-GB" sz="1200" b="1" dirty="0">
                <a:solidFill>
                  <a:schemeClr val="bg1"/>
                </a:solidFill>
              </a:rPr>
              <a:t> for telephone/ video appts</a:t>
            </a:r>
          </a:p>
        </p:txBody>
      </p:sp>
    </p:spTree>
    <p:extLst>
      <p:ext uri="{BB962C8B-B14F-4D97-AF65-F5344CB8AC3E}">
        <p14:creationId xmlns:p14="http://schemas.microsoft.com/office/powerpoint/2010/main" val="2365982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xmlns="" id="{0CE75001-B37C-41EB-9DD9-7108D63FBF6E}"/>
              </a:ext>
            </a:extLst>
          </p:cNvPr>
          <p:cNvSpPr>
            <a:spLocks noGrp="1"/>
          </p:cNvSpPr>
          <p:nvPr>
            <p:ph type="pic" sz="quarter" idx="16"/>
          </p:nvPr>
        </p:nvSpPr>
        <p:spPr/>
      </p:sp>
      <p:sp>
        <p:nvSpPr>
          <p:cNvPr id="3" name="Text Placeholder 2">
            <a:extLst>
              <a:ext uri="{FF2B5EF4-FFF2-40B4-BE49-F238E27FC236}">
                <a16:creationId xmlns:a16="http://schemas.microsoft.com/office/drawing/2014/main" xmlns="" id="{2AE5022E-E9BD-4379-B196-BE1F58652C5F}"/>
              </a:ext>
            </a:extLst>
          </p:cNvPr>
          <p:cNvSpPr>
            <a:spLocks noGrp="1"/>
          </p:cNvSpPr>
          <p:nvPr>
            <p:ph type="body" sz="quarter" idx="17"/>
          </p:nvPr>
        </p:nvSpPr>
        <p:spPr>
          <a:xfrm>
            <a:off x="447628" y="2812923"/>
            <a:ext cx="5897850" cy="733028"/>
          </a:xfrm>
        </p:spPr>
        <p:txBody>
          <a:bodyPr/>
          <a:lstStyle/>
          <a:p>
            <a:r>
              <a:rPr lang="en-GB" dirty="0"/>
              <a:t>Introduction</a:t>
            </a:r>
          </a:p>
        </p:txBody>
      </p:sp>
      <p:sp>
        <p:nvSpPr>
          <p:cNvPr id="4" name="Text Placeholder 3">
            <a:extLst>
              <a:ext uri="{FF2B5EF4-FFF2-40B4-BE49-F238E27FC236}">
                <a16:creationId xmlns:a16="http://schemas.microsoft.com/office/drawing/2014/main" xmlns="" id="{00C26062-E8A9-424E-AB2A-9FFA4A108420}"/>
              </a:ext>
            </a:extLst>
          </p:cNvPr>
          <p:cNvSpPr>
            <a:spLocks noGrp="1"/>
          </p:cNvSpPr>
          <p:nvPr>
            <p:ph type="body" sz="quarter" idx="18"/>
          </p:nvPr>
        </p:nvSpPr>
        <p:spPr>
          <a:xfrm>
            <a:off x="447628" y="2301748"/>
            <a:ext cx="5898473" cy="511175"/>
          </a:xfrm>
        </p:spPr>
        <p:txBody>
          <a:bodyPr/>
          <a:lstStyle/>
          <a:p>
            <a:r>
              <a:rPr lang="en-GB" dirty="0"/>
              <a:t>Section 1</a:t>
            </a:r>
          </a:p>
        </p:txBody>
      </p:sp>
      <p:sp>
        <p:nvSpPr>
          <p:cNvPr id="6" name="Slide Number Placeholder 5">
            <a:extLst>
              <a:ext uri="{FF2B5EF4-FFF2-40B4-BE49-F238E27FC236}">
                <a16:creationId xmlns:a16="http://schemas.microsoft.com/office/drawing/2014/main" xmlns="" id="{D7E73609-F037-44A0-87D9-06CDFFF975B8}"/>
              </a:ext>
            </a:extLst>
          </p:cNvPr>
          <p:cNvSpPr>
            <a:spLocks noGrp="1"/>
          </p:cNvSpPr>
          <p:nvPr>
            <p:ph type="sldNum" sz="quarter" idx="12"/>
          </p:nvPr>
        </p:nvSpPr>
        <p:spPr/>
        <p:txBody>
          <a:bodyPr/>
          <a:lstStyle/>
          <a:p>
            <a:fld id="{F6E39E37-6BC0-A248-806A-337B0CEF6126}" type="slidenum">
              <a:rPr lang="en-US" smtClean="0"/>
              <a:t>2</a:t>
            </a:fld>
            <a:endParaRPr lang="en-US"/>
          </a:p>
        </p:txBody>
      </p:sp>
      <p:pic>
        <p:nvPicPr>
          <p:cNvPr id="8" name="Picture 7">
            <a:extLst>
              <a:ext uri="{FF2B5EF4-FFF2-40B4-BE49-F238E27FC236}">
                <a16:creationId xmlns:a16="http://schemas.microsoft.com/office/drawing/2014/main" xmlns="" id="{E2645B0F-A2E8-4CF1-B465-D81FCF2254AD}"/>
              </a:ext>
            </a:extLst>
          </p:cNvPr>
          <p:cNvPicPr>
            <a:picLocks noChangeAspect="1"/>
          </p:cNvPicPr>
          <p:nvPr/>
        </p:nvPicPr>
        <p:blipFill>
          <a:blip r:embed="rId2"/>
          <a:stretch>
            <a:fillRect/>
          </a:stretch>
        </p:blipFill>
        <p:spPr>
          <a:xfrm>
            <a:off x="7639537" y="1059779"/>
            <a:ext cx="3909096" cy="4674409"/>
          </a:xfrm>
          <a:prstGeom prst="rect">
            <a:avLst/>
          </a:prstGeom>
          <a:effectLst>
            <a:softEdge rad="76200"/>
          </a:effectLst>
        </p:spPr>
      </p:pic>
    </p:spTree>
    <p:extLst>
      <p:ext uri="{BB962C8B-B14F-4D97-AF65-F5344CB8AC3E}">
        <p14:creationId xmlns:p14="http://schemas.microsoft.com/office/powerpoint/2010/main" val="2968618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54F77B85-FAF6-4A59-ABBB-A24BC3324827}"/>
              </a:ext>
            </a:extLst>
          </p:cNvPr>
          <p:cNvSpPr/>
          <p:nvPr/>
        </p:nvSpPr>
        <p:spPr>
          <a:xfrm>
            <a:off x="446917" y="2050742"/>
            <a:ext cx="10984488" cy="648070"/>
          </a:xfrm>
          <a:prstGeom prst="rect">
            <a:avLst/>
          </a:prstGeom>
          <a:solidFill>
            <a:schemeClr val="bg1">
              <a:lumMod val="95000"/>
              <a:alpha val="50196"/>
            </a:schemeClr>
          </a:solidFill>
          <a:ln w="38100">
            <a:solidFill>
              <a:schemeClr val="bg1">
                <a:lumMod val="85000"/>
              </a:schemeClr>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29</a:t>
            </a:fld>
            <a:endParaRPr lang="en-US"/>
          </a:p>
        </p:txBody>
      </p:sp>
      <p:sp>
        <p:nvSpPr>
          <p:cNvPr id="10" name="Rectangle 9">
            <a:extLst>
              <a:ext uri="{FF2B5EF4-FFF2-40B4-BE49-F238E27FC236}">
                <a16:creationId xmlns:a16="http://schemas.microsoft.com/office/drawing/2014/main" xmlns="" id="{551ABB92-76A4-46E0-91D5-16CF1AB17FDD}"/>
              </a:ext>
            </a:extLst>
          </p:cNvPr>
          <p:cNvSpPr/>
          <p:nvPr/>
        </p:nvSpPr>
        <p:spPr>
          <a:xfrm>
            <a:off x="-1" y="0"/>
            <a:ext cx="331137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3c – Survey 6 results – Primary care</a:t>
            </a:r>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454453"/>
            <a:ext cx="11700770" cy="853952"/>
          </a:xfrm>
          <a:prstGeom prst="rect">
            <a:avLst/>
          </a:prstGeom>
          <a:noFill/>
        </p:spPr>
        <p:txBody>
          <a:bodyPr wrap="square">
            <a:spAutoFit/>
          </a:bodyPr>
          <a:lstStyle/>
          <a:p>
            <a:pPr>
              <a:lnSpc>
                <a:spcPct val="107000"/>
              </a:lnSpc>
              <a:spcAft>
                <a:spcPts val="800"/>
              </a:spcAft>
            </a:pPr>
            <a:r>
              <a:rPr lang="en-GB" sz="2400" b="1" dirty="0">
                <a:latin typeface="+mj-lt"/>
                <a:ea typeface="Times New Roman" panose="02020603050405020304" pitchFamily="18" charset="0"/>
                <a:cs typeface="Calibri" panose="020F0502020204030204" pitchFamily="34" charset="0"/>
              </a:rPr>
              <a:t>A </a:t>
            </a:r>
            <a:r>
              <a:rPr lang="en-GB" sz="2400" b="1" dirty="0">
                <a:solidFill>
                  <a:srgbClr val="64B22D"/>
                </a:solidFill>
                <a:latin typeface="+mj-lt"/>
                <a:ea typeface="Times New Roman" panose="02020603050405020304" pitchFamily="18" charset="0"/>
                <a:cs typeface="Calibri" panose="020F0502020204030204" pitchFamily="34" charset="0"/>
              </a:rPr>
              <a:t>majority </a:t>
            </a:r>
            <a:r>
              <a:rPr lang="en-GB" sz="2400" b="1" dirty="0">
                <a:latin typeface="+mj-lt"/>
                <a:ea typeface="Times New Roman" panose="02020603050405020304" pitchFamily="18" charset="0"/>
                <a:cs typeface="Calibri" panose="020F0502020204030204" pitchFamily="34" charset="0"/>
              </a:rPr>
              <a:t>of patients </a:t>
            </a:r>
            <a:r>
              <a:rPr lang="en-GB" sz="2400" b="1" dirty="0">
                <a:solidFill>
                  <a:srgbClr val="64B22D"/>
                </a:solidFill>
                <a:latin typeface="+mj-lt"/>
                <a:ea typeface="Times New Roman" panose="02020603050405020304" pitchFamily="18" charset="0"/>
                <a:cs typeface="Calibri" panose="020F0502020204030204" pitchFamily="34" charset="0"/>
              </a:rPr>
              <a:t>phoned their GP </a:t>
            </a:r>
            <a:r>
              <a:rPr lang="en-GB" sz="2400" b="1" dirty="0">
                <a:latin typeface="+mj-lt"/>
                <a:ea typeface="Times New Roman" panose="02020603050405020304" pitchFamily="18" charset="0"/>
                <a:cs typeface="Calibri" panose="020F0502020204030204" pitchFamily="34" charset="0"/>
              </a:rPr>
              <a:t>practice to book their most recent appointment. One in ten used an online facility</a:t>
            </a:r>
            <a:endParaRPr lang="en-GB" sz="2800" i="1" dirty="0">
              <a:solidFill>
                <a:srgbClr val="64B22D"/>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2823563" y="6102832"/>
            <a:ext cx="7527802" cy="553994"/>
          </a:xfrm>
          <a:prstGeom prst="rect">
            <a:avLst/>
          </a:prstGeom>
        </p:spPr>
        <p:txBody>
          <a:bodyPr wrap="square" lIns="91432" tIns="45718" rIns="91432" bIns="45718">
            <a:spAutoFit/>
          </a:bodyPr>
          <a:lstStyle/>
          <a:p>
            <a:r>
              <a:rPr lang="en-GB" sz="1000" i="1" dirty="0">
                <a:latin typeface="Arial"/>
              </a:rPr>
              <a:t>Q24. </a:t>
            </a:r>
            <a:r>
              <a:rPr lang="en-GB" sz="1000" i="1" dirty="0">
                <a:effectLst/>
                <a:ea typeface="Times New Roman" panose="02020603050405020304" pitchFamily="18" charset="0"/>
                <a:cs typeface="Calibri" panose="020F0502020204030204" pitchFamily="34" charset="0"/>
              </a:rPr>
              <a:t>Thinking back to when you first booked this latest appointment, how did you book it?</a:t>
            </a:r>
          </a:p>
          <a:p>
            <a:r>
              <a:rPr lang="en-GB" sz="1000" i="1" dirty="0">
                <a:effectLst/>
                <a:ea typeface="Times New Roman" panose="02020603050405020304" pitchFamily="18" charset="0"/>
                <a:cs typeface="Arial" panose="020B0604020202020204" pitchFamily="34" charset="0"/>
              </a:rPr>
              <a:t> </a:t>
            </a:r>
            <a:r>
              <a:rPr lang="en-GB" sz="1000" i="1" dirty="0">
                <a:solidFill>
                  <a:srgbClr val="64B22D"/>
                </a:solidFill>
                <a:latin typeface="Arial"/>
              </a:rPr>
              <a:t>Base: n=228, those who have made a GP appt in last 15 months</a:t>
            </a:r>
            <a:endParaRPr lang="en-GB" sz="1000" i="1" dirty="0">
              <a:solidFill>
                <a:srgbClr val="64B22D"/>
              </a:solidFill>
              <a:effectLst/>
              <a:ea typeface="Times New Roman" panose="02020603050405020304" pitchFamily="18" charset="0"/>
              <a:cs typeface="Times New Roman" panose="02020603050405020304" pitchFamily="18" charset="0"/>
            </a:endParaRPr>
          </a:p>
          <a:p>
            <a:endParaRPr lang="en-GB" sz="1000" i="1" dirty="0">
              <a:solidFill>
                <a:srgbClr val="64B22D"/>
              </a:solidFill>
              <a:latin typeface="Arial"/>
            </a:endParaRPr>
          </a:p>
        </p:txBody>
      </p:sp>
      <p:sp>
        <p:nvSpPr>
          <p:cNvPr id="19" name="Rectangle 18">
            <a:extLst>
              <a:ext uri="{FF2B5EF4-FFF2-40B4-BE49-F238E27FC236}">
                <a16:creationId xmlns:a16="http://schemas.microsoft.com/office/drawing/2014/main" xmlns="" id="{9C2E8363-9E9E-45CF-837E-0577FAC937CE}"/>
              </a:ext>
            </a:extLst>
          </p:cNvPr>
          <p:cNvSpPr/>
          <p:nvPr/>
        </p:nvSpPr>
        <p:spPr>
          <a:xfrm>
            <a:off x="444542" y="1372757"/>
            <a:ext cx="11486854" cy="3651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2% had the appointment organised through NHS 111 and the same proportion were approached/requested by the GP practice</a:t>
            </a:r>
            <a:endParaRPr lang="en-GB" sz="1400" b="1" dirty="0">
              <a:solidFill>
                <a:srgbClr val="EA8132"/>
              </a:solidFill>
              <a:latin typeface="Arial" panose="020B0604020202020204" pitchFamily="34" charset="0"/>
              <a:cs typeface="Arial" panose="020B0604020202020204" pitchFamily="34" charset="0"/>
            </a:endParaRPr>
          </a:p>
        </p:txBody>
      </p:sp>
      <p:graphicFrame>
        <p:nvGraphicFramePr>
          <p:cNvPr id="12" name="Content Placeholder 11">
            <a:extLst>
              <a:ext uri="{FF2B5EF4-FFF2-40B4-BE49-F238E27FC236}">
                <a16:creationId xmlns:a16="http://schemas.microsoft.com/office/drawing/2014/main" xmlns="" id="{B7248CA2-4397-4F0D-B401-2ECF1EA807E1}"/>
              </a:ext>
            </a:extLst>
          </p:cNvPr>
          <p:cNvGraphicFramePr>
            <a:graphicFrameLocks/>
          </p:cNvGraphicFramePr>
          <p:nvPr>
            <p:extLst>
              <p:ext uri="{D42A27DB-BD31-4B8C-83A1-F6EECF244321}">
                <p14:modId xmlns:p14="http://schemas.microsoft.com/office/powerpoint/2010/main" val="63358407"/>
              </p:ext>
            </p:extLst>
          </p:nvPr>
        </p:nvGraphicFramePr>
        <p:xfrm>
          <a:off x="1189609" y="1903346"/>
          <a:ext cx="9046346" cy="4172679"/>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a:extLst>
              <a:ext uri="{FF2B5EF4-FFF2-40B4-BE49-F238E27FC236}">
                <a16:creationId xmlns:a16="http://schemas.microsoft.com/office/drawing/2014/main" xmlns="" id="{7CE82BA2-9447-4C7B-8993-FD94752E1F4C}"/>
              </a:ext>
            </a:extLst>
          </p:cNvPr>
          <p:cNvSpPr txBox="1"/>
          <p:nvPr/>
        </p:nvSpPr>
        <p:spPr>
          <a:xfrm>
            <a:off x="3445904" y="55464"/>
            <a:ext cx="5638914" cy="338554"/>
          </a:xfrm>
          <a:prstGeom prst="rect">
            <a:avLst/>
          </a:prstGeom>
          <a:noFill/>
          <a:ln>
            <a:solidFill>
              <a:srgbClr val="004992"/>
            </a:solidFill>
          </a:ln>
        </p:spPr>
        <p:txBody>
          <a:bodyPr wrap="square" rtlCol="0">
            <a:spAutoFit/>
          </a:bodyPr>
          <a:lstStyle/>
          <a:p>
            <a:r>
              <a:rPr lang="en-GB" sz="1600" dirty="0"/>
              <a:t>Those who have had a GP appointment in last 15 months</a:t>
            </a:r>
            <a:r>
              <a:rPr lang="en-GB" sz="1000" i="1" dirty="0">
                <a:solidFill>
                  <a:srgbClr val="64B22D"/>
                </a:solidFill>
              </a:rPr>
              <a:t> </a:t>
            </a:r>
          </a:p>
        </p:txBody>
      </p:sp>
      <p:sp>
        <p:nvSpPr>
          <p:cNvPr id="14" name="TextBox 13">
            <a:extLst>
              <a:ext uri="{FF2B5EF4-FFF2-40B4-BE49-F238E27FC236}">
                <a16:creationId xmlns:a16="http://schemas.microsoft.com/office/drawing/2014/main" xmlns="" id="{E8A97B47-8F6E-4EDF-8A43-2A7AD02D219B}"/>
              </a:ext>
            </a:extLst>
          </p:cNvPr>
          <p:cNvSpPr txBox="1"/>
          <p:nvPr/>
        </p:nvSpPr>
        <p:spPr>
          <a:xfrm>
            <a:off x="5485054" y="2882855"/>
            <a:ext cx="3565751" cy="261610"/>
          </a:xfrm>
          <a:prstGeom prst="rect">
            <a:avLst/>
          </a:prstGeom>
          <a:noFill/>
        </p:spPr>
        <p:txBody>
          <a:bodyPr wrap="square" rtlCol="0">
            <a:spAutoFit/>
          </a:bodyPr>
          <a:lstStyle/>
          <a:p>
            <a:r>
              <a:rPr lang="en-GB" sz="1050" i="1" dirty="0">
                <a:solidFill>
                  <a:srgbClr val="004992"/>
                </a:solidFill>
              </a:rPr>
              <a:t>(Mostly males, aged 45-74 years)</a:t>
            </a:r>
            <a:r>
              <a:rPr lang="en-GB" sz="1050" i="1" dirty="0">
                <a:solidFill>
                  <a:schemeClr val="bg1"/>
                </a:solidFill>
              </a:rPr>
              <a:t>appts</a:t>
            </a:r>
          </a:p>
        </p:txBody>
      </p:sp>
    </p:spTree>
    <p:extLst>
      <p:ext uri="{BB962C8B-B14F-4D97-AF65-F5344CB8AC3E}">
        <p14:creationId xmlns:p14="http://schemas.microsoft.com/office/powerpoint/2010/main" val="1469041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5BC77AA2-282B-48C1-B802-047F5B6E88B9}"/>
              </a:ext>
            </a:extLst>
          </p:cNvPr>
          <p:cNvSpPr>
            <a:spLocks noGrp="1"/>
          </p:cNvSpPr>
          <p:nvPr>
            <p:ph type="sldNum" sz="quarter" idx="12"/>
          </p:nvPr>
        </p:nvSpPr>
        <p:spPr/>
        <p:txBody>
          <a:bodyPr/>
          <a:lstStyle/>
          <a:p>
            <a:fld id="{F6E39E37-6BC0-A248-806A-337B0CEF6126}" type="slidenum">
              <a:rPr lang="en-US" smtClean="0"/>
              <a:t>30</a:t>
            </a:fld>
            <a:endParaRPr lang="en-US"/>
          </a:p>
        </p:txBody>
      </p:sp>
      <p:sp>
        <p:nvSpPr>
          <p:cNvPr id="11" name="TextBox 10">
            <a:extLst>
              <a:ext uri="{FF2B5EF4-FFF2-40B4-BE49-F238E27FC236}">
                <a16:creationId xmlns:a16="http://schemas.microsoft.com/office/drawing/2014/main" xmlns="" id="{2755452A-2E5D-469B-917D-98374961BE0F}"/>
              </a:ext>
            </a:extLst>
          </p:cNvPr>
          <p:cNvSpPr txBox="1"/>
          <p:nvPr/>
        </p:nvSpPr>
        <p:spPr>
          <a:xfrm>
            <a:off x="88776" y="301663"/>
            <a:ext cx="11700770" cy="663580"/>
          </a:xfrm>
          <a:prstGeom prst="rect">
            <a:avLst/>
          </a:prstGeom>
          <a:noFill/>
        </p:spPr>
        <p:txBody>
          <a:bodyPr wrap="square">
            <a:spAutoFit/>
          </a:bodyPr>
          <a:lstStyle/>
          <a:p>
            <a:pPr>
              <a:lnSpc>
                <a:spcPct val="107000"/>
              </a:lnSpc>
              <a:spcAft>
                <a:spcPts val="800"/>
              </a:spcAft>
            </a:pPr>
            <a:r>
              <a:rPr lang="en-GB" b="1" dirty="0">
                <a:solidFill>
                  <a:srgbClr val="64B22D"/>
                </a:solidFill>
                <a:latin typeface="+mj-lt"/>
                <a:ea typeface="Times New Roman" panose="02020603050405020304" pitchFamily="18" charset="0"/>
                <a:cs typeface="Calibri" panose="020F0502020204030204" pitchFamily="34" charset="0"/>
              </a:rPr>
              <a:t>Three quarters </a:t>
            </a:r>
            <a:r>
              <a:rPr lang="en-GB" b="1" dirty="0">
                <a:latin typeface="+mj-lt"/>
                <a:ea typeface="Times New Roman" panose="02020603050405020304" pitchFamily="18" charset="0"/>
                <a:cs typeface="Calibri" panose="020F0502020204030204" pitchFamily="34" charset="0"/>
              </a:rPr>
              <a:t>of patients found it very or quite </a:t>
            </a:r>
            <a:r>
              <a:rPr lang="en-GB" b="1" dirty="0">
                <a:solidFill>
                  <a:srgbClr val="64B22D"/>
                </a:solidFill>
                <a:latin typeface="+mj-lt"/>
                <a:ea typeface="Times New Roman" panose="02020603050405020304" pitchFamily="18" charset="0"/>
                <a:cs typeface="Calibri" panose="020F0502020204030204" pitchFamily="34" charset="0"/>
              </a:rPr>
              <a:t>easy</a:t>
            </a:r>
            <a:r>
              <a:rPr lang="en-GB" b="1" dirty="0">
                <a:latin typeface="+mj-lt"/>
                <a:ea typeface="Times New Roman" panose="02020603050405020304" pitchFamily="18" charset="0"/>
                <a:cs typeface="Calibri" panose="020F0502020204030204" pitchFamily="34" charset="0"/>
              </a:rPr>
              <a:t> to book their appointment and a further </a:t>
            </a:r>
            <a:r>
              <a:rPr lang="en-GB" b="1" dirty="0">
                <a:solidFill>
                  <a:schemeClr val="bg1">
                    <a:lumMod val="50000"/>
                  </a:schemeClr>
                </a:solidFill>
                <a:latin typeface="+mj-lt"/>
                <a:ea typeface="Times New Roman" panose="02020603050405020304" pitchFamily="18" charset="0"/>
                <a:cs typeface="Calibri" panose="020F0502020204030204" pitchFamily="34" charset="0"/>
              </a:rPr>
              <a:t>10%</a:t>
            </a:r>
            <a:r>
              <a:rPr lang="en-GB" b="1" dirty="0">
                <a:latin typeface="+mj-lt"/>
                <a:ea typeface="Times New Roman" panose="02020603050405020304" pitchFamily="18" charset="0"/>
                <a:cs typeface="Calibri" panose="020F0502020204030204" pitchFamily="34" charset="0"/>
              </a:rPr>
              <a:t> found it neither easy nor difficult</a:t>
            </a:r>
            <a:endParaRPr lang="en-GB" sz="2000" i="1" dirty="0">
              <a:solidFill>
                <a:srgbClr val="004992"/>
              </a:solidFill>
              <a:effectLst/>
              <a:latin typeface="+mj-lt"/>
              <a:ea typeface="Times New Roman" panose="02020603050405020304" pitchFamily="18" charset="0"/>
              <a:cs typeface="Calibri" panose="020F0502020204030204" pitchFamily="34" charset="0"/>
            </a:endParaRPr>
          </a:p>
        </p:txBody>
      </p:sp>
      <p:sp>
        <p:nvSpPr>
          <p:cNvPr id="18" name="Rectangle 17">
            <a:extLst>
              <a:ext uri="{FF2B5EF4-FFF2-40B4-BE49-F238E27FC236}">
                <a16:creationId xmlns:a16="http://schemas.microsoft.com/office/drawing/2014/main" xmlns="" id="{68BC275E-47BE-4A5C-B59B-D73039264402}"/>
              </a:ext>
            </a:extLst>
          </p:cNvPr>
          <p:cNvSpPr/>
          <p:nvPr/>
        </p:nvSpPr>
        <p:spPr>
          <a:xfrm>
            <a:off x="2585113" y="6193954"/>
            <a:ext cx="7570941" cy="246217"/>
          </a:xfrm>
          <a:prstGeom prst="rect">
            <a:avLst/>
          </a:prstGeom>
        </p:spPr>
        <p:txBody>
          <a:bodyPr wrap="square" lIns="91432" tIns="45718" rIns="91432" bIns="45718">
            <a:spAutoFit/>
          </a:bodyPr>
          <a:lstStyle/>
          <a:p>
            <a:r>
              <a:rPr lang="en-GB" sz="1000" i="1" dirty="0">
                <a:latin typeface="Arial"/>
              </a:rPr>
              <a:t>Q25. H</a:t>
            </a:r>
            <a:r>
              <a:rPr lang="en-GB" sz="1000" i="1" dirty="0">
                <a:effectLst/>
                <a:ea typeface="Times New Roman" panose="02020603050405020304" pitchFamily="18" charset="0"/>
                <a:cs typeface="Calibri" panose="020F0502020204030204" pitchFamily="34" charset="0"/>
              </a:rPr>
              <a:t>ow easy or difficult was it to book this appointment?</a:t>
            </a:r>
            <a:r>
              <a:rPr lang="en-GB" sz="1000" i="1" dirty="0">
                <a:effectLst/>
                <a:ea typeface="Times New Roman" panose="02020603050405020304" pitchFamily="18" charset="0"/>
                <a:cs typeface="Arial" panose="020B0604020202020204" pitchFamily="34" charset="0"/>
              </a:rPr>
              <a:t> </a:t>
            </a:r>
            <a:r>
              <a:rPr lang="en-GB" sz="1000" i="1" dirty="0">
                <a:solidFill>
                  <a:srgbClr val="64B22D"/>
                </a:solidFill>
                <a:latin typeface="Arial"/>
              </a:rPr>
              <a:t>Base: n=228, those who have made a GP appt in last 15 months</a:t>
            </a:r>
          </a:p>
        </p:txBody>
      </p:sp>
      <p:sp>
        <p:nvSpPr>
          <p:cNvPr id="19" name="Rectangle 18">
            <a:extLst>
              <a:ext uri="{FF2B5EF4-FFF2-40B4-BE49-F238E27FC236}">
                <a16:creationId xmlns:a16="http://schemas.microsoft.com/office/drawing/2014/main" xmlns="" id="{9C2E8363-9E9E-45CF-837E-0577FAC937CE}"/>
              </a:ext>
            </a:extLst>
          </p:cNvPr>
          <p:cNvSpPr/>
          <p:nvPr/>
        </p:nvSpPr>
        <p:spPr>
          <a:xfrm>
            <a:off x="195734" y="1002638"/>
            <a:ext cx="10306549" cy="5192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Overall, </a:t>
            </a:r>
            <a:r>
              <a:rPr lang="en-GB" sz="1400" b="1" dirty="0">
                <a:solidFill>
                  <a:srgbClr val="C00000"/>
                </a:solidFill>
                <a:latin typeface="Arial" panose="020B0604020202020204" pitchFamily="34" charset="0"/>
                <a:cs typeface="Arial" panose="020B0604020202020204" pitchFamily="34" charset="0"/>
              </a:rPr>
              <a:t>1 in 6 </a:t>
            </a:r>
            <a:r>
              <a:rPr lang="en-GB" sz="1400" i="1" dirty="0">
                <a:solidFill>
                  <a:srgbClr val="C00000"/>
                </a:solidFill>
                <a:latin typeface="Arial" panose="020B0604020202020204" pitchFamily="34" charset="0"/>
                <a:cs typeface="Arial" panose="020B0604020202020204" pitchFamily="34" charset="0"/>
              </a:rPr>
              <a:t>(17% in total) </a:t>
            </a:r>
            <a:r>
              <a:rPr lang="en-GB" sz="1400" dirty="0">
                <a:solidFill>
                  <a:schemeClr val="tx1"/>
                </a:solidFill>
                <a:latin typeface="Arial" panose="020B0604020202020204" pitchFamily="34" charset="0"/>
                <a:cs typeface="Arial" panose="020B0604020202020204" pitchFamily="34" charset="0"/>
              </a:rPr>
              <a:t>of those who had a GP appointment in the last 15 months found it </a:t>
            </a:r>
            <a:r>
              <a:rPr lang="en-GB" sz="1400" b="1" dirty="0">
                <a:solidFill>
                  <a:srgbClr val="C00000"/>
                </a:solidFill>
                <a:latin typeface="Arial" panose="020B0604020202020204" pitchFamily="34" charset="0"/>
                <a:cs typeface="Arial" panose="020B0604020202020204" pitchFamily="34" charset="0"/>
              </a:rPr>
              <a:t>very</a:t>
            </a:r>
            <a:r>
              <a:rPr lang="en-GB" sz="1400" dirty="0">
                <a:solidFill>
                  <a:schemeClr val="tx1"/>
                </a:solidFill>
                <a:latin typeface="Arial" panose="020B0604020202020204" pitchFamily="34" charset="0"/>
                <a:cs typeface="Arial" panose="020B0604020202020204" pitchFamily="34" charset="0"/>
              </a:rPr>
              <a:t> or </a:t>
            </a:r>
            <a:r>
              <a:rPr lang="en-GB" sz="1400" b="1" dirty="0">
                <a:solidFill>
                  <a:srgbClr val="FF7C80"/>
                </a:solidFill>
                <a:latin typeface="Arial" panose="020B0604020202020204" pitchFamily="34" charset="0"/>
                <a:cs typeface="Arial" panose="020B0604020202020204" pitchFamily="34" charset="0"/>
              </a:rPr>
              <a:t>quite</a:t>
            </a:r>
            <a:r>
              <a:rPr lang="en-GB" sz="1400" dirty="0">
                <a:solidFill>
                  <a:schemeClr val="tx1"/>
                </a:solidFill>
                <a:latin typeface="Arial" panose="020B0604020202020204" pitchFamily="34" charset="0"/>
                <a:cs typeface="Arial" panose="020B0604020202020204" pitchFamily="34" charset="0"/>
              </a:rPr>
              <a:t> difficult to book. This rises to </a:t>
            </a:r>
            <a:r>
              <a:rPr lang="en-GB" sz="1400" b="1" dirty="0">
                <a:solidFill>
                  <a:srgbClr val="C00000"/>
                </a:solidFill>
                <a:latin typeface="Arial" panose="020B0604020202020204" pitchFamily="34" charset="0"/>
                <a:cs typeface="Arial" panose="020B0604020202020204" pitchFamily="34" charset="0"/>
              </a:rPr>
              <a:t>25%</a:t>
            </a:r>
            <a:r>
              <a:rPr lang="en-GB" sz="1400" dirty="0">
                <a:solidFill>
                  <a:schemeClr val="tx1"/>
                </a:solidFill>
                <a:latin typeface="Arial" panose="020B0604020202020204" pitchFamily="34" charset="0"/>
                <a:cs typeface="Arial" panose="020B0604020202020204" pitchFamily="34" charset="0"/>
              </a:rPr>
              <a:t> of 25-44 year old appointment makers </a:t>
            </a:r>
            <a:r>
              <a:rPr lang="en-GB" sz="1200" i="1" dirty="0">
                <a:solidFill>
                  <a:schemeClr val="tx1"/>
                </a:solidFill>
                <a:latin typeface="Arial" panose="020B0604020202020204" pitchFamily="34" charset="0"/>
                <a:cs typeface="Arial" panose="020B0604020202020204" pitchFamily="34" charset="0"/>
              </a:rPr>
              <a:t>(notably male 25-44 year olds)</a:t>
            </a:r>
            <a:endParaRPr lang="en-GB" sz="1400" i="1" dirty="0">
              <a:solidFill>
                <a:schemeClr val="tx1"/>
              </a:solidFill>
              <a:latin typeface="Arial" panose="020B0604020202020204" pitchFamily="34" charset="0"/>
              <a:cs typeface="Arial" panose="020B0604020202020204" pitchFamily="34" charset="0"/>
            </a:endParaRPr>
          </a:p>
        </p:txBody>
      </p:sp>
      <p:graphicFrame>
        <p:nvGraphicFramePr>
          <p:cNvPr id="15" name="Chart 14">
            <a:extLst>
              <a:ext uri="{FF2B5EF4-FFF2-40B4-BE49-F238E27FC236}">
                <a16:creationId xmlns:a16="http://schemas.microsoft.com/office/drawing/2014/main" xmlns="" id="{5B2F7839-5332-4676-99BC-6003029EF3F2}"/>
              </a:ext>
            </a:extLst>
          </p:cNvPr>
          <p:cNvGraphicFramePr/>
          <p:nvPr>
            <p:extLst>
              <p:ext uri="{D42A27DB-BD31-4B8C-83A1-F6EECF244321}">
                <p14:modId xmlns:p14="http://schemas.microsoft.com/office/powerpoint/2010/main" val="983615527"/>
              </p:ext>
            </p:extLst>
          </p:nvPr>
        </p:nvGraphicFramePr>
        <p:xfrm>
          <a:off x="88776" y="1594307"/>
          <a:ext cx="9055223" cy="452726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a:extLst>
              <a:ext uri="{FF2B5EF4-FFF2-40B4-BE49-F238E27FC236}">
                <a16:creationId xmlns:a16="http://schemas.microsoft.com/office/drawing/2014/main" xmlns="" id="{B9329FB2-FC1F-41FC-9A7E-BD571D41A44E}"/>
              </a:ext>
            </a:extLst>
          </p:cNvPr>
          <p:cNvSpPr/>
          <p:nvPr/>
        </p:nvSpPr>
        <p:spPr>
          <a:xfrm>
            <a:off x="-1" y="0"/>
            <a:ext cx="331137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3c – Survey 6 results – Primary care</a:t>
            </a:r>
          </a:p>
        </p:txBody>
      </p:sp>
      <p:sp>
        <p:nvSpPr>
          <p:cNvPr id="8" name="Rectangle 7">
            <a:extLst>
              <a:ext uri="{FF2B5EF4-FFF2-40B4-BE49-F238E27FC236}">
                <a16:creationId xmlns:a16="http://schemas.microsoft.com/office/drawing/2014/main" xmlns="" id="{F8B891F3-B35F-4E84-A981-0F662D5B743D}"/>
              </a:ext>
            </a:extLst>
          </p:cNvPr>
          <p:cNvSpPr/>
          <p:nvPr/>
        </p:nvSpPr>
        <p:spPr>
          <a:xfrm>
            <a:off x="8710901" y="4109615"/>
            <a:ext cx="2565649" cy="11540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Those who booked online through the website found it easier, on the whole, than those who phoned the practice</a:t>
            </a:r>
          </a:p>
        </p:txBody>
      </p:sp>
      <p:sp>
        <p:nvSpPr>
          <p:cNvPr id="3" name="Right Brace 2">
            <a:extLst>
              <a:ext uri="{FF2B5EF4-FFF2-40B4-BE49-F238E27FC236}">
                <a16:creationId xmlns:a16="http://schemas.microsoft.com/office/drawing/2014/main" xmlns="" id="{AC503B15-5351-4202-939C-CA2E81CEC2AA}"/>
              </a:ext>
            </a:extLst>
          </p:cNvPr>
          <p:cNvSpPr/>
          <p:nvPr/>
        </p:nvSpPr>
        <p:spPr>
          <a:xfrm>
            <a:off x="8362765" y="4109615"/>
            <a:ext cx="159798" cy="1234742"/>
          </a:xfrm>
          <a:prstGeom prst="rightBrac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523077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F62729A-B610-4986-B5DB-A707D3723471}"/>
              </a:ext>
            </a:extLst>
          </p:cNvPr>
          <p:cNvSpPr>
            <a:spLocks noGrp="1"/>
          </p:cNvSpPr>
          <p:nvPr>
            <p:ph type="sldNum" sz="quarter" idx="12"/>
          </p:nvPr>
        </p:nvSpPr>
        <p:spPr/>
        <p:txBody>
          <a:bodyPr/>
          <a:lstStyle/>
          <a:p>
            <a:fld id="{F6E39E37-6BC0-A248-806A-337B0CEF6126}" type="slidenum">
              <a:rPr lang="en-US" smtClean="0"/>
              <a:t>31</a:t>
            </a:fld>
            <a:endParaRPr lang="en-US"/>
          </a:p>
        </p:txBody>
      </p:sp>
      <p:sp>
        <p:nvSpPr>
          <p:cNvPr id="16" name="Text Placeholder 1">
            <a:extLst>
              <a:ext uri="{FF2B5EF4-FFF2-40B4-BE49-F238E27FC236}">
                <a16:creationId xmlns:a16="http://schemas.microsoft.com/office/drawing/2014/main" xmlns="" id="{0406ADF0-D54A-4F3C-8A0E-73181190EF13}"/>
              </a:ext>
            </a:extLst>
          </p:cNvPr>
          <p:cNvSpPr>
            <a:spLocks noGrp="1"/>
          </p:cNvSpPr>
          <p:nvPr>
            <p:ph type="body" sz="quarter" idx="13"/>
          </p:nvPr>
        </p:nvSpPr>
        <p:spPr>
          <a:xfrm>
            <a:off x="124286" y="349067"/>
            <a:ext cx="11906899" cy="1376288"/>
          </a:xfrm>
        </p:spPr>
        <p:txBody>
          <a:bodyPr vert="horz" lIns="216000" tIns="45720" rIns="216000" bIns="45720" rtlCol="0">
            <a:noAutofit/>
          </a:bodyPr>
          <a:lstStyle/>
          <a:p>
            <a:r>
              <a:rPr lang="en-GB" sz="2400" dirty="0"/>
              <a:t>Those who found it </a:t>
            </a:r>
            <a:r>
              <a:rPr lang="en-GB" sz="2400" dirty="0">
                <a:solidFill>
                  <a:srgbClr val="C00000"/>
                </a:solidFill>
              </a:rPr>
              <a:t>difficult</a:t>
            </a:r>
            <a:r>
              <a:rPr lang="en-GB" sz="2400" dirty="0"/>
              <a:t> to book their GP appointment in the last 15 months, mainly mentioned the difficulty in actually getting their telephone call answered in the first place..</a:t>
            </a:r>
            <a:endParaRPr lang="en-GB" sz="3200" i="1" dirty="0"/>
          </a:p>
        </p:txBody>
      </p:sp>
      <p:sp>
        <p:nvSpPr>
          <p:cNvPr id="8" name="Oval Callout 7">
            <a:extLst>
              <a:ext uri="{FF2B5EF4-FFF2-40B4-BE49-F238E27FC236}">
                <a16:creationId xmlns:a16="http://schemas.microsoft.com/office/drawing/2014/main" xmlns="" id="{CCCB3C59-FFE1-4F62-B8EA-ED3D64672888}"/>
              </a:ext>
            </a:extLst>
          </p:cNvPr>
          <p:cNvSpPr/>
          <p:nvPr/>
        </p:nvSpPr>
        <p:spPr>
          <a:xfrm>
            <a:off x="375972" y="2131376"/>
            <a:ext cx="2825297" cy="2605146"/>
          </a:xfrm>
          <a:prstGeom prst="wedgeEllipseCallout">
            <a:avLst>
              <a:gd name="adj1" fmla="val -41440"/>
              <a:gd name="adj2" fmla="val 47045"/>
            </a:avLst>
          </a:prstGeom>
          <a:noFill/>
          <a:ln w="57150">
            <a:solidFill>
              <a:srgbClr val="D2000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b="0" i="1" u="none" strike="noStrike" baseline="0" dirty="0">
                <a:solidFill>
                  <a:srgbClr val="004992"/>
                </a:solidFill>
              </a:rPr>
              <a:t>Telephone not answered, engaged, on hold, queueing system, </a:t>
            </a:r>
            <a:r>
              <a:rPr lang="en-GB" b="1" i="1" u="none" strike="noStrike" baseline="0" dirty="0">
                <a:solidFill>
                  <a:srgbClr val="C00000"/>
                </a:solidFill>
              </a:rPr>
              <a:t>takes too long to get through to someone</a:t>
            </a:r>
            <a:endParaRPr lang="en-GB" b="1" i="1" dirty="0">
              <a:solidFill>
                <a:srgbClr val="C00000"/>
              </a:solidFill>
            </a:endParaRPr>
          </a:p>
        </p:txBody>
      </p:sp>
      <p:sp>
        <p:nvSpPr>
          <p:cNvPr id="9" name="TextBox 8">
            <a:extLst>
              <a:ext uri="{FF2B5EF4-FFF2-40B4-BE49-F238E27FC236}">
                <a16:creationId xmlns:a16="http://schemas.microsoft.com/office/drawing/2014/main" xmlns="" id="{7433134E-D9EE-4DF3-B2CD-3429CDEAA397}"/>
              </a:ext>
            </a:extLst>
          </p:cNvPr>
          <p:cNvSpPr txBox="1"/>
          <p:nvPr/>
        </p:nvSpPr>
        <p:spPr>
          <a:xfrm>
            <a:off x="243435" y="4684210"/>
            <a:ext cx="646331" cy="369332"/>
          </a:xfrm>
          <a:prstGeom prst="rect">
            <a:avLst/>
          </a:prstGeom>
          <a:noFill/>
        </p:spPr>
        <p:txBody>
          <a:bodyPr wrap="none" rtlCol="0">
            <a:spAutoFit/>
          </a:bodyPr>
          <a:lstStyle/>
          <a:p>
            <a:r>
              <a:rPr lang="en-GB" b="1" dirty="0">
                <a:solidFill>
                  <a:srgbClr val="D20000"/>
                </a:solidFill>
              </a:rPr>
              <a:t>62%</a:t>
            </a:r>
          </a:p>
        </p:txBody>
      </p:sp>
      <p:sp>
        <p:nvSpPr>
          <p:cNvPr id="29" name="Rectangle 28">
            <a:extLst>
              <a:ext uri="{FF2B5EF4-FFF2-40B4-BE49-F238E27FC236}">
                <a16:creationId xmlns:a16="http://schemas.microsoft.com/office/drawing/2014/main" xmlns="" id="{D8969D00-FCD2-495F-AEC1-FDDA9F4F6E0F}"/>
              </a:ext>
            </a:extLst>
          </p:cNvPr>
          <p:cNvSpPr/>
          <p:nvPr/>
        </p:nvSpPr>
        <p:spPr>
          <a:xfrm>
            <a:off x="-1" y="0"/>
            <a:ext cx="331137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3c – Survey 6 results – Primary care</a:t>
            </a:r>
          </a:p>
        </p:txBody>
      </p:sp>
      <p:sp>
        <p:nvSpPr>
          <p:cNvPr id="30" name="Rectangle 29">
            <a:extLst>
              <a:ext uri="{FF2B5EF4-FFF2-40B4-BE49-F238E27FC236}">
                <a16:creationId xmlns:a16="http://schemas.microsoft.com/office/drawing/2014/main" xmlns="" id="{C65F8661-1D07-4086-9A25-9A7AF3D10F34}"/>
              </a:ext>
            </a:extLst>
          </p:cNvPr>
          <p:cNvSpPr/>
          <p:nvPr/>
        </p:nvSpPr>
        <p:spPr>
          <a:xfrm>
            <a:off x="2687874" y="6225500"/>
            <a:ext cx="5776839" cy="246217"/>
          </a:xfrm>
          <a:prstGeom prst="rect">
            <a:avLst/>
          </a:prstGeom>
        </p:spPr>
        <p:txBody>
          <a:bodyPr wrap="square" lIns="91432" tIns="45718" rIns="91432" bIns="45718">
            <a:spAutoFit/>
          </a:bodyPr>
          <a:lstStyle/>
          <a:p>
            <a:r>
              <a:rPr lang="en-GB" sz="1000" i="1" dirty="0">
                <a:latin typeface="Arial"/>
              </a:rPr>
              <a:t>Q26. Why did you find it </a:t>
            </a:r>
            <a:r>
              <a:rPr lang="en-GB" sz="1000" i="1" dirty="0">
                <a:effectLst/>
                <a:ea typeface="Times New Roman" panose="02020603050405020304" pitchFamily="18" charset="0"/>
                <a:cs typeface="Calibri" panose="020F0502020204030204" pitchFamily="34" charset="0"/>
              </a:rPr>
              <a:t>difficult to book this appointment?</a:t>
            </a:r>
            <a:r>
              <a:rPr lang="en-GB" sz="1000" i="1" dirty="0">
                <a:effectLst/>
                <a:ea typeface="Times New Roman" panose="02020603050405020304" pitchFamily="18" charset="0"/>
                <a:cs typeface="Arial" panose="020B0604020202020204" pitchFamily="34" charset="0"/>
              </a:rPr>
              <a:t> </a:t>
            </a:r>
            <a:r>
              <a:rPr lang="en-GB" sz="1000" i="1" dirty="0">
                <a:solidFill>
                  <a:srgbClr val="64B22D"/>
                </a:solidFill>
                <a:latin typeface="Arial"/>
              </a:rPr>
              <a:t>Base: n=34, those who found it difficult</a:t>
            </a:r>
          </a:p>
        </p:txBody>
      </p:sp>
      <p:sp>
        <p:nvSpPr>
          <p:cNvPr id="31" name="Oval Callout 7">
            <a:extLst>
              <a:ext uri="{FF2B5EF4-FFF2-40B4-BE49-F238E27FC236}">
                <a16:creationId xmlns:a16="http://schemas.microsoft.com/office/drawing/2014/main" xmlns="" id="{56A76575-DE9A-463A-A51D-961513D92EA3}"/>
              </a:ext>
            </a:extLst>
          </p:cNvPr>
          <p:cNvSpPr/>
          <p:nvPr/>
        </p:nvSpPr>
        <p:spPr>
          <a:xfrm>
            <a:off x="6183147" y="2622867"/>
            <a:ext cx="2478815" cy="1589137"/>
          </a:xfrm>
          <a:prstGeom prst="wedgeEllipseCallout">
            <a:avLst>
              <a:gd name="adj1" fmla="val -41440"/>
              <a:gd name="adj2" fmla="val 47045"/>
            </a:avLst>
          </a:prstGeom>
          <a:noFill/>
          <a:ln w="57150">
            <a:solidFill>
              <a:srgbClr val="D2000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400" b="0" i="1" u="none" strike="noStrike" baseline="0" dirty="0">
                <a:solidFill>
                  <a:srgbClr val="004992"/>
                </a:solidFill>
              </a:rPr>
              <a:t>Appointment </a:t>
            </a:r>
            <a:r>
              <a:rPr lang="en-GB" sz="1400" b="1" i="1" u="none" strike="noStrike" baseline="0" dirty="0">
                <a:solidFill>
                  <a:srgbClr val="C00000"/>
                </a:solidFill>
              </a:rPr>
              <a:t>availability is generally poor</a:t>
            </a:r>
            <a:r>
              <a:rPr lang="en-GB" sz="1400" b="0" i="1" u="none" strike="noStrike" baseline="0" dirty="0">
                <a:solidFill>
                  <a:srgbClr val="004992"/>
                </a:solidFill>
              </a:rPr>
              <a:t>, especially if not urgent – 7 days at the soonest</a:t>
            </a:r>
            <a:endParaRPr lang="en-GB" sz="1400" b="1" i="1" dirty="0">
              <a:solidFill>
                <a:srgbClr val="C00000"/>
              </a:solidFill>
            </a:endParaRPr>
          </a:p>
        </p:txBody>
      </p:sp>
      <p:sp>
        <p:nvSpPr>
          <p:cNvPr id="32" name="TextBox 31">
            <a:extLst>
              <a:ext uri="{FF2B5EF4-FFF2-40B4-BE49-F238E27FC236}">
                <a16:creationId xmlns:a16="http://schemas.microsoft.com/office/drawing/2014/main" xmlns="" id="{F85638C9-8EA9-4C51-B244-B999826FE7A3}"/>
              </a:ext>
            </a:extLst>
          </p:cNvPr>
          <p:cNvSpPr txBox="1"/>
          <p:nvPr/>
        </p:nvSpPr>
        <p:spPr>
          <a:xfrm>
            <a:off x="3234354" y="4178486"/>
            <a:ext cx="646331" cy="369332"/>
          </a:xfrm>
          <a:prstGeom prst="rect">
            <a:avLst/>
          </a:prstGeom>
          <a:noFill/>
        </p:spPr>
        <p:txBody>
          <a:bodyPr wrap="none" rtlCol="0">
            <a:spAutoFit/>
          </a:bodyPr>
          <a:lstStyle/>
          <a:p>
            <a:r>
              <a:rPr lang="en-GB" b="1" dirty="0">
                <a:solidFill>
                  <a:srgbClr val="D20000"/>
                </a:solidFill>
              </a:rPr>
              <a:t>24%</a:t>
            </a:r>
          </a:p>
        </p:txBody>
      </p:sp>
      <p:sp>
        <p:nvSpPr>
          <p:cNvPr id="33" name="Oval Callout 7">
            <a:extLst>
              <a:ext uri="{FF2B5EF4-FFF2-40B4-BE49-F238E27FC236}">
                <a16:creationId xmlns:a16="http://schemas.microsoft.com/office/drawing/2014/main" xmlns="" id="{A80F8969-1AD4-4A3E-996C-DDA0EF0C465A}"/>
              </a:ext>
            </a:extLst>
          </p:cNvPr>
          <p:cNvSpPr/>
          <p:nvPr/>
        </p:nvSpPr>
        <p:spPr>
          <a:xfrm>
            <a:off x="3489864" y="2565417"/>
            <a:ext cx="2478815" cy="1678254"/>
          </a:xfrm>
          <a:prstGeom prst="wedgeEllipseCallout">
            <a:avLst>
              <a:gd name="adj1" fmla="val -41440"/>
              <a:gd name="adj2" fmla="val 47045"/>
            </a:avLst>
          </a:prstGeom>
          <a:noFill/>
          <a:ln w="57150">
            <a:solidFill>
              <a:srgbClr val="D2000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600" b="0" i="1" u="none" strike="noStrike" baseline="0" dirty="0">
                <a:solidFill>
                  <a:srgbClr val="004992"/>
                </a:solidFill>
              </a:rPr>
              <a:t>Takes </a:t>
            </a:r>
            <a:r>
              <a:rPr lang="en-GB" sz="1600" b="1" i="1" u="none" strike="noStrike" baseline="0" dirty="0">
                <a:solidFill>
                  <a:srgbClr val="C00000"/>
                </a:solidFill>
              </a:rPr>
              <a:t>too long to make an appointment</a:t>
            </a:r>
            <a:r>
              <a:rPr lang="en-GB" sz="1600" b="0" i="1" u="none" strike="noStrike" baseline="0" dirty="0">
                <a:solidFill>
                  <a:srgbClr val="004992"/>
                </a:solidFill>
              </a:rPr>
              <a:t>, several attempts needed</a:t>
            </a:r>
            <a:endParaRPr lang="en-GB" sz="1600" b="1" i="1" dirty="0">
              <a:solidFill>
                <a:srgbClr val="C00000"/>
              </a:solidFill>
            </a:endParaRPr>
          </a:p>
        </p:txBody>
      </p:sp>
      <p:sp>
        <p:nvSpPr>
          <p:cNvPr id="34" name="TextBox 33">
            <a:extLst>
              <a:ext uri="{FF2B5EF4-FFF2-40B4-BE49-F238E27FC236}">
                <a16:creationId xmlns:a16="http://schemas.microsoft.com/office/drawing/2014/main" xmlns="" id="{7A9A2D27-A71C-4B10-A3B6-A2F431F78B88}"/>
              </a:ext>
            </a:extLst>
          </p:cNvPr>
          <p:cNvSpPr txBox="1"/>
          <p:nvPr/>
        </p:nvSpPr>
        <p:spPr>
          <a:xfrm>
            <a:off x="5797397" y="4055375"/>
            <a:ext cx="2869696" cy="984885"/>
          </a:xfrm>
          <a:prstGeom prst="rect">
            <a:avLst/>
          </a:prstGeom>
          <a:noFill/>
        </p:spPr>
        <p:txBody>
          <a:bodyPr wrap="none" rtlCol="0">
            <a:spAutoFit/>
          </a:bodyPr>
          <a:lstStyle/>
          <a:p>
            <a:r>
              <a:rPr lang="en-GB" b="1" dirty="0">
                <a:solidFill>
                  <a:srgbClr val="D20000"/>
                </a:solidFill>
              </a:rPr>
              <a:t>29%</a:t>
            </a:r>
          </a:p>
          <a:p>
            <a:r>
              <a:rPr lang="en-GB" sz="1000" i="1" dirty="0">
                <a:solidFill>
                  <a:srgbClr val="004992"/>
                </a:solidFill>
              </a:rPr>
              <a:t>(online and telephone bookings)</a:t>
            </a:r>
          </a:p>
          <a:p>
            <a:endParaRPr lang="en-GB" sz="1000" i="1" dirty="0">
              <a:solidFill>
                <a:srgbClr val="004992"/>
              </a:solidFill>
            </a:endParaRPr>
          </a:p>
          <a:p>
            <a:r>
              <a:rPr lang="en-GB" sz="1000" i="1" dirty="0">
                <a:solidFill>
                  <a:srgbClr val="004992"/>
                </a:solidFill>
              </a:rPr>
              <a:t>(This figure rises to </a:t>
            </a:r>
            <a:r>
              <a:rPr lang="en-GB" sz="1000" b="1" i="1" dirty="0">
                <a:solidFill>
                  <a:srgbClr val="C00000"/>
                </a:solidFill>
              </a:rPr>
              <a:t>41%</a:t>
            </a:r>
            <a:r>
              <a:rPr lang="en-GB" sz="1000" i="1" dirty="0">
                <a:solidFill>
                  <a:srgbClr val="004992"/>
                </a:solidFill>
              </a:rPr>
              <a:t> of 25-44 year old appt </a:t>
            </a:r>
          </a:p>
          <a:p>
            <a:r>
              <a:rPr lang="en-GB" sz="1000" i="1" dirty="0">
                <a:solidFill>
                  <a:srgbClr val="004992"/>
                </a:solidFill>
              </a:rPr>
              <a:t>makers, notably males)</a:t>
            </a:r>
          </a:p>
        </p:txBody>
      </p:sp>
      <p:sp>
        <p:nvSpPr>
          <p:cNvPr id="35" name="Oval Callout 7">
            <a:extLst>
              <a:ext uri="{FF2B5EF4-FFF2-40B4-BE49-F238E27FC236}">
                <a16:creationId xmlns:a16="http://schemas.microsoft.com/office/drawing/2014/main" xmlns="" id="{2917CCD9-3829-46C2-82A2-51928BDE30E5}"/>
              </a:ext>
            </a:extLst>
          </p:cNvPr>
          <p:cNvSpPr/>
          <p:nvPr/>
        </p:nvSpPr>
        <p:spPr>
          <a:xfrm>
            <a:off x="8986963" y="2707076"/>
            <a:ext cx="2442409" cy="1607802"/>
          </a:xfrm>
          <a:prstGeom prst="wedgeEllipseCallout">
            <a:avLst>
              <a:gd name="adj1" fmla="val -41440"/>
              <a:gd name="adj2" fmla="val 47045"/>
            </a:avLst>
          </a:prstGeom>
          <a:noFill/>
          <a:ln w="57150">
            <a:solidFill>
              <a:srgbClr val="D20000"/>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100" b="0" i="1" u="none" strike="noStrike" baseline="0" dirty="0">
                <a:solidFill>
                  <a:srgbClr val="004992"/>
                </a:solidFill>
              </a:rPr>
              <a:t>Receptionist/ triage questions ‘put you off’, difficult to explain, can potentially end up seeing wrong type of person or told you’re not entitled to appointment</a:t>
            </a:r>
            <a:endParaRPr lang="en-GB" sz="1100" b="1" i="1" dirty="0">
              <a:solidFill>
                <a:srgbClr val="C00000"/>
              </a:solidFill>
            </a:endParaRPr>
          </a:p>
        </p:txBody>
      </p:sp>
      <p:sp>
        <p:nvSpPr>
          <p:cNvPr id="37" name="TextBox 36">
            <a:extLst>
              <a:ext uri="{FF2B5EF4-FFF2-40B4-BE49-F238E27FC236}">
                <a16:creationId xmlns:a16="http://schemas.microsoft.com/office/drawing/2014/main" xmlns="" id="{007DB197-5A50-40DD-BDA3-9A82FEB898B7}"/>
              </a:ext>
            </a:extLst>
          </p:cNvPr>
          <p:cNvSpPr txBox="1"/>
          <p:nvPr/>
        </p:nvSpPr>
        <p:spPr>
          <a:xfrm>
            <a:off x="8986963" y="4262345"/>
            <a:ext cx="1996059" cy="430887"/>
          </a:xfrm>
          <a:prstGeom prst="rect">
            <a:avLst/>
          </a:prstGeom>
          <a:noFill/>
        </p:spPr>
        <p:txBody>
          <a:bodyPr wrap="none" rtlCol="0">
            <a:spAutoFit/>
          </a:bodyPr>
          <a:lstStyle/>
          <a:p>
            <a:r>
              <a:rPr lang="en-GB" sz="1200" b="1" dirty="0">
                <a:solidFill>
                  <a:srgbClr val="D20000"/>
                </a:solidFill>
              </a:rPr>
              <a:t>9%</a:t>
            </a:r>
          </a:p>
          <a:p>
            <a:r>
              <a:rPr lang="en-GB" sz="1000" i="1" dirty="0">
                <a:solidFill>
                  <a:srgbClr val="004992"/>
                </a:solidFill>
              </a:rPr>
              <a:t>(online and telephone bookings)</a:t>
            </a:r>
          </a:p>
        </p:txBody>
      </p:sp>
    </p:spTree>
    <p:extLst>
      <p:ext uri="{BB962C8B-B14F-4D97-AF65-F5344CB8AC3E}">
        <p14:creationId xmlns:p14="http://schemas.microsoft.com/office/powerpoint/2010/main" val="1558017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D2633ED3-4A72-428D-9D45-17112F9CF4C8}"/>
              </a:ext>
            </a:extLst>
          </p:cNvPr>
          <p:cNvSpPr>
            <a:spLocks noGrp="1"/>
          </p:cNvSpPr>
          <p:nvPr>
            <p:ph type="sldNum" sz="quarter" idx="12"/>
          </p:nvPr>
        </p:nvSpPr>
        <p:spPr/>
        <p:txBody>
          <a:bodyPr/>
          <a:lstStyle/>
          <a:p>
            <a:fld id="{F6E39E37-6BC0-A248-806A-337B0CEF6126}" type="slidenum">
              <a:rPr lang="en-US" smtClean="0"/>
              <a:t>32</a:t>
            </a:fld>
            <a:endParaRPr lang="en-US"/>
          </a:p>
        </p:txBody>
      </p:sp>
      <p:sp>
        <p:nvSpPr>
          <p:cNvPr id="7" name="Content Placeholder 2">
            <a:extLst>
              <a:ext uri="{FF2B5EF4-FFF2-40B4-BE49-F238E27FC236}">
                <a16:creationId xmlns:a16="http://schemas.microsoft.com/office/drawing/2014/main" xmlns="" id="{D79C52E7-BAF7-42A2-A857-F47DC4EAA94B}"/>
              </a:ext>
            </a:extLst>
          </p:cNvPr>
          <p:cNvSpPr txBox="1">
            <a:spLocks/>
          </p:cNvSpPr>
          <p:nvPr/>
        </p:nvSpPr>
        <p:spPr>
          <a:xfrm>
            <a:off x="1961411" y="841784"/>
            <a:ext cx="7785718" cy="5033637"/>
          </a:xfrm>
          <a:prstGeom prst="rect">
            <a:avLst/>
          </a:prstGeom>
          <a:ln w="76200">
            <a:solidFill>
              <a:srgbClr val="64B22D"/>
            </a:solidFill>
          </a:ln>
        </p:spPr>
        <p:txBody>
          <a:bodyPr>
            <a:normAutofit fontScale="3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20000"/>
              </a:lnSpc>
              <a:buFont typeface="Wingdings" panose="05000000000000000000" pitchFamily="2" charset="2"/>
              <a:buChar char="v"/>
            </a:pPr>
            <a:endParaRPr lang="en-GB" sz="4400" b="1" dirty="0">
              <a:solidFill>
                <a:srgbClr val="64B22D"/>
              </a:solidFill>
            </a:endParaRPr>
          </a:p>
          <a:p>
            <a:pPr>
              <a:lnSpc>
                <a:spcPct val="120000"/>
              </a:lnSpc>
              <a:buFont typeface="Wingdings" panose="05000000000000000000" pitchFamily="2" charset="2"/>
              <a:buChar char="v"/>
            </a:pPr>
            <a:r>
              <a:rPr lang="en-GB" sz="5600" b="1" dirty="0">
                <a:solidFill>
                  <a:srgbClr val="EA8132"/>
                </a:solidFill>
              </a:rPr>
              <a:t>21% </a:t>
            </a:r>
            <a:r>
              <a:rPr lang="en-GB" sz="5600" dirty="0">
                <a:solidFill>
                  <a:srgbClr val="004992"/>
                </a:solidFill>
              </a:rPr>
              <a:t>of the total sample have experienced difficulties or issues with making a GP appointment in the last 15 months</a:t>
            </a:r>
          </a:p>
          <a:p>
            <a:pPr>
              <a:lnSpc>
                <a:spcPct val="120000"/>
              </a:lnSpc>
              <a:buFont typeface="Wingdings" panose="05000000000000000000" pitchFamily="2" charset="2"/>
              <a:buChar char="v"/>
            </a:pPr>
            <a:endParaRPr lang="en-GB" sz="3200" dirty="0">
              <a:solidFill>
                <a:srgbClr val="004992"/>
              </a:solidFill>
            </a:endParaRPr>
          </a:p>
          <a:p>
            <a:pPr lvl="1">
              <a:lnSpc>
                <a:spcPct val="120000"/>
              </a:lnSpc>
              <a:buFont typeface="Courier New" panose="02070309020205020404" pitchFamily="49" charset="0"/>
              <a:buChar char="o"/>
            </a:pPr>
            <a:r>
              <a:rPr lang="en-GB" sz="4800" dirty="0"/>
              <a:t>This divides into </a:t>
            </a:r>
            <a:r>
              <a:rPr lang="en-GB" sz="4800" b="1" dirty="0">
                <a:solidFill>
                  <a:srgbClr val="EA8132"/>
                </a:solidFill>
              </a:rPr>
              <a:t>13%</a:t>
            </a:r>
            <a:r>
              <a:rPr lang="en-GB" sz="4800" dirty="0"/>
              <a:t> who did not go on to seek further advice or use an alternative service instead </a:t>
            </a:r>
            <a:r>
              <a:rPr lang="en-GB" sz="4300" i="1" dirty="0"/>
              <a:t>(there was a higher incidence of not seeking further help among those aged 65+, at 21%)</a:t>
            </a:r>
          </a:p>
          <a:p>
            <a:pPr lvl="1">
              <a:lnSpc>
                <a:spcPct val="120000"/>
              </a:lnSpc>
              <a:buFont typeface="Courier New" panose="02070309020205020404" pitchFamily="49" charset="0"/>
              <a:buChar char="o"/>
            </a:pPr>
            <a:endParaRPr lang="en-GB" sz="5600" i="1" dirty="0"/>
          </a:p>
          <a:p>
            <a:pPr lvl="1">
              <a:lnSpc>
                <a:spcPct val="120000"/>
              </a:lnSpc>
              <a:buFont typeface="Courier New" panose="02070309020205020404" pitchFamily="49" charset="0"/>
              <a:buChar char="o"/>
            </a:pPr>
            <a:r>
              <a:rPr lang="en-GB" sz="4800" dirty="0">
                <a:solidFill>
                  <a:srgbClr val="004992"/>
                </a:solidFill>
                <a:latin typeface="Arial" panose="020B0604020202020204" pitchFamily="34" charset="0"/>
                <a:cs typeface="Arial" panose="020B0604020202020204" pitchFamily="34" charset="0"/>
              </a:rPr>
              <a:t> And </a:t>
            </a:r>
            <a:r>
              <a:rPr lang="en-GB" sz="4800" b="1" dirty="0">
                <a:solidFill>
                  <a:srgbClr val="EA8132"/>
                </a:solidFill>
                <a:latin typeface="Arial" panose="020B0604020202020204" pitchFamily="34" charset="0"/>
                <a:cs typeface="Arial" panose="020B0604020202020204" pitchFamily="34" charset="0"/>
              </a:rPr>
              <a:t>8%</a:t>
            </a:r>
            <a:r>
              <a:rPr lang="en-GB" sz="4800" dirty="0">
                <a:solidFill>
                  <a:srgbClr val="004992"/>
                </a:solidFill>
                <a:latin typeface="Arial" panose="020B0604020202020204" pitchFamily="34" charset="0"/>
                <a:cs typeface="Arial" panose="020B0604020202020204" pitchFamily="34" charset="0"/>
              </a:rPr>
              <a:t> who did go on </a:t>
            </a:r>
            <a:r>
              <a:rPr lang="en-GB" sz="4800" dirty="0"/>
              <a:t>to seek further advice or use an alternative service instead. This </a:t>
            </a:r>
            <a:r>
              <a:rPr lang="en-GB" sz="4800" b="1" dirty="0"/>
              <a:t>8%</a:t>
            </a:r>
            <a:r>
              <a:rPr lang="en-GB" sz="4800" dirty="0"/>
              <a:t> figure breaks down as follows </a:t>
            </a:r>
            <a:r>
              <a:rPr lang="en-GB" sz="3700" i="1" dirty="0"/>
              <a:t>(there is a little overlap where multiple services were used)…</a:t>
            </a:r>
            <a:endParaRPr lang="en-GB" sz="4800" i="1" dirty="0"/>
          </a:p>
          <a:p>
            <a:pPr lvl="3">
              <a:lnSpc>
                <a:spcPct val="120000"/>
              </a:lnSpc>
              <a:buFont typeface="Wingdings" panose="05000000000000000000" pitchFamily="2" charset="2"/>
              <a:buChar char="Ø"/>
            </a:pPr>
            <a:r>
              <a:rPr lang="en-GB" sz="5000" dirty="0"/>
              <a:t>Used a Pharmacy - </a:t>
            </a:r>
            <a:r>
              <a:rPr lang="en-GB" sz="5000" b="1" dirty="0"/>
              <a:t>3%</a:t>
            </a:r>
          </a:p>
          <a:p>
            <a:pPr lvl="3">
              <a:lnSpc>
                <a:spcPct val="120000"/>
              </a:lnSpc>
              <a:buFont typeface="Wingdings" panose="05000000000000000000" pitchFamily="2" charset="2"/>
              <a:buChar char="Ø"/>
            </a:pPr>
            <a:r>
              <a:rPr lang="en-GB" sz="5000" dirty="0"/>
              <a:t>Used NHS 111 - </a:t>
            </a:r>
            <a:r>
              <a:rPr lang="en-GB" sz="5000" b="1" dirty="0"/>
              <a:t>3%</a:t>
            </a:r>
          </a:p>
          <a:p>
            <a:pPr lvl="3">
              <a:lnSpc>
                <a:spcPct val="120000"/>
              </a:lnSpc>
              <a:buFont typeface="Wingdings" panose="05000000000000000000" pitchFamily="2" charset="2"/>
              <a:buChar char="Ø"/>
            </a:pPr>
            <a:r>
              <a:rPr lang="en-GB" sz="5000" dirty="0"/>
              <a:t>Sought advice from NHS website - </a:t>
            </a:r>
            <a:r>
              <a:rPr lang="en-GB" sz="5000" b="1" dirty="0"/>
              <a:t>3%</a:t>
            </a:r>
          </a:p>
          <a:p>
            <a:pPr lvl="3">
              <a:lnSpc>
                <a:spcPct val="120000"/>
              </a:lnSpc>
              <a:buFont typeface="Wingdings" panose="05000000000000000000" pitchFamily="2" charset="2"/>
              <a:buChar char="Ø"/>
            </a:pPr>
            <a:r>
              <a:rPr lang="en-GB" sz="5000" dirty="0"/>
              <a:t>Used local UTC/MIU - </a:t>
            </a:r>
            <a:r>
              <a:rPr lang="en-GB" sz="5000" b="1" dirty="0"/>
              <a:t>1%</a:t>
            </a:r>
          </a:p>
          <a:p>
            <a:pPr lvl="3">
              <a:lnSpc>
                <a:spcPct val="120000"/>
              </a:lnSpc>
              <a:buFont typeface="Wingdings" panose="05000000000000000000" pitchFamily="2" charset="2"/>
              <a:buChar char="Ø"/>
            </a:pPr>
            <a:r>
              <a:rPr lang="en-GB" sz="5000" dirty="0"/>
              <a:t>Used a private health care professional (physio/ osteopath) - </a:t>
            </a:r>
            <a:r>
              <a:rPr lang="en-GB" sz="5000" b="1" dirty="0"/>
              <a:t>1%</a:t>
            </a:r>
          </a:p>
          <a:p>
            <a:pPr>
              <a:lnSpc>
                <a:spcPct val="120000"/>
              </a:lnSpc>
              <a:buFont typeface="Courier New" panose="02070309020205020404" pitchFamily="49" charset="0"/>
              <a:buChar char="o"/>
            </a:pPr>
            <a:endParaRPr lang="en-GB" sz="3200" dirty="0"/>
          </a:p>
          <a:p>
            <a:pPr marL="0" indent="0">
              <a:lnSpc>
                <a:spcPct val="120000"/>
              </a:lnSpc>
              <a:buNone/>
            </a:pPr>
            <a:endParaRPr lang="en-GB" sz="4800" i="1" dirty="0"/>
          </a:p>
        </p:txBody>
      </p:sp>
      <p:sp>
        <p:nvSpPr>
          <p:cNvPr id="9" name="Rectangle 8">
            <a:extLst>
              <a:ext uri="{FF2B5EF4-FFF2-40B4-BE49-F238E27FC236}">
                <a16:creationId xmlns:a16="http://schemas.microsoft.com/office/drawing/2014/main" xmlns="" id="{B305F733-72AD-4668-8E58-4274A997086F}"/>
              </a:ext>
            </a:extLst>
          </p:cNvPr>
          <p:cNvSpPr/>
          <p:nvPr/>
        </p:nvSpPr>
        <p:spPr>
          <a:xfrm>
            <a:off x="-1" y="0"/>
            <a:ext cx="331137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3c – Survey 6 results – Primary care</a:t>
            </a:r>
          </a:p>
        </p:txBody>
      </p:sp>
      <p:sp>
        <p:nvSpPr>
          <p:cNvPr id="11" name="TextBox 10">
            <a:extLst>
              <a:ext uri="{FF2B5EF4-FFF2-40B4-BE49-F238E27FC236}">
                <a16:creationId xmlns:a16="http://schemas.microsoft.com/office/drawing/2014/main" xmlns="" id="{661934A4-C0B8-48BA-ABD5-473EFE62EB0E}"/>
              </a:ext>
            </a:extLst>
          </p:cNvPr>
          <p:cNvSpPr txBox="1"/>
          <p:nvPr/>
        </p:nvSpPr>
        <p:spPr>
          <a:xfrm>
            <a:off x="2163655" y="6074606"/>
            <a:ext cx="7079942" cy="400110"/>
          </a:xfrm>
          <a:prstGeom prst="rect">
            <a:avLst/>
          </a:prstGeom>
          <a:noFill/>
        </p:spPr>
        <p:txBody>
          <a:bodyPr wrap="square">
            <a:spAutoFit/>
          </a:bodyPr>
          <a:lstStyle/>
          <a:p>
            <a:r>
              <a:rPr lang="en-GB" sz="1000" i="1" dirty="0">
                <a:effectLst/>
                <a:ea typeface="Times New Roman" panose="02020603050405020304" pitchFamily="18" charset="0"/>
                <a:cs typeface="Calibri" panose="020F0502020204030204" pitchFamily="34" charset="0"/>
              </a:rPr>
              <a:t>Q27/28. Did you at any point during </a:t>
            </a:r>
            <a:r>
              <a:rPr lang="en-GB" sz="1000" i="1" dirty="0">
                <a:effectLst/>
                <a:ea typeface="Times New Roman" panose="02020603050405020304" pitchFamily="18" charset="0"/>
                <a:cs typeface="Times New Roman" panose="02020603050405020304" pitchFamily="18" charset="0"/>
              </a:rPr>
              <a:t>the last 15 months (between April 2020 and July 2021) have any difficulties or issues with getting a GP appointment</a:t>
            </a:r>
            <a:r>
              <a:rPr lang="en-GB" sz="1000" i="1" dirty="0">
                <a:effectLst/>
                <a:ea typeface="Times New Roman" panose="02020603050405020304" pitchFamily="18" charset="0"/>
                <a:cs typeface="Calibri" panose="020F0502020204030204" pitchFamily="34" charset="0"/>
              </a:rPr>
              <a:t>? </a:t>
            </a:r>
            <a:r>
              <a:rPr lang="en-GB" sz="1000" i="1" dirty="0">
                <a:cs typeface="Calibri" panose="020F0502020204030204" pitchFamily="34" charset="0"/>
              </a:rPr>
              <a:t>What alternatives did you use?</a:t>
            </a:r>
            <a:r>
              <a:rPr lang="en-GB" sz="1000" i="1" dirty="0">
                <a:solidFill>
                  <a:srgbClr val="64B22D"/>
                </a:solidFill>
                <a:latin typeface="Arial"/>
              </a:rPr>
              <a:t> Base: n=312, total participants answering this question</a:t>
            </a:r>
            <a:endParaRPr lang="en-GB" sz="1000" i="1" dirty="0"/>
          </a:p>
        </p:txBody>
      </p:sp>
      <p:sp>
        <p:nvSpPr>
          <p:cNvPr id="12" name="Text Placeholder 1">
            <a:extLst>
              <a:ext uri="{FF2B5EF4-FFF2-40B4-BE49-F238E27FC236}">
                <a16:creationId xmlns:a16="http://schemas.microsoft.com/office/drawing/2014/main" xmlns="" id="{827B0E4F-9ED9-4335-AF6F-F608E8546488}"/>
              </a:ext>
            </a:extLst>
          </p:cNvPr>
          <p:cNvSpPr>
            <a:spLocks noGrp="1"/>
          </p:cNvSpPr>
          <p:nvPr>
            <p:ph type="body" sz="quarter" idx="13"/>
          </p:nvPr>
        </p:nvSpPr>
        <p:spPr>
          <a:xfrm>
            <a:off x="258932" y="333270"/>
            <a:ext cx="11674136" cy="709439"/>
          </a:xfrm>
        </p:spPr>
        <p:txBody>
          <a:bodyPr vert="horz" lIns="216000" tIns="45720" rIns="216000" bIns="45720" rtlCol="0">
            <a:noAutofit/>
          </a:bodyPr>
          <a:lstStyle/>
          <a:p>
            <a:r>
              <a:rPr lang="en-GB" sz="1800" dirty="0">
                <a:solidFill>
                  <a:srgbClr val="004992"/>
                </a:solidFill>
              </a:rPr>
              <a:t>Total sample – Any difficulties/ issues with getting a GP appointment in the last 15 months?</a:t>
            </a:r>
          </a:p>
        </p:txBody>
      </p:sp>
    </p:spTree>
    <p:extLst>
      <p:ext uri="{BB962C8B-B14F-4D97-AF65-F5344CB8AC3E}">
        <p14:creationId xmlns:p14="http://schemas.microsoft.com/office/powerpoint/2010/main" val="242239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0F62729A-B610-4986-B5DB-A707D3723471}"/>
              </a:ext>
            </a:extLst>
          </p:cNvPr>
          <p:cNvSpPr>
            <a:spLocks noGrp="1"/>
          </p:cNvSpPr>
          <p:nvPr>
            <p:ph type="sldNum" sz="quarter" idx="12"/>
          </p:nvPr>
        </p:nvSpPr>
        <p:spPr/>
        <p:txBody>
          <a:bodyPr/>
          <a:lstStyle/>
          <a:p>
            <a:fld id="{F6E39E37-6BC0-A248-806A-337B0CEF6126}" type="slidenum">
              <a:rPr lang="en-US" smtClean="0"/>
              <a:t>33</a:t>
            </a:fld>
            <a:endParaRPr lang="en-US"/>
          </a:p>
        </p:txBody>
      </p:sp>
      <p:sp>
        <p:nvSpPr>
          <p:cNvPr id="16" name="Text Placeholder 1">
            <a:extLst>
              <a:ext uri="{FF2B5EF4-FFF2-40B4-BE49-F238E27FC236}">
                <a16:creationId xmlns:a16="http://schemas.microsoft.com/office/drawing/2014/main" xmlns="" id="{0406ADF0-D54A-4F3C-8A0E-73181190EF13}"/>
              </a:ext>
            </a:extLst>
          </p:cNvPr>
          <p:cNvSpPr>
            <a:spLocks noGrp="1"/>
          </p:cNvSpPr>
          <p:nvPr>
            <p:ph type="body" sz="quarter" idx="13"/>
          </p:nvPr>
        </p:nvSpPr>
        <p:spPr>
          <a:xfrm>
            <a:off x="124287" y="349067"/>
            <a:ext cx="11310152" cy="614283"/>
          </a:xfrm>
        </p:spPr>
        <p:txBody>
          <a:bodyPr vert="horz" lIns="216000" tIns="45720" rIns="216000" bIns="45720" rtlCol="0">
            <a:noAutofit/>
          </a:bodyPr>
          <a:lstStyle/>
          <a:p>
            <a:r>
              <a:rPr lang="en-GB" sz="2400" dirty="0"/>
              <a:t>Final comments about accessing GP appointments in the BSW region….</a:t>
            </a:r>
            <a:endParaRPr lang="en-GB" sz="3200" i="1" dirty="0"/>
          </a:p>
        </p:txBody>
      </p:sp>
      <p:sp>
        <p:nvSpPr>
          <p:cNvPr id="24" name="Rectangle 23">
            <a:extLst>
              <a:ext uri="{FF2B5EF4-FFF2-40B4-BE49-F238E27FC236}">
                <a16:creationId xmlns:a16="http://schemas.microsoft.com/office/drawing/2014/main" xmlns="" id="{78AA8CE7-1F65-4817-99B4-71BC63E9DD14}"/>
              </a:ext>
            </a:extLst>
          </p:cNvPr>
          <p:cNvSpPr/>
          <p:nvPr/>
        </p:nvSpPr>
        <p:spPr>
          <a:xfrm>
            <a:off x="4944587" y="6199255"/>
            <a:ext cx="1887618" cy="246217"/>
          </a:xfrm>
          <a:prstGeom prst="rect">
            <a:avLst/>
          </a:prstGeom>
        </p:spPr>
        <p:txBody>
          <a:bodyPr wrap="square" lIns="91432" tIns="45718" rIns="91432" bIns="45718">
            <a:spAutoFit/>
          </a:bodyPr>
          <a:lstStyle/>
          <a:p>
            <a:r>
              <a:rPr lang="en-GB" sz="1000" i="1" dirty="0">
                <a:latin typeface="Arial"/>
              </a:rPr>
              <a:t>Q29. </a:t>
            </a:r>
            <a:r>
              <a:rPr lang="en-GB" sz="1000" i="1" dirty="0">
                <a:latin typeface="Arial"/>
                <a:cs typeface="Calibri" panose="020F0502020204030204" pitchFamily="34" charset="0"/>
              </a:rPr>
              <a:t>Any further comments</a:t>
            </a:r>
            <a:r>
              <a:rPr lang="en-GB" sz="1000" i="1" dirty="0">
                <a:effectLst/>
                <a:ea typeface="Times New Roman" panose="02020603050405020304" pitchFamily="18" charset="0"/>
                <a:cs typeface="Times New Roman" panose="02020603050405020304" pitchFamily="18" charset="0"/>
              </a:rPr>
              <a:t>?</a:t>
            </a:r>
            <a:r>
              <a:rPr lang="en-GB" sz="1000" i="1" dirty="0">
                <a:effectLst/>
                <a:ea typeface="Times New Roman" panose="02020603050405020304" pitchFamily="18" charset="0"/>
                <a:cs typeface="Arial" panose="020B0604020202020204" pitchFamily="34" charset="0"/>
              </a:rPr>
              <a:t> </a:t>
            </a:r>
            <a:endParaRPr lang="en-GB" sz="900" i="1" dirty="0">
              <a:solidFill>
                <a:srgbClr val="92D050"/>
              </a:solidFill>
              <a:latin typeface="Arial"/>
            </a:endParaRPr>
          </a:p>
        </p:txBody>
      </p:sp>
      <p:sp>
        <p:nvSpPr>
          <p:cNvPr id="8" name="Oval Callout 7">
            <a:extLst>
              <a:ext uri="{FF2B5EF4-FFF2-40B4-BE49-F238E27FC236}">
                <a16:creationId xmlns:a16="http://schemas.microsoft.com/office/drawing/2014/main" xmlns="" id="{CCCB3C59-FFE1-4F62-B8EA-ED3D64672888}"/>
              </a:ext>
            </a:extLst>
          </p:cNvPr>
          <p:cNvSpPr/>
          <p:nvPr/>
        </p:nvSpPr>
        <p:spPr>
          <a:xfrm>
            <a:off x="279499" y="1051768"/>
            <a:ext cx="4037782" cy="4629941"/>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b="1" i="1" u="none" strike="noStrike" baseline="0" dirty="0">
                <a:solidFill>
                  <a:srgbClr val="EA8132"/>
                </a:solidFill>
              </a:rPr>
              <a:t>It has become increasingly more difficult to see a GP face to face over the past 18 months or so, due to C-19. GP's are paid handsomely to provide a service to the public and I feel that we, the public, have been let down in many areas</a:t>
            </a:r>
            <a:r>
              <a:rPr lang="en-GB" sz="1000" b="0" i="1" u="none" strike="noStrike" baseline="0" dirty="0">
                <a:solidFill>
                  <a:srgbClr val="004992"/>
                </a:solidFill>
              </a:rPr>
              <a:t>. My daughter has had, on 2 occasions, great difficulty accessing a GP when her 3 year old daughter was really unwell - the GP surgery didn't even pick up the phone. She ended up in a 5 hour wait at Urgent Care! Other staff within GP surgeries such as senior nurses appear to be picking up most of the work and this, in my view is totally unacceptable, they are not paid to do the GP's work...although it's fair to say that you often get a more 'human' service. As a teacher, I &amp; my colleagues have had to face the public  and can't understand how GPs have got away with 'hiding' behind their front line nursing staff. If the country is as safe as the government say it is - GPs should now be visible</a:t>
            </a:r>
            <a:endParaRPr lang="en-GB" sz="1000" b="1" i="1" dirty="0">
              <a:solidFill>
                <a:srgbClr val="C00000"/>
              </a:solidFill>
            </a:endParaRPr>
          </a:p>
        </p:txBody>
      </p:sp>
      <p:sp>
        <p:nvSpPr>
          <p:cNvPr id="13" name="Oval Callout 7">
            <a:extLst>
              <a:ext uri="{FF2B5EF4-FFF2-40B4-BE49-F238E27FC236}">
                <a16:creationId xmlns:a16="http://schemas.microsoft.com/office/drawing/2014/main" xmlns="" id="{BBF4B2FB-72D2-4C6B-B185-5F3B0FE61774}"/>
              </a:ext>
            </a:extLst>
          </p:cNvPr>
          <p:cNvSpPr/>
          <p:nvPr/>
        </p:nvSpPr>
        <p:spPr>
          <a:xfrm>
            <a:off x="4856776" y="3100408"/>
            <a:ext cx="2248556" cy="1587098"/>
          </a:xfrm>
          <a:prstGeom prst="wedgeEllipseCallout">
            <a:avLst>
              <a:gd name="adj1" fmla="val -48438"/>
              <a:gd name="adj2" fmla="val 3812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i="1" dirty="0">
                <a:solidFill>
                  <a:srgbClr val="004992"/>
                </a:solidFill>
              </a:rPr>
              <a:t>Currently awaiting a phone call from my doctor which is 4 weeks away. The choice appears to be between ‘urgent’ or </a:t>
            </a:r>
            <a:r>
              <a:rPr lang="en-GB" sz="1000" b="1" i="1" dirty="0">
                <a:solidFill>
                  <a:srgbClr val="EA8132"/>
                </a:solidFill>
              </a:rPr>
              <a:t>'hope you get better before we talk to you'</a:t>
            </a:r>
          </a:p>
        </p:txBody>
      </p:sp>
      <p:sp>
        <p:nvSpPr>
          <p:cNvPr id="22" name="Oval Callout 7">
            <a:extLst>
              <a:ext uri="{FF2B5EF4-FFF2-40B4-BE49-F238E27FC236}">
                <a16:creationId xmlns:a16="http://schemas.microsoft.com/office/drawing/2014/main" xmlns="" id="{90769B4B-1F7B-48D2-A63C-72BAE15D6610}"/>
              </a:ext>
            </a:extLst>
          </p:cNvPr>
          <p:cNvSpPr/>
          <p:nvPr/>
        </p:nvSpPr>
        <p:spPr>
          <a:xfrm>
            <a:off x="4317280" y="881821"/>
            <a:ext cx="3327549" cy="1965146"/>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50" i="1" dirty="0">
                <a:solidFill>
                  <a:srgbClr val="004992"/>
                </a:solidFill>
              </a:rPr>
              <a:t>My experience took 2 or 3 attempts at phoning GP Surgery to wait up to an hour in a phone queue to make appt. Very frustrating. A routine appt involves a wait of </a:t>
            </a:r>
            <a:r>
              <a:rPr lang="en-GB" sz="1050" i="1" dirty="0" err="1">
                <a:solidFill>
                  <a:srgbClr val="004992"/>
                </a:solidFill>
              </a:rPr>
              <a:t>approx</a:t>
            </a:r>
            <a:r>
              <a:rPr lang="en-GB" sz="1050" i="1" dirty="0">
                <a:solidFill>
                  <a:srgbClr val="004992"/>
                </a:solidFill>
              </a:rPr>
              <a:t> 3 weeks.  It’s </a:t>
            </a:r>
            <a:r>
              <a:rPr lang="en-GB" sz="1050" b="1" i="1" dirty="0">
                <a:solidFill>
                  <a:srgbClr val="EA8132"/>
                </a:solidFill>
              </a:rPr>
              <a:t>no surprise that people are abusing the system and then upgrading their requests for appts to urgent </a:t>
            </a:r>
            <a:r>
              <a:rPr lang="en-GB" sz="1050" i="1" dirty="0">
                <a:solidFill>
                  <a:srgbClr val="004992"/>
                </a:solidFill>
              </a:rPr>
              <a:t>to be seen in a couple of days</a:t>
            </a:r>
            <a:endParaRPr lang="en-GB" sz="1050" b="1" i="1" dirty="0">
              <a:solidFill>
                <a:srgbClr val="C00000"/>
              </a:solidFill>
            </a:endParaRPr>
          </a:p>
        </p:txBody>
      </p:sp>
      <p:sp>
        <p:nvSpPr>
          <p:cNvPr id="32" name="Oval Callout 7">
            <a:extLst>
              <a:ext uri="{FF2B5EF4-FFF2-40B4-BE49-F238E27FC236}">
                <a16:creationId xmlns:a16="http://schemas.microsoft.com/office/drawing/2014/main" xmlns="" id="{744E69CE-1211-46E7-8F7E-F2550A5BA1EC}"/>
              </a:ext>
            </a:extLst>
          </p:cNvPr>
          <p:cNvSpPr/>
          <p:nvPr/>
        </p:nvSpPr>
        <p:spPr>
          <a:xfrm>
            <a:off x="5130043" y="4824471"/>
            <a:ext cx="1702022" cy="1237818"/>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i="1" dirty="0">
                <a:solidFill>
                  <a:srgbClr val="004992"/>
                </a:solidFill>
              </a:rPr>
              <a:t>It’s a nightmare trying to call for an appointment</a:t>
            </a:r>
            <a:r>
              <a:rPr lang="en-GB" sz="1000" i="1" dirty="0">
                <a:solidFill>
                  <a:srgbClr val="EA8132"/>
                </a:solidFill>
              </a:rPr>
              <a:t>. </a:t>
            </a:r>
            <a:r>
              <a:rPr lang="en-GB" sz="1000" b="1" i="1" dirty="0">
                <a:solidFill>
                  <a:srgbClr val="EA8132"/>
                </a:solidFill>
              </a:rPr>
              <a:t>I made 97 calls in the space of an hour and nothing</a:t>
            </a:r>
          </a:p>
        </p:txBody>
      </p:sp>
      <p:sp>
        <p:nvSpPr>
          <p:cNvPr id="21" name="Rectangle 20">
            <a:extLst>
              <a:ext uri="{FF2B5EF4-FFF2-40B4-BE49-F238E27FC236}">
                <a16:creationId xmlns:a16="http://schemas.microsoft.com/office/drawing/2014/main" xmlns="" id="{1AACB5F2-FA1C-4C9F-BF85-610918B4A213}"/>
              </a:ext>
            </a:extLst>
          </p:cNvPr>
          <p:cNvSpPr/>
          <p:nvPr/>
        </p:nvSpPr>
        <p:spPr>
          <a:xfrm>
            <a:off x="-1" y="0"/>
            <a:ext cx="331137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3c – Survey 6 results – Primary care</a:t>
            </a:r>
          </a:p>
        </p:txBody>
      </p:sp>
      <p:sp>
        <p:nvSpPr>
          <p:cNvPr id="23" name="Oval Callout 7">
            <a:extLst>
              <a:ext uri="{FF2B5EF4-FFF2-40B4-BE49-F238E27FC236}">
                <a16:creationId xmlns:a16="http://schemas.microsoft.com/office/drawing/2014/main" xmlns="" id="{F698A434-D422-4775-A575-4B89793A591F}"/>
              </a:ext>
            </a:extLst>
          </p:cNvPr>
          <p:cNvSpPr/>
          <p:nvPr/>
        </p:nvSpPr>
        <p:spPr>
          <a:xfrm>
            <a:off x="8434243" y="3692597"/>
            <a:ext cx="2743200" cy="2263748"/>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i="1" dirty="0">
                <a:solidFill>
                  <a:srgbClr val="004992"/>
                </a:solidFill>
              </a:rPr>
              <a:t>My mother in law was very ill. My wife and her two sisters tried every which way they could to get a proper GP appointment and attention to  little avail. </a:t>
            </a:r>
            <a:r>
              <a:rPr lang="en-GB" sz="1000" b="1" i="1" dirty="0">
                <a:solidFill>
                  <a:srgbClr val="C00000"/>
                </a:solidFill>
              </a:rPr>
              <a:t>The result was that we are sure that she died prematurely! If anyone ever reads this I have many details that could be provided</a:t>
            </a:r>
          </a:p>
        </p:txBody>
      </p:sp>
      <p:sp>
        <p:nvSpPr>
          <p:cNvPr id="25" name="Oval Callout 7">
            <a:extLst>
              <a:ext uri="{FF2B5EF4-FFF2-40B4-BE49-F238E27FC236}">
                <a16:creationId xmlns:a16="http://schemas.microsoft.com/office/drawing/2014/main" xmlns="" id="{22D740CC-2CD7-4EE2-AA12-C8A27AE27FBB}"/>
              </a:ext>
            </a:extLst>
          </p:cNvPr>
          <p:cNvSpPr/>
          <p:nvPr/>
        </p:nvSpPr>
        <p:spPr>
          <a:xfrm>
            <a:off x="7955925" y="1064849"/>
            <a:ext cx="3924953" cy="2314970"/>
          </a:xfrm>
          <a:prstGeom prst="wedgeEllipseCallout">
            <a:avLst>
              <a:gd name="adj1" fmla="val -41440"/>
              <a:gd name="adj2" fmla="val 47045"/>
            </a:avLst>
          </a:prstGeom>
          <a:noFill/>
          <a:ln w="57150">
            <a:solidFill>
              <a:schemeClr val="tx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r>
              <a:rPr lang="en-GB" sz="1000" i="1" dirty="0">
                <a:solidFill>
                  <a:srgbClr val="004992"/>
                </a:solidFill>
              </a:rPr>
              <a:t> For those in their 70's and above it is a very insecure feeling about getting immediate help if necessary, especially when one lives on one's own. Also, not every elderly person is IT literate and for those who are IT literate, remembering passwords can be a nightmare!  Having to think about getting the correct kind of help when needed, especially when one is emotional, is scary and frightening. </a:t>
            </a:r>
            <a:r>
              <a:rPr lang="en-GB" sz="1000" b="1" i="1" dirty="0">
                <a:solidFill>
                  <a:srgbClr val="EA8132"/>
                </a:solidFill>
              </a:rPr>
              <a:t>The NHS is wonderful, once you are in the system; it's getting into the system which is problematical</a:t>
            </a:r>
          </a:p>
        </p:txBody>
      </p:sp>
    </p:spTree>
    <p:extLst>
      <p:ext uri="{BB962C8B-B14F-4D97-AF65-F5344CB8AC3E}">
        <p14:creationId xmlns:p14="http://schemas.microsoft.com/office/powerpoint/2010/main" val="40718360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2AE5022E-E9BD-4379-B196-BE1F58652C5F}"/>
              </a:ext>
            </a:extLst>
          </p:cNvPr>
          <p:cNvSpPr>
            <a:spLocks noGrp="1"/>
          </p:cNvSpPr>
          <p:nvPr>
            <p:ph type="body" sz="quarter" idx="17"/>
          </p:nvPr>
        </p:nvSpPr>
        <p:spPr>
          <a:xfrm>
            <a:off x="447627" y="2812923"/>
            <a:ext cx="6255013" cy="733028"/>
          </a:xfrm>
        </p:spPr>
        <p:txBody>
          <a:bodyPr/>
          <a:lstStyle/>
          <a:p>
            <a:r>
              <a:rPr lang="en-GB" dirty="0"/>
              <a:t>Appendices </a:t>
            </a:r>
            <a:r>
              <a:rPr lang="en-GB" sz="2400" dirty="0"/>
              <a:t>–</a:t>
            </a:r>
            <a:r>
              <a:rPr lang="en-GB" dirty="0"/>
              <a:t> </a:t>
            </a:r>
            <a:r>
              <a:rPr lang="en-GB" sz="2400" dirty="0"/>
              <a:t>Panel Profile</a:t>
            </a:r>
          </a:p>
        </p:txBody>
      </p:sp>
      <p:sp>
        <p:nvSpPr>
          <p:cNvPr id="4" name="Text Placeholder 3">
            <a:extLst>
              <a:ext uri="{FF2B5EF4-FFF2-40B4-BE49-F238E27FC236}">
                <a16:creationId xmlns:a16="http://schemas.microsoft.com/office/drawing/2014/main" xmlns="" id="{00C26062-E8A9-424E-AB2A-9FFA4A108420}"/>
              </a:ext>
            </a:extLst>
          </p:cNvPr>
          <p:cNvSpPr>
            <a:spLocks noGrp="1"/>
          </p:cNvSpPr>
          <p:nvPr>
            <p:ph type="body" sz="quarter" idx="18"/>
          </p:nvPr>
        </p:nvSpPr>
        <p:spPr>
          <a:xfrm>
            <a:off x="447628" y="2301748"/>
            <a:ext cx="5898473" cy="511175"/>
          </a:xfrm>
        </p:spPr>
        <p:txBody>
          <a:bodyPr/>
          <a:lstStyle/>
          <a:p>
            <a:r>
              <a:rPr lang="en-GB" dirty="0"/>
              <a:t>Section 4</a:t>
            </a:r>
          </a:p>
        </p:txBody>
      </p:sp>
      <p:sp>
        <p:nvSpPr>
          <p:cNvPr id="6" name="Slide Number Placeholder 5">
            <a:extLst>
              <a:ext uri="{FF2B5EF4-FFF2-40B4-BE49-F238E27FC236}">
                <a16:creationId xmlns:a16="http://schemas.microsoft.com/office/drawing/2014/main" xmlns="" id="{D7E73609-F037-44A0-87D9-06CDFFF975B8}"/>
              </a:ext>
            </a:extLst>
          </p:cNvPr>
          <p:cNvSpPr>
            <a:spLocks noGrp="1"/>
          </p:cNvSpPr>
          <p:nvPr>
            <p:ph type="sldNum" sz="quarter" idx="12"/>
          </p:nvPr>
        </p:nvSpPr>
        <p:spPr/>
        <p:txBody>
          <a:bodyPr/>
          <a:lstStyle/>
          <a:p>
            <a:fld id="{F6E39E37-6BC0-A248-806A-337B0CEF6126}" type="slidenum">
              <a:rPr lang="en-US" smtClean="0"/>
              <a:t>34</a:t>
            </a:fld>
            <a:endParaRPr lang="en-US"/>
          </a:p>
        </p:txBody>
      </p:sp>
      <p:pic>
        <p:nvPicPr>
          <p:cNvPr id="7" name="Picture 6">
            <a:extLst>
              <a:ext uri="{FF2B5EF4-FFF2-40B4-BE49-F238E27FC236}">
                <a16:creationId xmlns:a16="http://schemas.microsoft.com/office/drawing/2014/main" xmlns="" id="{E732A35F-7EDA-471F-9911-C3266454C028}"/>
              </a:ext>
            </a:extLst>
          </p:cNvPr>
          <p:cNvPicPr>
            <a:picLocks noChangeAspect="1"/>
          </p:cNvPicPr>
          <p:nvPr/>
        </p:nvPicPr>
        <p:blipFill>
          <a:blip r:embed="rId2"/>
          <a:stretch>
            <a:fillRect/>
          </a:stretch>
        </p:blipFill>
        <p:spPr>
          <a:xfrm>
            <a:off x="7948604" y="1482354"/>
            <a:ext cx="3426520" cy="3893291"/>
          </a:xfrm>
          <a:prstGeom prst="rect">
            <a:avLst/>
          </a:prstGeom>
          <a:effectLst>
            <a:softEdge rad="101600"/>
          </a:effectLst>
        </p:spPr>
      </p:pic>
    </p:spTree>
    <p:extLst>
      <p:ext uri="{BB962C8B-B14F-4D97-AF65-F5344CB8AC3E}">
        <p14:creationId xmlns:p14="http://schemas.microsoft.com/office/powerpoint/2010/main" val="2079131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xmlns="" id="{F536227F-C5BE-4320-8995-9C83EA8D88CA}"/>
              </a:ext>
            </a:extLst>
          </p:cNvPr>
          <p:cNvPicPr>
            <a:picLocks noChangeAspect="1"/>
          </p:cNvPicPr>
          <p:nvPr/>
        </p:nvPicPr>
        <p:blipFill>
          <a:blip r:embed="rId3"/>
          <a:stretch>
            <a:fillRect/>
          </a:stretch>
        </p:blipFill>
        <p:spPr>
          <a:xfrm>
            <a:off x="223932" y="1181274"/>
            <a:ext cx="3343848" cy="4458463"/>
          </a:xfrm>
          <a:prstGeom prst="rect">
            <a:avLst/>
          </a:prstGeom>
        </p:spPr>
      </p:pic>
      <p:sp>
        <p:nvSpPr>
          <p:cNvPr id="4" name="Slide Number Placeholder 3">
            <a:extLst>
              <a:ext uri="{FF2B5EF4-FFF2-40B4-BE49-F238E27FC236}">
                <a16:creationId xmlns:a16="http://schemas.microsoft.com/office/drawing/2014/main" xmlns="" id="{7179E13C-FC3C-4820-8A95-41FE22677671}"/>
              </a:ext>
            </a:extLst>
          </p:cNvPr>
          <p:cNvSpPr>
            <a:spLocks noGrp="1"/>
          </p:cNvSpPr>
          <p:nvPr>
            <p:ph type="sldNum" sz="quarter" idx="12"/>
          </p:nvPr>
        </p:nvSpPr>
        <p:spPr/>
        <p:txBody>
          <a:bodyPr/>
          <a:lstStyle/>
          <a:p>
            <a:fld id="{F6E39E37-6BC0-A248-806A-337B0CEF6126}" type="slidenum">
              <a:rPr lang="en-US" smtClean="0"/>
              <a:t>35</a:t>
            </a:fld>
            <a:endParaRPr lang="en-US"/>
          </a:p>
        </p:txBody>
      </p:sp>
      <p:sp>
        <p:nvSpPr>
          <p:cNvPr id="15" name="Text Placeholder 1">
            <a:extLst>
              <a:ext uri="{FF2B5EF4-FFF2-40B4-BE49-F238E27FC236}">
                <a16:creationId xmlns:a16="http://schemas.microsoft.com/office/drawing/2014/main" xmlns="" id="{B564E9CD-A64C-403F-9895-7104A80F673C}"/>
              </a:ext>
            </a:extLst>
          </p:cNvPr>
          <p:cNvSpPr>
            <a:spLocks noGrp="1"/>
          </p:cNvSpPr>
          <p:nvPr>
            <p:ph type="body" sz="quarter" idx="13"/>
          </p:nvPr>
        </p:nvSpPr>
        <p:spPr>
          <a:xfrm>
            <a:off x="223932" y="334269"/>
            <a:ext cx="11744136" cy="1030287"/>
          </a:xfrm>
        </p:spPr>
        <p:txBody>
          <a:bodyPr>
            <a:normAutofit/>
          </a:bodyPr>
          <a:lstStyle/>
          <a:p>
            <a:r>
              <a:rPr lang="en-GB" sz="2800" dirty="0"/>
              <a:t>Recruitment methodologies – 1,011 panellists recruited</a:t>
            </a:r>
          </a:p>
        </p:txBody>
      </p:sp>
      <p:grpSp>
        <p:nvGrpSpPr>
          <p:cNvPr id="5" name="Group 4">
            <a:extLst>
              <a:ext uri="{FF2B5EF4-FFF2-40B4-BE49-F238E27FC236}">
                <a16:creationId xmlns:a16="http://schemas.microsoft.com/office/drawing/2014/main" xmlns="" id="{2B0246A0-4854-43B6-82A3-7E876083A296}"/>
              </a:ext>
            </a:extLst>
          </p:cNvPr>
          <p:cNvGrpSpPr/>
          <p:nvPr/>
        </p:nvGrpSpPr>
        <p:grpSpPr>
          <a:xfrm>
            <a:off x="2700802" y="902479"/>
            <a:ext cx="5586029" cy="5016054"/>
            <a:chOff x="2079667" y="1272435"/>
            <a:chExt cx="3231773" cy="3047179"/>
          </a:xfrm>
        </p:grpSpPr>
        <p:sp>
          <p:nvSpPr>
            <p:cNvPr id="6" name="Oval 5">
              <a:extLst>
                <a:ext uri="{FF2B5EF4-FFF2-40B4-BE49-F238E27FC236}">
                  <a16:creationId xmlns:a16="http://schemas.microsoft.com/office/drawing/2014/main" xmlns="" id="{2DA57685-0503-4353-9428-98F4C2658044}"/>
                </a:ext>
              </a:extLst>
            </p:cNvPr>
            <p:cNvSpPr/>
            <p:nvPr/>
          </p:nvSpPr>
          <p:spPr>
            <a:xfrm>
              <a:off x="2079667" y="1272435"/>
              <a:ext cx="3231773" cy="3047179"/>
            </a:xfrm>
            <a:prstGeom prst="ellipse">
              <a:avLst/>
            </a:prstGeom>
            <a:solidFill>
              <a:srgbClr val="CDDE54">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4">
              <a:extLst>
                <a:ext uri="{FF2B5EF4-FFF2-40B4-BE49-F238E27FC236}">
                  <a16:creationId xmlns:a16="http://schemas.microsoft.com/office/drawing/2014/main" xmlns="" id="{396F037C-9286-472C-B0A8-A3F24C58BE12}"/>
                </a:ext>
              </a:extLst>
            </p:cNvPr>
            <p:cNvSpPr txBox="1"/>
            <p:nvPr/>
          </p:nvSpPr>
          <p:spPr>
            <a:xfrm>
              <a:off x="2490521" y="1962137"/>
              <a:ext cx="2519829" cy="14435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defTabSz="533400">
                <a:lnSpc>
                  <a:spcPct val="90000"/>
                </a:lnSpc>
                <a:spcBef>
                  <a:spcPct val="0"/>
                </a:spcBef>
                <a:spcAft>
                  <a:spcPct val="35000"/>
                </a:spcAft>
              </a:pPr>
              <a:endParaRPr lang="en-GB" sz="1200" dirty="0"/>
            </a:p>
            <a:p>
              <a:pPr defTabSz="533400">
                <a:lnSpc>
                  <a:spcPct val="90000"/>
                </a:lnSpc>
                <a:spcBef>
                  <a:spcPct val="0"/>
                </a:spcBef>
                <a:spcAft>
                  <a:spcPct val="35000"/>
                </a:spcAft>
              </a:pPr>
              <a:r>
                <a:rPr lang="en-GB" sz="1000" b="1" i="1" dirty="0">
                  <a:solidFill>
                    <a:schemeClr val="tx1">
                      <a:lumMod val="65000"/>
                      <a:lumOff val="35000"/>
                    </a:schemeClr>
                  </a:solidFill>
                  <a:latin typeface="Century Gothic" panose="020B0502020202020204" pitchFamily="34" charset="0"/>
                </a:rPr>
                <a:t>                  1) </a:t>
              </a:r>
              <a:r>
                <a:rPr lang="en-GB" sz="1200" b="1" dirty="0">
                  <a:solidFill>
                    <a:srgbClr val="0095C4"/>
                  </a:solidFill>
                  <a:latin typeface="Arial" panose="020B0604020202020204" pitchFamily="34" charset="0"/>
                  <a:cs typeface="Arial" panose="020B0604020202020204" pitchFamily="34" charset="0"/>
                </a:rPr>
                <a:t>Core recruitment – face to face</a:t>
              </a:r>
            </a:p>
            <a:p>
              <a:pPr marL="628650" lvl="1" indent="-171450" defTabSz="533400">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33 face to face recruitment days took place in January to                 March and then November / December 2020 </a:t>
              </a:r>
              <a:r>
                <a:rPr lang="en-GB" sz="1000" i="1" dirty="0">
                  <a:latin typeface="Arial" panose="020B0604020202020204" pitchFamily="34" charset="0"/>
                  <a:cs typeface="Arial" panose="020B0604020202020204" pitchFamily="34" charset="0"/>
                </a:rPr>
                <a:t>(always when pandemic regulations allowed)</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 mixture of </a:t>
              </a:r>
              <a:r>
                <a:rPr lang="en-GB" sz="1000" b="1" dirty="0">
                  <a:solidFill>
                    <a:srgbClr val="EA8132"/>
                  </a:solidFill>
                  <a:latin typeface="Arial" panose="020B0604020202020204" pitchFamily="34" charset="0"/>
                  <a:cs typeface="Arial" panose="020B0604020202020204" pitchFamily="34" charset="0"/>
                </a:rPr>
                <a:t>community days </a:t>
              </a:r>
              <a:r>
                <a:rPr lang="en-GB" sz="1000" dirty="0">
                  <a:latin typeface="Arial" panose="020B0604020202020204" pitchFamily="34" charset="0"/>
                  <a:cs typeface="Arial" panose="020B0604020202020204" pitchFamily="34" charset="0"/>
                </a:rPr>
                <a:t>in town halls, libraries, community &amp; social centres, shopping malls and cafes/inns</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Along with individual interviewers conducting face to face </a:t>
              </a:r>
              <a:r>
                <a:rPr lang="en-GB" sz="1000" b="1" dirty="0">
                  <a:solidFill>
                    <a:srgbClr val="EA8132"/>
                  </a:solidFill>
                  <a:latin typeface="Arial" panose="020B0604020202020204" pitchFamily="34" charset="0"/>
                  <a:cs typeface="Arial" panose="020B0604020202020204" pitchFamily="34" charset="0"/>
                </a:rPr>
                <a:t>on-street shifts and door to door interviews</a:t>
              </a:r>
              <a:r>
                <a:rPr lang="en-GB" sz="1000" dirty="0">
                  <a:latin typeface="Arial" panose="020B0604020202020204" pitchFamily="34" charset="0"/>
                  <a:cs typeface="Arial" panose="020B0604020202020204" pitchFamily="34" charset="0"/>
                </a:rPr>
                <a:t>, among local communities in less busy locations</a:t>
              </a: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These have been </a:t>
              </a:r>
              <a:r>
                <a:rPr lang="en-GB" sz="1000" b="1" dirty="0">
                  <a:solidFill>
                    <a:srgbClr val="EA8132"/>
                  </a:solidFill>
                  <a:latin typeface="Arial" panose="020B0604020202020204" pitchFamily="34" charset="0"/>
                  <a:cs typeface="Arial" panose="020B0604020202020204" pitchFamily="34" charset="0"/>
                </a:rPr>
                <a:t>spread right across the BSW region</a:t>
              </a:r>
              <a:r>
                <a:rPr lang="en-GB" sz="1000" dirty="0">
                  <a:latin typeface="Arial" panose="020B0604020202020204" pitchFamily="34" charset="0"/>
                  <a:cs typeface="Arial" panose="020B0604020202020204" pitchFamily="34" charset="0"/>
                </a:rPr>
                <a:t>, including</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Bath, </a:t>
              </a:r>
              <a:r>
                <a:rPr lang="en-GB" sz="1000" dirty="0" err="1">
                  <a:latin typeface="Arial" panose="020B0604020202020204" pitchFamily="34" charset="0"/>
                  <a:cs typeface="Arial" panose="020B0604020202020204" pitchFamily="34" charset="0"/>
                </a:rPr>
                <a:t>Batheaston</a:t>
              </a:r>
              <a:r>
                <a:rPr lang="en-GB" sz="1000" dirty="0">
                  <a:latin typeface="Arial" panose="020B0604020202020204" pitchFamily="34" charset="0"/>
                  <a:cs typeface="Arial" panose="020B0604020202020204" pitchFamily="34" charset="0"/>
                </a:rPr>
                <a:t>, Midsomer Norton, Keynsham</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Swindon</a:t>
              </a:r>
            </a:p>
            <a:p>
              <a:pPr marL="1085850" lvl="2"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Devises, Marlborough, Trowbridge, Warminster, Salisbury, Amesbury, Chippenham</a:t>
              </a:r>
            </a:p>
            <a:p>
              <a:pPr marL="1085850" lvl="2"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F to F recruitment was the preferred core method: both to avoid self-selection and to enable specific targeting of a representative sample. </a:t>
              </a:r>
              <a:r>
                <a:rPr lang="en-GB" sz="1000" b="1" dirty="0">
                  <a:solidFill>
                    <a:srgbClr val="EA8E32"/>
                  </a:solidFill>
                  <a:latin typeface="Arial" panose="020B0604020202020204" pitchFamily="34" charset="0"/>
                  <a:cs typeface="Arial" panose="020B0604020202020204" pitchFamily="34" charset="0"/>
                </a:rPr>
                <a:t>914 panellists </a:t>
              </a:r>
              <a:r>
                <a:rPr lang="en-GB" sz="1000" dirty="0">
                  <a:latin typeface="Arial" panose="020B0604020202020204" pitchFamily="34" charset="0"/>
                  <a:cs typeface="Arial" panose="020B0604020202020204" pitchFamily="34" charset="0"/>
                </a:rPr>
                <a:t>have been recruited via this method</a:t>
              </a:r>
            </a:p>
            <a:p>
              <a:pPr marL="628650" lvl="1"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 interaction with the professional recruitment team also provides an opportunity for a clear introduction to and    explanation of the purpose of the panel</a:t>
              </a:r>
            </a:p>
          </p:txBody>
        </p:sp>
      </p:grpSp>
      <p:grpSp>
        <p:nvGrpSpPr>
          <p:cNvPr id="8" name="Group 7">
            <a:extLst>
              <a:ext uri="{FF2B5EF4-FFF2-40B4-BE49-F238E27FC236}">
                <a16:creationId xmlns:a16="http://schemas.microsoft.com/office/drawing/2014/main" xmlns="" id="{D43D6107-E941-4419-A86F-55B9D48E8A25}"/>
              </a:ext>
            </a:extLst>
          </p:cNvPr>
          <p:cNvGrpSpPr/>
          <p:nvPr/>
        </p:nvGrpSpPr>
        <p:grpSpPr>
          <a:xfrm>
            <a:off x="7800298" y="1438177"/>
            <a:ext cx="3938233" cy="3649190"/>
            <a:chOff x="2686865" y="1695038"/>
            <a:chExt cx="2708453" cy="2624575"/>
          </a:xfrm>
        </p:grpSpPr>
        <p:sp>
          <p:nvSpPr>
            <p:cNvPr id="9" name="Oval 8">
              <a:extLst>
                <a:ext uri="{FF2B5EF4-FFF2-40B4-BE49-F238E27FC236}">
                  <a16:creationId xmlns:a16="http://schemas.microsoft.com/office/drawing/2014/main" xmlns="" id="{E6D944B9-A65C-4E29-B2F7-036D6AD53839}"/>
                </a:ext>
              </a:extLst>
            </p:cNvPr>
            <p:cNvSpPr/>
            <p:nvPr/>
          </p:nvSpPr>
          <p:spPr>
            <a:xfrm>
              <a:off x="2686865" y="1695038"/>
              <a:ext cx="2708453" cy="2624575"/>
            </a:xfrm>
            <a:prstGeom prst="ellipse">
              <a:avLst/>
            </a:prstGeom>
            <a:solidFill>
              <a:srgbClr val="CDDE54">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10" name="Oval 4">
              <a:extLst>
                <a:ext uri="{FF2B5EF4-FFF2-40B4-BE49-F238E27FC236}">
                  <a16:creationId xmlns:a16="http://schemas.microsoft.com/office/drawing/2014/main" xmlns="" id="{42CF6777-E757-4736-B37A-E14AF38A1CF1}"/>
                </a:ext>
              </a:extLst>
            </p:cNvPr>
            <p:cNvSpPr txBox="1"/>
            <p:nvPr/>
          </p:nvSpPr>
          <p:spPr>
            <a:xfrm>
              <a:off x="2912978" y="2285568"/>
              <a:ext cx="1964160" cy="1443516"/>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defTabSz="533400">
                <a:lnSpc>
                  <a:spcPct val="90000"/>
                </a:lnSpc>
                <a:spcBef>
                  <a:spcPct val="0"/>
                </a:spcBef>
                <a:spcAft>
                  <a:spcPct val="35000"/>
                </a:spcAft>
              </a:pPr>
              <a:endParaRPr lang="en-GB" sz="1200" dirty="0"/>
            </a:p>
            <a:p>
              <a:pPr defTabSz="533400">
                <a:lnSpc>
                  <a:spcPct val="90000"/>
                </a:lnSpc>
                <a:spcBef>
                  <a:spcPct val="0"/>
                </a:spcBef>
                <a:spcAft>
                  <a:spcPct val="35000"/>
                </a:spcAft>
              </a:pPr>
              <a:r>
                <a:rPr lang="en-GB" sz="1000" b="1" i="1" dirty="0">
                  <a:solidFill>
                    <a:schemeClr val="tx1">
                      <a:lumMod val="65000"/>
                      <a:lumOff val="35000"/>
                    </a:schemeClr>
                  </a:solidFill>
                  <a:latin typeface="Arial" panose="020B0604020202020204" pitchFamily="34" charset="0"/>
                  <a:cs typeface="Arial" panose="020B0604020202020204" pitchFamily="34" charset="0"/>
                </a:rPr>
                <a:t>         </a:t>
              </a:r>
              <a:r>
                <a:rPr lang="en-GB" sz="1000" b="1" i="1" dirty="0">
                  <a:solidFill>
                    <a:srgbClr val="0095C4"/>
                  </a:solidFill>
                  <a:latin typeface="Arial" panose="020B0604020202020204" pitchFamily="34" charset="0"/>
                  <a:cs typeface="Arial" panose="020B0604020202020204" pitchFamily="34" charset="0"/>
                </a:rPr>
                <a:t>2) </a:t>
              </a:r>
              <a:r>
                <a:rPr lang="en-GB" sz="1200" b="1" dirty="0">
                  <a:solidFill>
                    <a:srgbClr val="0095C4"/>
                  </a:solidFill>
                  <a:latin typeface="Arial" panose="020B0604020202020204" pitchFamily="34" charset="0"/>
                  <a:cs typeface="Arial" panose="020B0604020202020204" pitchFamily="34" charset="0"/>
                </a:rPr>
                <a:t>Additional recruitment</a:t>
              </a:r>
            </a:p>
            <a:p>
              <a:pPr defTabSz="533400">
                <a:lnSpc>
                  <a:spcPct val="90000"/>
                </a:lnSpc>
                <a:spcBef>
                  <a:spcPct val="0"/>
                </a:spcBef>
                <a:spcAft>
                  <a:spcPct val="35000"/>
                </a:spcAft>
              </a:pPr>
              <a:r>
                <a:rPr lang="en-GB" sz="1200" b="1" dirty="0">
                  <a:solidFill>
                    <a:srgbClr val="0095C4"/>
                  </a:solidFill>
                  <a:latin typeface="Arial" panose="020B0604020202020204" pitchFamily="34" charset="0"/>
                  <a:cs typeface="Arial" panose="020B0604020202020204" pitchFamily="34" charset="0"/>
                </a:rPr>
                <a:t>           methods</a:t>
              </a: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These have included </a:t>
              </a:r>
              <a:r>
                <a:rPr lang="en-GB" sz="1000" b="1" dirty="0">
                  <a:solidFill>
                    <a:srgbClr val="EA8132"/>
                  </a:solidFill>
                  <a:latin typeface="Arial" panose="020B0604020202020204" pitchFamily="34" charset="0"/>
                  <a:cs typeface="Arial" panose="020B0604020202020204" pitchFamily="34" charset="0"/>
                </a:rPr>
                <a:t>social media </a:t>
              </a:r>
              <a:r>
                <a:rPr lang="en-GB" sz="1000" dirty="0">
                  <a:latin typeface="Arial" panose="020B0604020202020204" pitchFamily="34" charset="0"/>
                  <a:cs typeface="Arial" panose="020B0604020202020204" pitchFamily="34" charset="0"/>
                </a:rPr>
                <a:t>advertising on Facebook and Instagram, </a:t>
              </a:r>
              <a:r>
                <a:rPr lang="en-GB" sz="1000" b="1" dirty="0">
                  <a:solidFill>
                    <a:srgbClr val="EA8132"/>
                  </a:solidFill>
                  <a:latin typeface="Arial" panose="020B0604020202020204" pitchFamily="34" charset="0"/>
                  <a:cs typeface="Arial" panose="020B0604020202020204" pitchFamily="34" charset="0"/>
                </a:rPr>
                <a:t>member get member </a:t>
              </a:r>
              <a:r>
                <a:rPr lang="en-GB" sz="1000" i="1" dirty="0">
                  <a:latin typeface="Arial" panose="020B0604020202020204" pitchFamily="34" charset="0"/>
                  <a:cs typeface="Arial" panose="020B0604020202020204" pitchFamily="34" charset="0"/>
                </a:rPr>
                <a:t>(panellists promoting to their contacts), </a:t>
              </a:r>
              <a:r>
                <a:rPr lang="en-GB" sz="1000" dirty="0">
                  <a:latin typeface="Arial" panose="020B0604020202020204" pitchFamily="34" charset="0"/>
                  <a:cs typeface="Arial" panose="020B0604020202020204" pitchFamily="34" charset="0"/>
                </a:rPr>
                <a:t>engagement with </a:t>
              </a:r>
              <a:r>
                <a:rPr lang="en-GB" sz="1000" b="1" dirty="0">
                  <a:solidFill>
                    <a:srgbClr val="EA8132"/>
                  </a:solidFill>
                  <a:latin typeface="Arial" panose="020B0604020202020204" pitchFamily="34" charset="0"/>
                  <a:cs typeface="Arial" panose="020B0604020202020204" pitchFamily="34" charset="0"/>
                </a:rPr>
                <a:t>local organisations </a:t>
              </a:r>
              <a:r>
                <a:rPr lang="en-GB" sz="1000" dirty="0">
                  <a:latin typeface="Arial" panose="020B0604020202020204" pitchFamily="34" charset="0"/>
                  <a:cs typeface="Arial" panose="020B0604020202020204" pitchFamily="34" charset="0"/>
                </a:rPr>
                <a:t>and </a:t>
              </a:r>
              <a:r>
                <a:rPr lang="en-GB" sz="1000" b="1" dirty="0">
                  <a:solidFill>
                    <a:srgbClr val="EA8132"/>
                  </a:solidFill>
                  <a:latin typeface="Arial" panose="020B0604020202020204" pitchFamily="34" charset="0"/>
                  <a:cs typeface="Arial" panose="020B0604020202020204" pitchFamily="34" charset="0"/>
                </a:rPr>
                <a:t>promotion by BSW CCG </a:t>
              </a:r>
              <a:r>
                <a:rPr lang="en-GB" sz="1000" dirty="0">
                  <a:latin typeface="Arial" panose="020B0604020202020204" pitchFamily="34" charset="0"/>
                  <a:cs typeface="Arial" panose="020B0604020202020204" pitchFamily="34" charset="0"/>
                </a:rPr>
                <a:t>via it’s website, social media and contacts</a:t>
              </a:r>
            </a:p>
            <a:p>
              <a:pPr marL="628650" lvl="1"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An additional </a:t>
              </a:r>
              <a:r>
                <a:rPr lang="en-GB" sz="1000" b="1" dirty="0">
                  <a:solidFill>
                    <a:srgbClr val="EA8132"/>
                  </a:solidFill>
                  <a:latin typeface="Arial" panose="020B0604020202020204" pitchFamily="34" charset="0"/>
                  <a:cs typeface="Arial" panose="020B0604020202020204" pitchFamily="34" charset="0"/>
                </a:rPr>
                <a:t>97 panellists </a:t>
              </a:r>
              <a:r>
                <a:rPr lang="en-GB" sz="1000" dirty="0">
                  <a:latin typeface="Arial" panose="020B0604020202020204" pitchFamily="34" charset="0"/>
                  <a:cs typeface="Arial" panose="020B0604020202020204" pitchFamily="34" charset="0"/>
                </a:rPr>
                <a:t>have joined via these methods</a:t>
              </a:r>
            </a:p>
            <a:p>
              <a:pPr marL="628650" lvl="1" indent="-171450" defTabSz="533400">
                <a:lnSpc>
                  <a:spcPct val="90000"/>
                </a:lnSpc>
                <a:spcBef>
                  <a:spcPct val="0"/>
                </a:spcBef>
                <a:spcAft>
                  <a:spcPct val="350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628650" lvl="1" indent="-171450" defTabSz="533400">
                <a:lnSpc>
                  <a:spcPct val="90000"/>
                </a:lnSpc>
                <a:spcBef>
                  <a:spcPct val="0"/>
                </a:spcBef>
                <a:spcAft>
                  <a:spcPct val="350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This additional recruitment allowed an element of boosting of certain categories of citizen’s, such as younger people and hard to reach audiences</a:t>
              </a:r>
            </a:p>
          </p:txBody>
        </p:sp>
      </p:grpSp>
      <p:sp>
        <p:nvSpPr>
          <p:cNvPr id="14" name="Rectangle 13">
            <a:extLst>
              <a:ext uri="{FF2B5EF4-FFF2-40B4-BE49-F238E27FC236}">
                <a16:creationId xmlns:a16="http://schemas.microsoft.com/office/drawing/2014/main" xmlns="" id="{F6466C45-33D6-4736-8F69-7F25E3241069}"/>
              </a:ext>
            </a:extLst>
          </p:cNvPr>
          <p:cNvSpPr/>
          <p:nvPr/>
        </p:nvSpPr>
        <p:spPr>
          <a:xfrm>
            <a:off x="0" y="0"/>
            <a:ext cx="284973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sp>
        <p:nvSpPr>
          <p:cNvPr id="16" name="Content Placeholder 2">
            <a:extLst>
              <a:ext uri="{FF2B5EF4-FFF2-40B4-BE49-F238E27FC236}">
                <a16:creationId xmlns:a16="http://schemas.microsoft.com/office/drawing/2014/main" xmlns="" id="{055D97A8-B3D0-4E13-A663-0363D829732C}"/>
              </a:ext>
            </a:extLst>
          </p:cNvPr>
          <p:cNvSpPr txBox="1">
            <a:spLocks/>
          </p:cNvSpPr>
          <p:nvPr/>
        </p:nvSpPr>
        <p:spPr>
          <a:xfrm>
            <a:off x="2364406" y="5940848"/>
            <a:ext cx="7844914" cy="1247180"/>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lvl="2">
              <a:lnSpc>
                <a:spcPct val="120000"/>
              </a:lnSpc>
              <a:buFont typeface="Wingdings" panose="05000000000000000000" pitchFamily="2" charset="2"/>
              <a:buChar char="Ø"/>
            </a:pPr>
            <a:r>
              <a:rPr lang="en-GB" sz="1100" dirty="0">
                <a:solidFill>
                  <a:schemeClr val="tx1"/>
                </a:solidFill>
              </a:rPr>
              <a:t>Panellists have completed 6 surveys since the panel started, mainly online. Jungle Green conduct additional interviews by telephone and postal questionnaire where the respondent has chosen these alternative methods</a:t>
            </a:r>
            <a:endParaRPr lang="en-GB" sz="1100" b="1" dirty="0">
              <a:solidFill>
                <a:srgbClr val="00B0F0"/>
              </a:solidFill>
            </a:endParaRPr>
          </a:p>
          <a:p>
            <a:pPr marL="685800" lvl="2" indent="0">
              <a:buNone/>
            </a:pPr>
            <a:endParaRPr lang="en-US" sz="1050" b="1" i="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80931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179E13C-FC3C-4820-8A95-41FE22677671}"/>
              </a:ext>
            </a:extLst>
          </p:cNvPr>
          <p:cNvSpPr>
            <a:spLocks noGrp="1"/>
          </p:cNvSpPr>
          <p:nvPr>
            <p:ph type="sldNum" sz="quarter" idx="12"/>
          </p:nvPr>
        </p:nvSpPr>
        <p:spPr/>
        <p:txBody>
          <a:bodyPr/>
          <a:lstStyle/>
          <a:p>
            <a:fld id="{F6E39E37-6BC0-A248-806A-337B0CEF6126}" type="slidenum">
              <a:rPr lang="en-US" smtClean="0"/>
              <a:t>36</a:t>
            </a:fld>
            <a:endParaRPr lang="en-US"/>
          </a:p>
        </p:txBody>
      </p:sp>
      <p:sp>
        <p:nvSpPr>
          <p:cNvPr id="14" name="Rectangle 13">
            <a:extLst>
              <a:ext uri="{FF2B5EF4-FFF2-40B4-BE49-F238E27FC236}">
                <a16:creationId xmlns:a16="http://schemas.microsoft.com/office/drawing/2014/main" xmlns="" id="{F6466C45-33D6-4736-8F69-7F25E3241069}"/>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sp>
        <p:nvSpPr>
          <p:cNvPr id="18" name="Text Placeholder 1">
            <a:extLst>
              <a:ext uri="{FF2B5EF4-FFF2-40B4-BE49-F238E27FC236}">
                <a16:creationId xmlns:a16="http://schemas.microsoft.com/office/drawing/2014/main" xmlns="" id="{66CC2D5E-8391-4A16-BC12-79D41CCEDBCD}"/>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Comparison of the profile of the </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entire BSW region population</a:t>
            </a:r>
            <a:r>
              <a:rPr lang="en-US" sz="2000"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1600" i="1" dirty="0">
                <a:solidFill>
                  <a:srgbClr val="768692"/>
                </a:solidFill>
                <a:latin typeface="Arial" panose="020B0604020202020204" pitchFamily="34" charset="0"/>
                <a:ea typeface="Times New Roman" panose="02020603050405020304" pitchFamily="18" charset="0"/>
                <a:cs typeface="Arial" panose="020B0604020202020204" pitchFamily="34" charset="0"/>
              </a:rPr>
              <a:t>(according to census data/JNSA)</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 our rim weighted panel profile</a:t>
            </a:r>
            <a:r>
              <a:rPr lang="en-US" sz="2000" i="1" dirty="0">
                <a:solidFill>
                  <a:srgbClr val="768692"/>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and the </a:t>
            </a:r>
            <a:r>
              <a:rPr lang="en-US" sz="2000" dirty="0">
                <a:solidFill>
                  <a:srgbClr val="64B22D"/>
                </a:solidFill>
                <a:latin typeface="Arial" panose="020B0604020202020204" pitchFamily="34" charset="0"/>
                <a:ea typeface="Times New Roman" panose="02020603050405020304" pitchFamily="18" charset="0"/>
                <a:cs typeface="Arial" panose="020B0604020202020204" pitchFamily="34" charset="0"/>
              </a:rPr>
              <a:t>actual panel profile recruited as at Aug 2021</a:t>
            </a:r>
            <a:endParaRPr lang="en-GB" sz="2000" i="1" dirty="0">
              <a:solidFill>
                <a:srgbClr val="64B22D"/>
              </a:solidFill>
              <a:latin typeface="Arial" panose="020B0604020202020204" pitchFamily="34" charset="0"/>
              <a:cs typeface="Arial" panose="020B0604020202020204" pitchFamily="34" charset="0"/>
            </a:endParaRPr>
          </a:p>
        </p:txBody>
      </p:sp>
      <p:sp>
        <p:nvSpPr>
          <p:cNvPr id="19" name="Oval Callout 7">
            <a:extLst>
              <a:ext uri="{FF2B5EF4-FFF2-40B4-BE49-F238E27FC236}">
                <a16:creationId xmlns:a16="http://schemas.microsoft.com/office/drawing/2014/main" xmlns="" id="{007933BC-B2B6-4BBD-98E9-D6694F5CF629}"/>
              </a:ext>
            </a:extLst>
          </p:cNvPr>
          <p:cNvSpPr/>
          <p:nvPr/>
        </p:nvSpPr>
        <p:spPr>
          <a:xfrm>
            <a:off x="8701657" y="2015721"/>
            <a:ext cx="3193481" cy="2826558"/>
          </a:xfrm>
          <a:prstGeom prst="wedgeEllipseCallout">
            <a:avLst>
              <a:gd name="adj1" fmla="val -39613"/>
              <a:gd name="adj2" fmla="val 29797"/>
            </a:avLst>
          </a:prstGeom>
          <a:noFill/>
          <a:ln w="76200">
            <a:solidFill>
              <a:schemeClr val="accent5">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b="1" dirty="0">
              <a:solidFill>
                <a:schemeClr val="tx1"/>
              </a:solidFill>
              <a:latin typeface="Century Gothic" panose="020B0502020202020204" pitchFamily="34" charset="0"/>
            </a:endParaRPr>
          </a:p>
          <a:p>
            <a:pPr algn="ctr">
              <a:defRPr/>
            </a:pPr>
            <a:endParaRPr lang="en-GB" sz="1200" b="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200" b="1" dirty="0">
                <a:solidFill>
                  <a:schemeClr val="accent5">
                    <a:lumMod val="75000"/>
                  </a:schemeClr>
                </a:solidFill>
                <a:latin typeface="Arial" panose="020B0604020202020204" pitchFamily="34" charset="0"/>
                <a:cs typeface="Arial" panose="020B0604020202020204" pitchFamily="34" charset="0"/>
              </a:rPr>
              <a:t>NB:</a:t>
            </a:r>
          </a:p>
          <a:p>
            <a:pPr algn="ctr">
              <a:defRPr/>
            </a:pPr>
            <a:r>
              <a:rPr lang="en-GB" sz="1200" b="1" dirty="0">
                <a:solidFill>
                  <a:schemeClr val="accent5">
                    <a:lumMod val="75000"/>
                  </a:schemeClr>
                </a:solidFill>
                <a:latin typeface="Arial" panose="020B0604020202020204" pitchFamily="34" charset="0"/>
                <a:cs typeface="Arial" panose="020B0604020202020204" pitchFamily="34" charset="0"/>
              </a:rPr>
              <a:t>Survey 6 participants’ responses have been rim weighted to reflect the exact profile of the BSW population.</a:t>
            </a:r>
          </a:p>
          <a:p>
            <a:pPr algn="ctr">
              <a:defRPr/>
            </a:pPr>
            <a:endParaRPr lang="en-GB" sz="1200" b="1" dirty="0">
              <a:solidFill>
                <a:schemeClr val="accent5">
                  <a:lumMod val="75000"/>
                </a:schemeClr>
              </a:solidFill>
              <a:latin typeface="Arial" panose="020B0604020202020204" pitchFamily="34" charset="0"/>
              <a:cs typeface="Arial" panose="020B0604020202020204" pitchFamily="34" charset="0"/>
            </a:endParaRPr>
          </a:p>
          <a:p>
            <a:pPr algn="ctr">
              <a:defRPr/>
            </a:pPr>
            <a:r>
              <a:rPr lang="en-GB" sz="1200" b="1" dirty="0">
                <a:solidFill>
                  <a:schemeClr val="tx1"/>
                </a:solidFill>
                <a:latin typeface="Century Gothic" panose="020B0502020202020204" pitchFamily="34" charset="0"/>
              </a:rPr>
              <a:t>The sample profile relating to the findings in section 3 of this report is, therefore, exactly </a:t>
            </a:r>
            <a:r>
              <a:rPr lang="en-GB" sz="1200" b="1" dirty="0">
                <a:solidFill>
                  <a:schemeClr val="bg1">
                    <a:lumMod val="50000"/>
                  </a:schemeClr>
                </a:solidFill>
                <a:latin typeface="Century Gothic" panose="020B0502020202020204" pitchFamily="34" charset="0"/>
              </a:rPr>
              <a:t>the same as the grey bars in the following charts.</a:t>
            </a:r>
            <a:endParaRPr lang="en-GB" sz="1600" dirty="0">
              <a:solidFill>
                <a:schemeClr val="bg1">
                  <a:lumMod val="50000"/>
                </a:schemeClr>
              </a:solidFill>
              <a:latin typeface="Century Gothic" panose="020B0502020202020204" pitchFamily="34" charset="0"/>
            </a:endParaRPr>
          </a:p>
          <a:p>
            <a:pPr algn="ctr">
              <a:defRPr/>
            </a:pPr>
            <a:r>
              <a:rPr lang="en-GB" sz="1200" i="1" dirty="0">
                <a:solidFill>
                  <a:schemeClr val="accent5">
                    <a:lumMod val="75000"/>
                  </a:schemeClr>
                </a:solidFill>
                <a:latin typeface="Century Gothic" panose="020B0502020202020204" pitchFamily="34" charset="0"/>
              </a:rPr>
              <a:t> </a:t>
            </a:r>
          </a:p>
          <a:p>
            <a:pPr algn="ctr">
              <a:defRPr/>
            </a:pPr>
            <a:endParaRPr lang="en-GB" i="1" dirty="0">
              <a:solidFill>
                <a:schemeClr val="tx1"/>
              </a:solidFill>
              <a:latin typeface="Century Gothic" panose="020B0502020202020204" pitchFamily="34" charset="0"/>
            </a:endParaRPr>
          </a:p>
        </p:txBody>
      </p:sp>
      <p:sp>
        <p:nvSpPr>
          <p:cNvPr id="8" name="TextBox 5">
            <a:extLst>
              <a:ext uri="{FF2B5EF4-FFF2-40B4-BE49-F238E27FC236}">
                <a16:creationId xmlns:a16="http://schemas.microsoft.com/office/drawing/2014/main" xmlns="" id="{13D40ACA-6A48-4984-92DF-0F7B2B601617}"/>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Arial" panose="020B0604020202020204" pitchFamily="34" charset="0"/>
                <a:cs typeface="Arial" panose="020B0604020202020204" pitchFamily="34" charset="0"/>
              </a:rPr>
              <a:t>% of BSW entire population/survey 6 participant rim weighted profile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381</a:t>
            </a:r>
            <a:r>
              <a:rPr lang="en-GB" sz="1100" i="1" dirty="0">
                <a:solidFill>
                  <a:srgbClr val="000000"/>
                </a:solidFill>
                <a:latin typeface="Arial" panose="020B0604020202020204" pitchFamily="34" charset="0"/>
                <a:cs typeface="Arial" panose="020B0604020202020204" pitchFamily="34" charset="0"/>
              </a:rPr>
              <a:t>)    </a:t>
            </a:r>
            <a:r>
              <a:rPr lang="en-GB" sz="1100" b="1" dirty="0">
                <a:solidFill>
                  <a:srgbClr val="64B22D"/>
                </a:solidFill>
                <a:latin typeface="Arial" panose="020B0604020202020204" pitchFamily="34" charset="0"/>
                <a:cs typeface="Arial" panose="020B0604020202020204" pitchFamily="34" charset="0"/>
              </a:rPr>
              <a:t>% of our actual panellist profile as at Aug 2021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1,011</a:t>
            </a:r>
            <a:r>
              <a:rPr lang="en-GB" sz="1100" i="1" dirty="0">
                <a:solidFill>
                  <a:srgbClr val="000000"/>
                </a:solidFill>
                <a:latin typeface="Arial" panose="020B0604020202020204" pitchFamily="34" charset="0"/>
                <a:cs typeface="Arial" panose="020B0604020202020204" pitchFamily="34" charset="0"/>
              </a:rPr>
              <a:t>)</a:t>
            </a:r>
          </a:p>
          <a:p>
            <a:endParaRPr lang="en-GB" sz="900" i="1" dirty="0">
              <a:solidFill>
                <a:srgbClr val="000000"/>
              </a:solidFill>
              <a:latin typeface="Century Gothic" panose="020B0502020202020204" pitchFamily="34" charset="0"/>
            </a:endParaRPr>
          </a:p>
        </p:txBody>
      </p:sp>
      <p:graphicFrame>
        <p:nvGraphicFramePr>
          <p:cNvPr id="10" name="Content Placeholder 11">
            <a:extLst>
              <a:ext uri="{FF2B5EF4-FFF2-40B4-BE49-F238E27FC236}">
                <a16:creationId xmlns:a16="http://schemas.microsoft.com/office/drawing/2014/main" xmlns="" id="{CC68EA68-CC9B-4A89-84AC-A36035878C27}"/>
              </a:ext>
            </a:extLst>
          </p:cNvPr>
          <p:cNvGraphicFramePr>
            <a:graphicFrameLocks/>
          </p:cNvGraphicFramePr>
          <p:nvPr>
            <p:extLst>
              <p:ext uri="{D42A27DB-BD31-4B8C-83A1-F6EECF244321}">
                <p14:modId xmlns:p14="http://schemas.microsoft.com/office/powerpoint/2010/main" val="1035148612"/>
              </p:ext>
            </p:extLst>
          </p:nvPr>
        </p:nvGraphicFramePr>
        <p:xfrm>
          <a:off x="2069117" y="1358205"/>
          <a:ext cx="7355459" cy="51687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4094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6B620FD-E417-46D1-8A9D-6BFA4B8B7511}"/>
              </a:ext>
            </a:extLst>
          </p:cNvPr>
          <p:cNvSpPr>
            <a:spLocks noGrp="1"/>
          </p:cNvSpPr>
          <p:nvPr>
            <p:ph type="sldNum" sz="quarter" idx="12"/>
          </p:nvPr>
        </p:nvSpPr>
        <p:spPr/>
        <p:txBody>
          <a:bodyPr/>
          <a:lstStyle/>
          <a:p>
            <a:fld id="{F6E39E37-6BC0-A248-806A-337B0CEF6126}" type="slidenum">
              <a:rPr lang="en-US" smtClean="0"/>
              <a:t>37</a:t>
            </a:fld>
            <a:endParaRPr lang="en-US"/>
          </a:p>
        </p:txBody>
      </p:sp>
      <p:sp>
        <p:nvSpPr>
          <p:cNvPr id="10" name="Text Placeholder 1">
            <a:extLst>
              <a:ext uri="{FF2B5EF4-FFF2-40B4-BE49-F238E27FC236}">
                <a16:creationId xmlns:a16="http://schemas.microsoft.com/office/drawing/2014/main" xmlns="" id="{29B66B60-62C3-4E1B-B330-BBF7356F3B3C}"/>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Comparison of the profile of the </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entire BSW region population</a:t>
            </a:r>
            <a:r>
              <a:rPr lang="en-US" sz="2000"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1600" i="1" dirty="0">
                <a:solidFill>
                  <a:srgbClr val="768692"/>
                </a:solidFill>
                <a:latin typeface="Arial" panose="020B0604020202020204" pitchFamily="34" charset="0"/>
                <a:ea typeface="Times New Roman" panose="02020603050405020304" pitchFamily="18" charset="0"/>
                <a:cs typeface="Arial" panose="020B0604020202020204" pitchFamily="34" charset="0"/>
              </a:rPr>
              <a:t>(according to census data/JNSA)</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 our rim weighted panel profile</a:t>
            </a:r>
            <a:r>
              <a:rPr lang="en-US" sz="2000" i="1" dirty="0">
                <a:solidFill>
                  <a:srgbClr val="768692"/>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and the </a:t>
            </a:r>
            <a:r>
              <a:rPr lang="en-US" sz="2000" dirty="0">
                <a:solidFill>
                  <a:srgbClr val="64B22D"/>
                </a:solidFill>
                <a:latin typeface="Arial" panose="020B0604020202020204" pitchFamily="34" charset="0"/>
                <a:ea typeface="Times New Roman" panose="02020603050405020304" pitchFamily="18" charset="0"/>
                <a:cs typeface="Arial" panose="020B0604020202020204" pitchFamily="34" charset="0"/>
              </a:rPr>
              <a:t>actual panel profile recruited as at Aug 2021</a:t>
            </a:r>
            <a:endParaRPr lang="en-GB" sz="2000" i="1" dirty="0">
              <a:solidFill>
                <a:srgbClr val="64B22D"/>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ABC5FC2F-F4B7-4202-93EB-4ED3BF27AF24}"/>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graphicFrame>
        <p:nvGraphicFramePr>
          <p:cNvPr id="7" name="Content Placeholder 11">
            <a:extLst>
              <a:ext uri="{FF2B5EF4-FFF2-40B4-BE49-F238E27FC236}">
                <a16:creationId xmlns:a16="http://schemas.microsoft.com/office/drawing/2014/main" xmlns="" id="{DC325D25-227A-4431-B78A-F9B59951E41E}"/>
              </a:ext>
            </a:extLst>
          </p:cNvPr>
          <p:cNvGraphicFramePr>
            <a:graphicFrameLocks/>
          </p:cNvGraphicFramePr>
          <p:nvPr>
            <p:extLst>
              <p:ext uri="{D42A27DB-BD31-4B8C-83A1-F6EECF244321}">
                <p14:modId xmlns:p14="http://schemas.microsoft.com/office/powerpoint/2010/main" val="1800299661"/>
              </p:ext>
            </p:extLst>
          </p:nvPr>
        </p:nvGraphicFramePr>
        <p:xfrm>
          <a:off x="2237017" y="1457520"/>
          <a:ext cx="7276571" cy="516878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5">
            <a:extLst>
              <a:ext uri="{FF2B5EF4-FFF2-40B4-BE49-F238E27FC236}">
                <a16:creationId xmlns:a16="http://schemas.microsoft.com/office/drawing/2014/main" xmlns="" id="{4E35B777-2881-4219-8DAA-926017B151E2}"/>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Arial" panose="020B0604020202020204" pitchFamily="34" charset="0"/>
                <a:cs typeface="Arial" panose="020B0604020202020204" pitchFamily="34" charset="0"/>
              </a:rPr>
              <a:t>% of BSW entire population/survey 6 participant rim weighted profile </a:t>
            </a:r>
            <a:r>
              <a:rPr lang="en-GB" sz="1100" i="1" dirty="0">
                <a:solidFill>
                  <a:srgbClr val="000000"/>
                </a:solidFill>
                <a:latin typeface="Arial" panose="020B0604020202020204" pitchFamily="34" charset="0"/>
                <a:cs typeface="Arial" panose="020B0604020202020204" pitchFamily="34" charset="0"/>
              </a:rPr>
              <a:t>(381)    </a:t>
            </a:r>
            <a:r>
              <a:rPr lang="en-GB" sz="1100" b="1" dirty="0">
                <a:solidFill>
                  <a:srgbClr val="64B22D"/>
                </a:solidFill>
                <a:latin typeface="Arial" panose="020B0604020202020204" pitchFamily="34" charset="0"/>
                <a:cs typeface="Arial" panose="020B0604020202020204" pitchFamily="34" charset="0"/>
              </a:rPr>
              <a:t>% of our actual panellist profile as at Aug</a:t>
            </a:r>
            <a:r>
              <a:rPr lang="en-GB" b="1" dirty="0">
                <a:solidFill>
                  <a:srgbClr val="64B22D"/>
                </a:solidFill>
                <a:latin typeface="Arial" panose="020B0604020202020204" pitchFamily="34" charset="0"/>
                <a:cs typeface="Arial" panose="020B0604020202020204" pitchFamily="34" charset="0"/>
              </a:rPr>
              <a:t> 2021 </a:t>
            </a:r>
            <a:r>
              <a:rPr lang="en-GB" sz="1100" i="1" dirty="0">
                <a:solidFill>
                  <a:srgbClr val="000000"/>
                </a:solidFill>
                <a:latin typeface="Arial" panose="020B0604020202020204" pitchFamily="34" charset="0"/>
                <a:cs typeface="Arial" panose="020B0604020202020204" pitchFamily="34" charset="0"/>
              </a:rPr>
              <a:t>(1,011)</a:t>
            </a:r>
          </a:p>
          <a:p>
            <a:endParaRPr lang="en-GB" sz="900" i="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20420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11">
            <a:extLst>
              <a:ext uri="{FF2B5EF4-FFF2-40B4-BE49-F238E27FC236}">
                <a16:creationId xmlns:a16="http://schemas.microsoft.com/office/drawing/2014/main" xmlns="" id="{119E4C39-453B-42F7-9FF3-011D87AD2D66}"/>
              </a:ext>
            </a:extLst>
          </p:cNvPr>
          <p:cNvGraphicFramePr>
            <a:graphicFrameLocks/>
          </p:cNvGraphicFramePr>
          <p:nvPr>
            <p:extLst>
              <p:ext uri="{D42A27DB-BD31-4B8C-83A1-F6EECF244321}">
                <p14:modId xmlns:p14="http://schemas.microsoft.com/office/powerpoint/2010/main" val="1574516914"/>
              </p:ext>
            </p:extLst>
          </p:nvPr>
        </p:nvGraphicFramePr>
        <p:xfrm>
          <a:off x="1975722" y="1409057"/>
          <a:ext cx="7560839" cy="516878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xmlns="" id="{B6B620FD-E417-46D1-8A9D-6BFA4B8B7511}"/>
              </a:ext>
            </a:extLst>
          </p:cNvPr>
          <p:cNvSpPr>
            <a:spLocks noGrp="1"/>
          </p:cNvSpPr>
          <p:nvPr>
            <p:ph type="sldNum" sz="quarter" idx="12"/>
          </p:nvPr>
        </p:nvSpPr>
        <p:spPr/>
        <p:txBody>
          <a:bodyPr/>
          <a:lstStyle/>
          <a:p>
            <a:fld id="{F6E39E37-6BC0-A248-806A-337B0CEF6126}" type="slidenum">
              <a:rPr lang="en-US" smtClean="0"/>
              <a:t>38</a:t>
            </a:fld>
            <a:endParaRPr lang="en-US"/>
          </a:p>
        </p:txBody>
      </p:sp>
      <p:sp>
        <p:nvSpPr>
          <p:cNvPr id="10" name="Text Placeholder 1">
            <a:extLst>
              <a:ext uri="{FF2B5EF4-FFF2-40B4-BE49-F238E27FC236}">
                <a16:creationId xmlns:a16="http://schemas.microsoft.com/office/drawing/2014/main" xmlns="" id="{29B66B60-62C3-4E1B-B330-BBF7356F3B3C}"/>
              </a:ext>
            </a:extLst>
          </p:cNvPr>
          <p:cNvSpPr>
            <a:spLocks noGrp="1"/>
          </p:cNvSpPr>
          <p:nvPr>
            <p:ph type="body" sz="quarter" idx="13"/>
          </p:nvPr>
        </p:nvSpPr>
        <p:spPr>
          <a:xfrm>
            <a:off x="151002" y="380194"/>
            <a:ext cx="11744136" cy="1030287"/>
          </a:xfrm>
        </p:spPr>
        <p:txBody>
          <a:bodyPr>
            <a:normAutofit/>
          </a:bodyPr>
          <a:lstStyle/>
          <a:p>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Comparison of the profile of the </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entire BSW region population</a:t>
            </a:r>
            <a:r>
              <a:rPr lang="en-US" sz="2000" dirty="0">
                <a:solidFill>
                  <a:schemeClr val="accent1">
                    <a:lumMod val="75000"/>
                  </a:schemeClr>
                </a:solidFill>
                <a:latin typeface="Arial" panose="020B0604020202020204" pitchFamily="34" charset="0"/>
                <a:ea typeface="Times New Roman" panose="02020603050405020304" pitchFamily="18" charset="0"/>
                <a:cs typeface="Arial" panose="020B0604020202020204" pitchFamily="34" charset="0"/>
              </a:rPr>
              <a:t> </a:t>
            </a:r>
            <a:r>
              <a:rPr lang="en-US" sz="1600" i="1" dirty="0">
                <a:solidFill>
                  <a:srgbClr val="768692"/>
                </a:solidFill>
                <a:latin typeface="Arial" panose="020B0604020202020204" pitchFamily="34" charset="0"/>
                <a:ea typeface="Times New Roman" panose="02020603050405020304" pitchFamily="18" charset="0"/>
                <a:cs typeface="Arial" panose="020B0604020202020204" pitchFamily="34" charset="0"/>
              </a:rPr>
              <a:t>(according to census data/JNSA)</a:t>
            </a:r>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 our rim weighted panel profile</a:t>
            </a:r>
            <a:r>
              <a:rPr lang="en-US" sz="2000" i="1" dirty="0">
                <a:solidFill>
                  <a:srgbClr val="768692"/>
                </a:solidFill>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4992"/>
                </a:solidFill>
                <a:latin typeface="Arial" panose="020B0604020202020204" pitchFamily="34" charset="0"/>
                <a:ea typeface="Times New Roman" panose="02020603050405020304" pitchFamily="18" charset="0"/>
                <a:cs typeface="Arial" panose="020B0604020202020204" pitchFamily="34" charset="0"/>
              </a:rPr>
              <a:t>and the </a:t>
            </a:r>
            <a:r>
              <a:rPr lang="en-US" sz="2000" dirty="0">
                <a:solidFill>
                  <a:srgbClr val="64B22D"/>
                </a:solidFill>
                <a:latin typeface="Arial" panose="020B0604020202020204" pitchFamily="34" charset="0"/>
                <a:ea typeface="Times New Roman" panose="02020603050405020304" pitchFamily="18" charset="0"/>
                <a:cs typeface="Arial" panose="020B0604020202020204" pitchFamily="34" charset="0"/>
              </a:rPr>
              <a:t>actual panel profile recruited as at Aug 2021</a:t>
            </a:r>
            <a:endParaRPr lang="en-GB" sz="2000" i="1" dirty="0">
              <a:solidFill>
                <a:srgbClr val="64B22D"/>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ABC5FC2F-F4B7-4202-93EB-4ED3BF27AF24}"/>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sp>
        <p:nvSpPr>
          <p:cNvPr id="7" name="TextBox 5">
            <a:extLst>
              <a:ext uri="{FF2B5EF4-FFF2-40B4-BE49-F238E27FC236}">
                <a16:creationId xmlns:a16="http://schemas.microsoft.com/office/drawing/2014/main" xmlns="" id="{3B9C40BF-8F80-424D-93D1-29F87F32AD3D}"/>
              </a:ext>
            </a:extLst>
          </p:cNvPr>
          <p:cNvSpPr txBox="1"/>
          <p:nvPr/>
        </p:nvSpPr>
        <p:spPr>
          <a:xfrm>
            <a:off x="1567919" y="1209005"/>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Century Gothic" panose="020B0502020202020204" pitchFamily="34" charset="0"/>
              </a:rPr>
              <a:t>% of BSW entire population/survey 6 participant rim weighted profile </a:t>
            </a:r>
            <a:r>
              <a:rPr lang="en-GB" sz="1100" i="1" dirty="0">
                <a:solidFill>
                  <a:srgbClr val="000000"/>
                </a:solidFill>
                <a:latin typeface="Century Gothic" panose="020B0502020202020204" pitchFamily="34" charset="0"/>
              </a:rPr>
              <a:t>(</a:t>
            </a:r>
            <a:r>
              <a:rPr lang="en-GB" i="1" dirty="0">
                <a:solidFill>
                  <a:srgbClr val="000000"/>
                </a:solidFill>
                <a:latin typeface="Century Gothic" panose="020B0502020202020204" pitchFamily="34" charset="0"/>
              </a:rPr>
              <a:t>381</a:t>
            </a:r>
            <a:r>
              <a:rPr lang="en-GB" sz="1100" i="1" dirty="0">
                <a:solidFill>
                  <a:srgbClr val="000000"/>
                </a:solidFill>
                <a:latin typeface="Century Gothic" panose="020B0502020202020204" pitchFamily="34" charset="0"/>
              </a:rPr>
              <a:t>)    </a:t>
            </a:r>
            <a:r>
              <a:rPr lang="en-GB" sz="1100" b="1" dirty="0">
                <a:solidFill>
                  <a:srgbClr val="64B22D"/>
                </a:solidFill>
                <a:latin typeface="Century Gothic" panose="020B0502020202020204" pitchFamily="34" charset="0"/>
              </a:rPr>
              <a:t>% of our actual panellist profile as at Aug 2021 </a:t>
            </a:r>
            <a:r>
              <a:rPr lang="en-GB" sz="1100" i="1" dirty="0">
                <a:solidFill>
                  <a:srgbClr val="000000"/>
                </a:solidFill>
                <a:latin typeface="Century Gothic" panose="020B0502020202020204" pitchFamily="34" charset="0"/>
              </a:rPr>
              <a:t>(</a:t>
            </a:r>
            <a:r>
              <a:rPr lang="en-GB" i="1" dirty="0">
                <a:solidFill>
                  <a:srgbClr val="000000"/>
                </a:solidFill>
                <a:latin typeface="Century Gothic" panose="020B0502020202020204" pitchFamily="34" charset="0"/>
              </a:rPr>
              <a:t>1,011</a:t>
            </a:r>
            <a:r>
              <a:rPr lang="en-GB" sz="1100" i="1" dirty="0">
                <a:solidFill>
                  <a:srgbClr val="000000"/>
                </a:solidFill>
                <a:latin typeface="Century Gothic" panose="020B0502020202020204" pitchFamily="34" charset="0"/>
              </a:rPr>
              <a:t>)</a:t>
            </a:r>
          </a:p>
          <a:p>
            <a:endParaRPr lang="en-GB" sz="900" i="1" dirty="0">
              <a:solidFill>
                <a:srgbClr val="000000"/>
              </a:solidFill>
              <a:latin typeface="Century Gothic" panose="020B0502020202020204" pitchFamily="34" charset="0"/>
            </a:endParaRPr>
          </a:p>
        </p:txBody>
      </p:sp>
    </p:spTree>
    <p:extLst>
      <p:ext uri="{BB962C8B-B14F-4D97-AF65-F5344CB8AC3E}">
        <p14:creationId xmlns:p14="http://schemas.microsoft.com/office/powerpoint/2010/main" val="3001231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868C421-A224-43F2-9B66-3999DA283748}"/>
              </a:ext>
            </a:extLst>
          </p:cNvPr>
          <p:cNvSpPr>
            <a:spLocks noGrp="1"/>
          </p:cNvSpPr>
          <p:nvPr>
            <p:ph type="sldNum" sz="quarter" idx="12"/>
          </p:nvPr>
        </p:nvSpPr>
        <p:spPr/>
        <p:txBody>
          <a:bodyPr/>
          <a:lstStyle/>
          <a:p>
            <a:fld id="{F6E39E37-6BC0-A248-806A-337B0CEF6126}" type="slidenum">
              <a:rPr lang="en-US" smtClean="0"/>
              <a:t>3</a:t>
            </a:fld>
            <a:endParaRPr lang="en-US"/>
          </a:p>
        </p:txBody>
      </p:sp>
      <p:sp>
        <p:nvSpPr>
          <p:cNvPr id="5" name="Text Placeholder 1">
            <a:extLst>
              <a:ext uri="{FF2B5EF4-FFF2-40B4-BE49-F238E27FC236}">
                <a16:creationId xmlns:a16="http://schemas.microsoft.com/office/drawing/2014/main" xmlns="" id="{87FAD76C-B9BC-4BE9-AF11-EEA16B0BCD1D}"/>
              </a:ext>
            </a:extLst>
          </p:cNvPr>
          <p:cNvSpPr txBox="1">
            <a:spLocks/>
          </p:cNvSpPr>
          <p:nvPr/>
        </p:nvSpPr>
        <p:spPr>
          <a:xfrm>
            <a:off x="90338" y="391509"/>
            <a:ext cx="11744136" cy="1030287"/>
          </a:xfrm>
          <a:prstGeom prst="rect">
            <a:avLst/>
          </a:prstGeom>
        </p:spPr>
        <p:txBody>
          <a:bodyPr vert="horz" lIns="216000" tIns="45720" rIns="216000" bIns="45720" rtlCol="0">
            <a:normAutofit/>
          </a:bodyPr>
          <a:lstStyle>
            <a:lvl1pPr marL="0" indent="0" algn="l" defTabSz="685800" rtl="0" eaLnBrk="1" latinLnBrk="0" hangingPunct="1">
              <a:lnSpc>
                <a:spcPct val="90000"/>
              </a:lnSpc>
              <a:spcBef>
                <a:spcPts val="750"/>
              </a:spcBef>
              <a:buFont typeface="Arial" panose="020B0604020202020204" pitchFamily="34" charset="0"/>
              <a:buNone/>
              <a:defRPr sz="4000" b="1"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sz="2800" dirty="0"/>
              <a:t>Vision and mission of the Our Health Our Future Panel</a:t>
            </a:r>
          </a:p>
        </p:txBody>
      </p:sp>
      <p:sp>
        <p:nvSpPr>
          <p:cNvPr id="6" name="TextBox 5">
            <a:extLst>
              <a:ext uri="{FF2B5EF4-FFF2-40B4-BE49-F238E27FC236}">
                <a16:creationId xmlns:a16="http://schemas.microsoft.com/office/drawing/2014/main" xmlns="" id="{34FF64C0-25D7-40B6-A3B8-5F92B703784F}"/>
              </a:ext>
            </a:extLst>
          </p:cNvPr>
          <p:cNvSpPr txBox="1"/>
          <p:nvPr/>
        </p:nvSpPr>
        <p:spPr>
          <a:xfrm>
            <a:off x="356158" y="1177757"/>
            <a:ext cx="7243128" cy="4308872"/>
          </a:xfrm>
          <a:prstGeom prst="rect">
            <a:avLst/>
          </a:prstGeom>
          <a:noFill/>
        </p:spPr>
        <p:txBody>
          <a:bodyPr wrap="square" lIns="0" tIns="0" rIns="0" bIns="0" rtlCol="0">
            <a:spAutoFit/>
          </a:bodyPr>
          <a:lstStyle/>
          <a:p>
            <a:r>
              <a:rPr lang="en-GB" dirty="0">
                <a:solidFill>
                  <a:schemeClr val="accent5">
                    <a:lumMod val="75000"/>
                  </a:schemeClr>
                </a:solidFill>
              </a:rPr>
              <a:t>     The Our Health, Our Future (OHOF) Panel is a way for us to engage with those living in Bath and North East Somerset, Swindon and Wiltshire (BSW) to get their views on health and care issues. </a:t>
            </a:r>
          </a:p>
          <a:p>
            <a:endParaRPr lang="en-GB" dirty="0">
              <a:solidFill>
                <a:schemeClr val="accent5">
                  <a:lumMod val="75000"/>
                </a:schemeClr>
              </a:solidFill>
            </a:endParaRPr>
          </a:p>
          <a:p>
            <a:r>
              <a:rPr lang="en-GB" dirty="0">
                <a:solidFill>
                  <a:schemeClr val="accent5">
                    <a:lumMod val="75000"/>
                  </a:schemeClr>
                </a:solidFill>
              </a:rPr>
              <a:t>In line with our value of "inclusive", the online panel is made up of a representative sample of the population from across our region. Panel members will take part in regular surveys throughout the year.</a:t>
            </a:r>
          </a:p>
          <a:p>
            <a:endParaRPr lang="en-GB" dirty="0"/>
          </a:p>
          <a:p>
            <a:r>
              <a:rPr lang="en-GB" dirty="0"/>
              <a:t>Panel surveys will inform both strategic direction and day-to-day service delivery, particularly around proposed service change or development of new services. Anonymised feedback will be shared with project managers and senior leaders to help shape and influence partnership initiatives and programmes of work. Anonymised feedback will also be made publicly available so panel members and the wider public will have the opportunity to review the results</a:t>
            </a:r>
            <a:endParaRPr lang="en-GB" b="1" dirty="0"/>
          </a:p>
        </p:txBody>
      </p:sp>
      <p:pic>
        <p:nvPicPr>
          <p:cNvPr id="9" name="Picture 8">
            <a:extLst>
              <a:ext uri="{FF2B5EF4-FFF2-40B4-BE49-F238E27FC236}">
                <a16:creationId xmlns:a16="http://schemas.microsoft.com/office/drawing/2014/main" xmlns="" id="{2DC07935-C1E9-48E9-8D1F-BF3E155ECB8C}"/>
              </a:ext>
            </a:extLst>
          </p:cNvPr>
          <p:cNvPicPr>
            <a:picLocks noChangeAspect="1"/>
          </p:cNvPicPr>
          <p:nvPr/>
        </p:nvPicPr>
        <p:blipFill>
          <a:blip r:embed="rId2"/>
          <a:stretch>
            <a:fillRect/>
          </a:stretch>
        </p:blipFill>
        <p:spPr>
          <a:xfrm>
            <a:off x="7954653" y="2089536"/>
            <a:ext cx="3076575" cy="3495675"/>
          </a:xfrm>
          <a:prstGeom prst="rect">
            <a:avLst/>
          </a:prstGeom>
          <a:effectLst>
            <a:softEdge rad="101600"/>
          </a:effectLst>
        </p:spPr>
      </p:pic>
      <p:sp>
        <p:nvSpPr>
          <p:cNvPr id="10" name="Oval Callout 7">
            <a:extLst>
              <a:ext uri="{FF2B5EF4-FFF2-40B4-BE49-F238E27FC236}">
                <a16:creationId xmlns:a16="http://schemas.microsoft.com/office/drawing/2014/main" xmlns="" id="{9A8F67D1-4C3B-485D-A4F0-F8AB59ED27F2}"/>
              </a:ext>
            </a:extLst>
          </p:cNvPr>
          <p:cNvSpPr/>
          <p:nvPr/>
        </p:nvSpPr>
        <p:spPr>
          <a:xfrm>
            <a:off x="9770058" y="1312748"/>
            <a:ext cx="994005" cy="1030287"/>
          </a:xfrm>
          <a:prstGeom prst="wedgeEllipseCallout">
            <a:avLst>
              <a:gd name="adj1" fmla="val -45710"/>
              <a:gd name="adj2" fmla="val 45217"/>
            </a:avLst>
          </a:prstGeom>
          <a:solidFill>
            <a:schemeClr val="accent2">
              <a:lumMod val="75000"/>
            </a:schemeClr>
          </a:solidFill>
          <a:ln w="98425">
            <a:solidFill>
              <a:schemeClr val="accent2">
                <a:lumMod val="75000"/>
              </a:schemeClr>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dirty="0">
              <a:solidFill>
                <a:schemeClr val="tx1"/>
              </a:solidFill>
            </a:endParaRPr>
          </a:p>
        </p:txBody>
      </p:sp>
      <p:sp>
        <p:nvSpPr>
          <p:cNvPr id="11" name="Oval Callout 7">
            <a:extLst>
              <a:ext uri="{FF2B5EF4-FFF2-40B4-BE49-F238E27FC236}">
                <a16:creationId xmlns:a16="http://schemas.microsoft.com/office/drawing/2014/main" xmlns="" id="{A2DCBAF7-1E49-448A-98B3-BB5F4BC834EB}"/>
              </a:ext>
            </a:extLst>
          </p:cNvPr>
          <p:cNvSpPr/>
          <p:nvPr/>
        </p:nvSpPr>
        <p:spPr>
          <a:xfrm>
            <a:off x="10298660" y="1152271"/>
            <a:ext cx="994005" cy="1030287"/>
          </a:xfrm>
          <a:prstGeom prst="wedgeEllipseCallout">
            <a:avLst>
              <a:gd name="adj1" fmla="val -45710"/>
              <a:gd name="adj2" fmla="val 45217"/>
            </a:avLst>
          </a:prstGeom>
          <a:solidFill>
            <a:srgbClr val="0095C4"/>
          </a:solidFill>
          <a:ln w="98425">
            <a:solidFill>
              <a:srgbClr val="0095C4"/>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dirty="0">
              <a:solidFill>
                <a:schemeClr val="tx1"/>
              </a:solidFill>
            </a:endParaRPr>
          </a:p>
        </p:txBody>
      </p:sp>
      <p:sp>
        <p:nvSpPr>
          <p:cNvPr id="12" name="Oval Callout 7">
            <a:extLst>
              <a:ext uri="{FF2B5EF4-FFF2-40B4-BE49-F238E27FC236}">
                <a16:creationId xmlns:a16="http://schemas.microsoft.com/office/drawing/2014/main" xmlns="" id="{0DC73D87-83BB-48F4-8B96-741053F9848F}"/>
              </a:ext>
            </a:extLst>
          </p:cNvPr>
          <p:cNvSpPr/>
          <p:nvPr/>
        </p:nvSpPr>
        <p:spPr>
          <a:xfrm>
            <a:off x="10865485" y="991794"/>
            <a:ext cx="994005" cy="1030287"/>
          </a:xfrm>
          <a:prstGeom prst="wedgeEllipseCallout">
            <a:avLst>
              <a:gd name="adj1" fmla="val -45710"/>
              <a:gd name="adj2" fmla="val 45217"/>
            </a:avLst>
          </a:prstGeom>
          <a:solidFill>
            <a:srgbClr val="EA8132"/>
          </a:solidFill>
          <a:ln w="98425">
            <a:solidFill>
              <a:srgbClr val="EA8132"/>
            </a:solid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lIns="91432" tIns="45718" rIns="91432" bIns="45718" anchor="ctr"/>
          <a:lstStyle/>
          <a:p>
            <a:pPr algn="ctr"/>
            <a:endParaRPr lang="en-GB" sz="1100" dirty="0">
              <a:solidFill>
                <a:schemeClr val="tx1"/>
              </a:solidFill>
            </a:endParaRPr>
          </a:p>
        </p:txBody>
      </p:sp>
      <p:sp>
        <p:nvSpPr>
          <p:cNvPr id="13" name="TextBox 12">
            <a:extLst>
              <a:ext uri="{FF2B5EF4-FFF2-40B4-BE49-F238E27FC236}">
                <a16:creationId xmlns:a16="http://schemas.microsoft.com/office/drawing/2014/main" xmlns="" id="{9FC1C136-4358-4410-9889-AAF78BEE7529}"/>
              </a:ext>
            </a:extLst>
          </p:cNvPr>
          <p:cNvSpPr txBox="1"/>
          <p:nvPr/>
        </p:nvSpPr>
        <p:spPr>
          <a:xfrm>
            <a:off x="254736" y="1045272"/>
            <a:ext cx="492443" cy="923330"/>
          </a:xfrm>
          <a:prstGeom prst="rect">
            <a:avLst/>
          </a:prstGeom>
          <a:noFill/>
        </p:spPr>
        <p:txBody>
          <a:bodyPr wrap="none" rtlCol="0">
            <a:spAutoFit/>
          </a:bodyPr>
          <a:lstStyle/>
          <a:p>
            <a:r>
              <a:rPr lang="en-GB" sz="5400" dirty="0">
                <a:solidFill>
                  <a:srgbClr val="EA8132"/>
                </a:solidFill>
              </a:rPr>
              <a:t>‘’</a:t>
            </a:r>
          </a:p>
        </p:txBody>
      </p:sp>
      <p:sp>
        <p:nvSpPr>
          <p:cNvPr id="14" name="TextBox 13">
            <a:extLst>
              <a:ext uri="{FF2B5EF4-FFF2-40B4-BE49-F238E27FC236}">
                <a16:creationId xmlns:a16="http://schemas.microsoft.com/office/drawing/2014/main" xmlns="" id="{64295F08-7CED-4576-B897-FEBF31292AD0}"/>
              </a:ext>
            </a:extLst>
          </p:cNvPr>
          <p:cNvSpPr txBox="1"/>
          <p:nvPr/>
        </p:nvSpPr>
        <p:spPr>
          <a:xfrm>
            <a:off x="5489983" y="4865141"/>
            <a:ext cx="492443" cy="923330"/>
          </a:xfrm>
          <a:prstGeom prst="rect">
            <a:avLst/>
          </a:prstGeom>
          <a:noFill/>
        </p:spPr>
        <p:txBody>
          <a:bodyPr wrap="none" rtlCol="0">
            <a:spAutoFit/>
          </a:bodyPr>
          <a:lstStyle/>
          <a:p>
            <a:r>
              <a:rPr lang="en-GB" sz="5400" dirty="0">
                <a:solidFill>
                  <a:srgbClr val="EA8132"/>
                </a:solidFill>
              </a:rPr>
              <a:t>‘’</a:t>
            </a:r>
          </a:p>
        </p:txBody>
      </p:sp>
      <p:sp>
        <p:nvSpPr>
          <p:cNvPr id="15" name="Rectangle 14">
            <a:extLst>
              <a:ext uri="{FF2B5EF4-FFF2-40B4-BE49-F238E27FC236}">
                <a16:creationId xmlns:a16="http://schemas.microsoft.com/office/drawing/2014/main" xmlns="" id="{0B9453F6-AD9A-4853-A7CA-AEC4A6881944}"/>
              </a:ext>
            </a:extLst>
          </p:cNvPr>
          <p:cNvSpPr/>
          <p:nvPr/>
        </p:nvSpPr>
        <p:spPr>
          <a:xfrm>
            <a:off x="0" y="0"/>
            <a:ext cx="205074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spTree>
    <p:extLst>
      <p:ext uri="{BB962C8B-B14F-4D97-AF65-F5344CB8AC3E}">
        <p14:creationId xmlns:p14="http://schemas.microsoft.com/office/powerpoint/2010/main" val="21176268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B6B620FD-E417-46D1-8A9D-6BFA4B8B7511}"/>
              </a:ext>
            </a:extLst>
          </p:cNvPr>
          <p:cNvSpPr>
            <a:spLocks noGrp="1"/>
          </p:cNvSpPr>
          <p:nvPr>
            <p:ph type="sldNum" sz="quarter" idx="12"/>
          </p:nvPr>
        </p:nvSpPr>
        <p:spPr/>
        <p:txBody>
          <a:bodyPr/>
          <a:lstStyle/>
          <a:p>
            <a:fld id="{F6E39E37-6BC0-A248-806A-337B0CEF6126}" type="slidenum">
              <a:rPr lang="en-US" smtClean="0"/>
              <a:t>39</a:t>
            </a:fld>
            <a:endParaRPr lang="en-US"/>
          </a:p>
        </p:txBody>
      </p:sp>
      <p:sp>
        <p:nvSpPr>
          <p:cNvPr id="8" name="Rectangle 7">
            <a:extLst>
              <a:ext uri="{FF2B5EF4-FFF2-40B4-BE49-F238E27FC236}">
                <a16:creationId xmlns:a16="http://schemas.microsoft.com/office/drawing/2014/main" xmlns="" id="{E429153D-4742-4BCB-9CDB-48FA088612C6}"/>
              </a:ext>
            </a:extLst>
          </p:cNvPr>
          <p:cNvSpPr/>
          <p:nvPr/>
        </p:nvSpPr>
        <p:spPr>
          <a:xfrm>
            <a:off x="5719978" y="6064140"/>
            <a:ext cx="986427" cy="261606"/>
          </a:xfrm>
          <a:prstGeom prst="rect">
            <a:avLst/>
          </a:prstGeom>
        </p:spPr>
        <p:txBody>
          <a:bodyPr wrap="square" lIns="91432" tIns="45718" rIns="91432" bIns="45718">
            <a:spAutoFit/>
          </a:bodyPr>
          <a:lstStyle/>
          <a:p>
            <a:pPr lvl="0"/>
            <a:r>
              <a:rPr lang="en-GB" sz="1100" i="1" dirty="0">
                <a:solidFill>
                  <a:srgbClr val="64B22D"/>
                </a:solidFill>
                <a:latin typeface="Arial"/>
              </a:rPr>
              <a:t>Base: n=381</a:t>
            </a:r>
          </a:p>
        </p:txBody>
      </p:sp>
      <p:sp>
        <p:nvSpPr>
          <p:cNvPr id="10" name="Text Placeholder 1">
            <a:extLst>
              <a:ext uri="{FF2B5EF4-FFF2-40B4-BE49-F238E27FC236}">
                <a16:creationId xmlns:a16="http://schemas.microsoft.com/office/drawing/2014/main" xmlns="" id="{29B66B60-62C3-4E1B-B330-BBF7356F3B3C}"/>
              </a:ext>
            </a:extLst>
          </p:cNvPr>
          <p:cNvSpPr>
            <a:spLocks noGrp="1"/>
          </p:cNvSpPr>
          <p:nvPr>
            <p:ph type="body" sz="quarter" idx="13"/>
          </p:nvPr>
        </p:nvSpPr>
        <p:spPr>
          <a:xfrm>
            <a:off x="151002" y="380194"/>
            <a:ext cx="11744136" cy="1030287"/>
          </a:xfrm>
        </p:spPr>
        <p:txBody>
          <a:bodyPr>
            <a:normAutofit/>
          </a:bodyPr>
          <a:lstStyle/>
          <a:p>
            <a:r>
              <a:rPr lang="en-US" sz="2000" dirty="0">
                <a:solidFill>
                  <a:srgbClr val="768692"/>
                </a:solidFill>
                <a:latin typeface="Arial" panose="020B0604020202020204" pitchFamily="34" charset="0"/>
                <a:ea typeface="Times New Roman" panose="02020603050405020304" pitchFamily="18" charset="0"/>
                <a:cs typeface="Arial" panose="020B0604020202020204" pitchFamily="34" charset="0"/>
              </a:rPr>
              <a:t>Rim weighted panel profile</a:t>
            </a:r>
            <a:endParaRPr lang="en-GB" sz="2000" i="1" dirty="0">
              <a:solidFill>
                <a:srgbClr val="92D050"/>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xmlns="" id="{ABC5FC2F-F4B7-4202-93EB-4ED3BF27AF24}"/>
              </a:ext>
            </a:extLst>
          </p:cNvPr>
          <p:cNvSpPr/>
          <p:nvPr/>
        </p:nvSpPr>
        <p:spPr>
          <a:xfrm>
            <a:off x="-1" y="0"/>
            <a:ext cx="3249227"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4 – Appendices – Panel profile</a:t>
            </a:r>
          </a:p>
        </p:txBody>
      </p:sp>
      <p:graphicFrame>
        <p:nvGraphicFramePr>
          <p:cNvPr id="7" name="Content Placeholder 11">
            <a:extLst>
              <a:ext uri="{FF2B5EF4-FFF2-40B4-BE49-F238E27FC236}">
                <a16:creationId xmlns:a16="http://schemas.microsoft.com/office/drawing/2014/main" xmlns="" id="{DC325D25-227A-4431-B78A-F9B59951E41E}"/>
              </a:ext>
            </a:extLst>
          </p:cNvPr>
          <p:cNvGraphicFramePr>
            <a:graphicFrameLocks/>
          </p:cNvGraphicFramePr>
          <p:nvPr>
            <p:extLst>
              <p:ext uri="{D42A27DB-BD31-4B8C-83A1-F6EECF244321}">
                <p14:modId xmlns:p14="http://schemas.microsoft.com/office/powerpoint/2010/main" val="1132050148"/>
              </p:ext>
            </p:extLst>
          </p:nvPr>
        </p:nvGraphicFramePr>
        <p:xfrm>
          <a:off x="1040737" y="1026156"/>
          <a:ext cx="12200877" cy="51687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4051152"/>
      </p:ext>
    </p:extLst>
  </p:cSld>
  <p:clrMapOvr>
    <a:masterClrMapping/>
  </p:clrMapOvr>
</p:sld>
</file>

<file path=ppt/slides/slide4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A5D80A9-75A9-8E47-BEDF-537B41C58F99}"/>
              </a:ext>
            </a:extLst>
          </p:cNvPr>
          <p:cNvSpPr txBox="1"/>
          <p:nvPr/>
        </p:nvSpPr>
        <p:spPr>
          <a:xfrm>
            <a:off x="4120936" y="3001697"/>
            <a:ext cx="4446015" cy="276999"/>
          </a:xfrm>
          <a:prstGeom prst="rect">
            <a:avLst/>
          </a:prstGeom>
          <a:noFill/>
        </p:spPr>
        <p:txBody>
          <a:bodyPr bIns="0" lIns="0" rIns="0" rtlCol="0" tIns="0" wrap="square">
            <a:spAutoFit/>
          </a:bodyPr>
          <a:lstStyle/>
          <a:p>
            <a:pPr>
              <a:spcAft>
                <a:spcPts val="600"/>
              </a:spcAft>
            </a:pPr>
            <a:r>
              <a:rPr b="1" dirty="0" lang="en-GB">
                <a:solidFill>
                  <a:srgbClr val="0095C4"/>
                </a:solidFill>
                <a:latin charset="0" panose="020B0604020202020204" pitchFamily="34" typeface="Arial Black"/>
                <a:cs charset="0" panose="020B0604020202020204" pitchFamily="34" typeface="Arial Black"/>
              </a:rPr>
              <a:t>Any questions please contact us:</a:t>
            </a:r>
          </a:p>
        </p:txBody>
      </p:sp>
      <p:pic>
        <p:nvPicPr>
          <p:cNvPr id="4" name="Picture 3">
            <a:extLst>
              <a:ext uri="{FF2B5EF4-FFF2-40B4-BE49-F238E27FC236}">
                <a16:creationId xmlns:a16="http://schemas.microsoft.com/office/drawing/2014/main" xmlns="" id="{47A39E87-90E6-4507-AFAF-3F9E64389DD2}"/>
              </a:ext>
            </a:extLst>
          </p:cNvPr>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r="99"/>
          <a:stretch/>
        </p:blipFill>
        <p:spPr>
          <a:xfrm>
            <a:off x="5112554" y="1078679"/>
            <a:ext cx="1966891" cy="1789835"/>
          </a:xfrm>
          <a:prstGeom prst="ellipse">
            <a:avLst/>
          </a:prstGeom>
        </p:spPr>
      </p:pic>
      <p:sp>
        <p:nvSpPr>
          <p:cNvPr id="5" name="Text Placeholder 9">
            <a:extLst>
              <a:ext uri="{FF2B5EF4-FFF2-40B4-BE49-F238E27FC236}">
                <a16:creationId xmlns:a16="http://schemas.microsoft.com/office/drawing/2014/main" xmlns="" id="{F83BFCD3-2DD6-4967-A9BF-209C5B6B48AF}"/>
              </a:ext>
            </a:extLst>
          </p:cNvPr>
          <p:cNvSpPr txBox="1">
            <a:spLocks/>
          </p:cNvSpPr>
          <p:nvPr/>
        </p:nvSpPr>
        <p:spPr>
          <a:xfrm>
            <a:off x="2397050" y="3429000"/>
            <a:ext cx="8412287" cy="698500"/>
          </a:xfrm>
          <a:prstGeom prst="rect">
            <a:avLst/>
          </a:prstGeom>
        </p:spPr>
        <p:txBody>
          <a:bodyPr>
            <a:normAutofit fontScale="47500" lnSpcReduction="20000"/>
          </a:bodyPr>
          <a:lstStyle>
            <a:lvl1pPr algn="l" defTabSz="685800" eaLnBrk="1" hangingPunct="1" indent="-171450" latinLnBrk="0" marL="171450" rtl="0">
              <a:lnSpc>
                <a:spcPct val="90000"/>
              </a:lnSpc>
              <a:spcBef>
                <a:spcPts val="750"/>
              </a:spcBef>
              <a:buFont charset="0" panose="020B0604020202020204" pitchFamily="34" typeface="Arial"/>
              <a:buChar char="•"/>
              <a:defRPr kern="1200" sz="2800">
                <a:solidFill>
                  <a:schemeClr val="tx1"/>
                </a:solidFill>
                <a:latin typeface="+mn-lt"/>
                <a:ea typeface="+mn-ea"/>
                <a:cs typeface="+mn-cs"/>
              </a:defRPr>
            </a:lvl1pPr>
            <a:lvl2pPr algn="l" defTabSz="685800" eaLnBrk="1" hangingPunct="1" indent="-171450" latinLnBrk="0" marL="514350" rtl="0">
              <a:lnSpc>
                <a:spcPct val="90000"/>
              </a:lnSpc>
              <a:spcBef>
                <a:spcPts val="375"/>
              </a:spcBef>
              <a:buFont charset="0" panose="020B0604020202020204" pitchFamily="34" typeface="Arial"/>
              <a:buChar char="•"/>
              <a:defRPr kern="1200" sz="2400">
                <a:solidFill>
                  <a:schemeClr val="tx1"/>
                </a:solidFill>
                <a:latin typeface="+mn-lt"/>
                <a:ea typeface="+mn-ea"/>
                <a:cs typeface="+mn-cs"/>
              </a:defRPr>
            </a:lvl2pPr>
            <a:lvl3pPr algn="l" defTabSz="685800" eaLnBrk="1" hangingPunct="1" indent="-171450" latinLnBrk="0" marL="857250" rtl="0">
              <a:lnSpc>
                <a:spcPct val="90000"/>
              </a:lnSpc>
              <a:spcBef>
                <a:spcPts val="375"/>
              </a:spcBef>
              <a:buFont charset="0" panose="020B0604020202020204" pitchFamily="34" typeface="Arial"/>
              <a:buChar char="•"/>
              <a:defRPr kern="1200" sz="2000">
                <a:solidFill>
                  <a:schemeClr val="tx1"/>
                </a:solidFill>
                <a:latin typeface="+mn-lt"/>
                <a:ea typeface="+mn-ea"/>
                <a:cs typeface="+mn-cs"/>
              </a:defRPr>
            </a:lvl3pPr>
            <a:lvl4pPr algn="l" defTabSz="685800" eaLnBrk="1" hangingPunct="1" indent="-171450" latinLnBrk="0" marL="1200150" rtl="0">
              <a:lnSpc>
                <a:spcPct val="90000"/>
              </a:lnSpc>
              <a:spcBef>
                <a:spcPts val="375"/>
              </a:spcBef>
              <a:buFont charset="0" panose="020B0604020202020204" pitchFamily="34" typeface="Arial"/>
              <a:buChar char="•"/>
              <a:defRPr kern="1200" sz="1800">
                <a:solidFill>
                  <a:schemeClr val="tx1"/>
                </a:solidFill>
                <a:latin typeface="+mn-lt"/>
                <a:ea typeface="+mn-ea"/>
                <a:cs typeface="+mn-cs"/>
              </a:defRPr>
            </a:lvl4pPr>
            <a:lvl5pPr algn="l" defTabSz="685800" eaLnBrk="1" hangingPunct="1" indent="-171450" latinLnBrk="0" marL="1543050" rtl="0">
              <a:lnSpc>
                <a:spcPct val="90000"/>
              </a:lnSpc>
              <a:spcBef>
                <a:spcPts val="375"/>
              </a:spcBef>
              <a:buFont charset="0" panose="020B0604020202020204" pitchFamily="34" typeface="Arial"/>
              <a:buChar char="•"/>
              <a:defRPr kern="1200" sz="1400">
                <a:solidFill>
                  <a:schemeClr val="tx1"/>
                </a:solidFill>
                <a:latin typeface="+mn-lt"/>
                <a:ea typeface="+mn-ea"/>
                <a:cs typeface="+mn-cs"/>
              </a:defRPr>
            </a:lvl5pPr>
            <a:lvl6pPr algn="l" defTabSz="685800" eaLnBrk="1" hangingPunct="1" indent="-171450" latinLnBrk="0" marL="18859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6pPr>
            <a:lvl7pPr algn="l" defTabSz="685800" eaLnBrk="1" hangingPunct="1" indent="-171450" latinLnBrk="0" marL="22288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7pPr>
            <a:lvl8pPr algn="l" defTabSz="685800" eaLnBrk="1" hangingPunct="1" indent="-171450" latinLnBrk="0" marL="25717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8pPr>
            <a:lvl9pPr algn="l" defTabSz="685800" eaLnBrk="1" hangingPunct="1" indent="-171450" latinLnBrk="0" marL="2914650" rtl="0">
              <a:lnSpc>
                <a:spcPct val="90000"/>
              </a:lnSpc>
              <a:spcBef>
                <a:spcPts val="375"/>
              </a:spcBef>
              <a:buFont charset="0" panose="020B0604020202020204" pitchFamily="34" typeface="Arial"/>
              <a:buChar char="•"/>
              <a:defRPr kern="1200" sz="1350">
                <a:solidFill>
                  <a:schemeClr val="tx1"/>
                </a:solidFill>
                <a:latin typeface="+mn-lt"/>
                <a:ea typeface="+mn-ea"/>
                <a:cs typeface="+mn-cs"/>
              </a:defRPr>
            </a:lvl9pPr>
          </a:lstStyle>
          <a:p>
            <a:r>
              <a:rPr dirty="0" lang="en-GB" sz="2300"/>
              <a:t>Janice Guy, Marketing Research Consultant, Jungle Green </a:t>
            </a:r>
            <a:r>
              <a:rPr dirty="0" err="1" lang="en-GB" sz="2300"/>
              <a:t>mrc</a:t>
            </a:r>
            <a:r>
              <a:rPr dirty="0" lang="en-GB" sz="2300"/>
              <a:t> – </a:t>
            </a:r>
            <a:r>
              <a:rPr dirty="0" lang="en-GB" sz="2300">
                <a:hlinkClick r:id="rId3"/>
              </a:rPr>
              <a:t>janice@junglegreenmrc.co.uk</a:t>
            </a:r>
            <a:r>
              <a:rPr dirty="0" lang="en-GB" sz="2300"/>
              <a:t> , 0117 914 4921</a:t>
            </a:r>
          </a:p>
          <a:p>
            <a:r>
              <a:rPr dirty="0" lang="en-GB" sz="2300"/>
              <a:t>Julie Ford, Recruitment and Data Manager, Jungle Green </a:t>
            </a:r>
            <a:r>
              <a:rPr dirty="0" err="1" lang="en-GB" sz="2300"/>
              <a:t>mrc</a:t>
            </a:r>
            <a:r>
              <a:rPr dirty="0" lang="en-GB" sz="2300"/>
              <a:t> – </a:t>
            </a:r>
            <a:r>
              <a:rPr dirty="0" lang="en-GB" sz="2300">
                <a:hlinkClick r:id="rId4"/>
              </a:rPr>
              <a:t>julie@junglegreenmrc.co.uk</a:t>
            </a:r>
            <a:r>
              <a:rPr dirty="0" lang="en-GB" sz="2300"/>
              <a:t>  , </a:t>
            </a:r>
            <a:r>
              <a:rPr dirty="0" lang="en-GB" sz="2300">
                <a:solidFill>
                  <a:srgbClr val="004992"/>
                </a:solidFill>
              </a:rPr>
              <a:t>01275 818343</a:t>
            </a:r>
          </a:p>
          <a:p>
            <a:r>
              <a:rPr dirty="0" lang="en-GB" sz="2300"/>
              <a:t>Ruth Atkins, Head of Public Engagement and Insights, NHS BSW CCG – </a:t>
            </a:r>
            <a:r>
              <a:rPr dirty="0" lang="en-GB" sz="2300">
                <a:hlinkClick r:id="rId5"/>
              </a:rPr>
              <a:t>ruthatkins@nhs.net</a:t>
            </a:r>
            <a:r>
              <a:rPr dirty="0" lang="en-GB" sz="2300"/>
              <a:t> , </a:t>
            </a:r>
            <a:r>
              <a:rPr dirty="0" lang="en-GB" sz="2300">
                <a:solidFill>
                  <a:srgbClr val="004992"/>
                </a:solidFill>
                <a:effectLst/>
                <a:latin charset="0" panose="020B0604020202020204" pitchFamily="34" typeface="Arial"/>
                <a:ea charset="0" panose="020F0502020204030204" pitchFamily="34" typeface="Calibri"/>
              </a:rPr>
              <a:t>07795 355296   </a:t>
            </a:r>
            <a:endParaRPr dirty="0" lang="en-GB" sz="2300">
              <a:solidFill>
                <a:srgbClr val="004992"/>
              </a:solidFill>
            </a:endParaRPr>
          </a:p>
          <a:p>
            <a:endParaRPr dirty="0" lang="en-GB"/>
          </a:p>
        </p:txBody>
      </p:sp>
      <p:pic>
        <p:nvPicPr>
          <p:cNvPr descr="A screenshot of a cell phone&#10;&#10;Description automatically generated" id="6" name="Picture 5">
            <a:extLst>
              <a:ext uri="{FF2B5EF4-FFF2-40B4-BE49-F238E27FC236}">
                <a16:creationId xmlns:a16="http://schemas.microsoft.com/office/drawing/2014/main" xmlns="" id="{A37A39F7-B003-4381-9BF1-98F9B4ED09BC}"/>
              </a:ext>
            </a:extLst>
          </p:cNvPr>
          <p:cNvPicPr>
            <a:picLocks noChangeAspect="1"/>
          </p:cNvPicPr>
          <p:nvPr/>
        </p:nvPicPr>
        <p:blipFill rotWithShape="1">
          <a:blip r:embed="rId6">
            <a:extLst>
              <a:ext uri="{28A0092B-C50C-407E-A947-70E740481C1C}">
                <a14:useLocalDpi xmlns:a14="http://schemas.microsoft.com/office/drawing/2010/main" val="0"/>
              </a:ext>
            </a:extLst>
          </a:blip>
          <a:srcRect b="-72" r="-45"/>
          <a:stretch/>
        </p:blipFill>
        <p:spPr>
          <a:xfrm>
            <a:off x="5112554" y="91998"/>
            <a:ext cx="1966892" cy="816637"/>
          </a:xfrm>
          <a:prstGeom prst="rect">
            <a:avLst/>
          </a:prstGeom>
        </p:spPr>
      </p:pic>
    </p:spTree>
    <p:extLst>
      <p:ext uri="{BB962C8B-B14F-4D97-AF65-F5344CB8AC3E}">
        <p14:creationId xmlns:p14="http://schemas.microsoft.com/office/powerpoint/2010/main" val="368549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13DC841-95ED-4594-A9A4-959308981BBF}"/>
              </a:ext>
            </a:extLst>
          </p:cNvPr>
          <p:cNvSpPr>
            <a:spLocks noGrp="1"/>
          </p:cNvSpPr>
          <p:nvPr>
            <p:ph type="body" sz="quarter" idx="13"/>
          </p:nvPr>
        </p:nvSpPr>
        <p:spPr/>
        <p:txBody>
          <a:bodyPr/>
          <a:lstStyle/>
          <a:p>
            <a:r>
              <a:rPr lang="en-GB" dirty="0"/>
              <a:t>Response rates remain strong</a:t>
            </a:r>
          </a:p>
        </p:txBody>
      </p:sp>
      <p:sp>
        <p:nvSpPr>
          <p:cNvPr id="4" name="Slide Number Placeholder 3">
            <a:extLst>
              <a:ext uri="{FF2B5EF4-FFF2-40B4-BE49-F238E27FC236}">
                <a16:creationId xmlns:a16="http://schemas.microsoft.com/office/drawing/2014/main" xmlns="" id="{BA2199C9-7534-4BBE-A070-58D2A4911B19}"/>
              </a:ext>
            </a:extLst>
          </p:cNvPr>
          <p:cNvSpPr>
            <a:spLocks noGrp="1"/>
          </p:cNvSpPr>
          <p:nvPr>
            <p:ph type="sldNum" sz="quarter" idx="12"/>
          </p:nvPr>
        </p:nvSpPr>
        <p:spPr/>
        <p:txBody>
          <a:bodyPr/>
          <a:lstStyle/>
          <a:p>
            <a:fld id="{F6E39E37-6BC0-A248-806A-337B0CEF6126}" type="slidenum">
              <a:rPr lang="en-US" smtClean="0"/>
              <a:t>4</a:t>
            </a:fld>
            <a:endParaRPr lang="en-US"/>
          </a:p>
        </p:txBody>
      </p:sp>
      <p:sp>
        <p:nvSpPr>
          <p:cNvPr id="6" name="Rectangle 5">
            <a:extLst>
              <a:ext uri="{FF2B5EF4-FFF2-40B4-BE49-F238E27FC236}">
                <a16:creationId xmlns:a16="http://schemas.microsoft.com/office/drawing/2014/main" xmlns="" id="{E62188D1-4A2F-4A04-A105-923B2526CBB1}"/>
              </a:ext>
            </a:extLst>
          </p:cNvPr>
          <p:cNvSpPr/>
          <p:nvPr/>
        </p:nvSpPr>
        <p:spPr>
          <a:xfrm>
            <a:off x="0" y="0"/>
            <a:ext cx="205074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sp>
        <p:nvSpPr>
          <p:cNvPr id="9" name="Rectangle 8">
            <a:extLst>
              <a:ext uri="{FF2B5EF4-FFF2-40B4-BE49-F238E27FC236}">
                <a16:creationId xmlns:a16="http://schemas.microsoft.com/office/drawing/2014/main" xmlns="" id="{89ADE7C2-6902-4873-A578-786231F2C308}"/>
              </a:ext>
            </a:extLst>
          </p:cNvPr>
          <p:cNvSpPr/>
          <p:nvPr/>
        </p:nvSpPr>
        <p:spPr>
          <a:xfrm>
            <a:off x="5690586" y="2157274"/>
            <a:ext cx="62144" cy="3639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7" name="Table 6">
            <a:extLst>
              <a:ext uri="{FF2B5EF4-FFF2-40B4-BE49-F238E27FC236}">
                <a16:creationId xmlns:a16="http://schemas.microsoft.com/office/drawing/2014/main" xmlns="" id="{0E234628-FB04-4E52-96A9-E8240B91B410}"/>
              </a:ext>
            </a:extLst>
          </p:cNvPr>
          <p:cNvGraphicFramePr>
            <a:graphicFrameLocks noGrp="1"/>
          </p:cNvGraphicFramePr>
          <p:nvPr>
            <p:extLst>
              <p:ext uri="{D42A27DB-BD31-4B8C-83A1-F6EECF244321}">
                <p14:modId xmlns:p14="http://schemas.microsoft.com/office/powerpoint/2010/main" val="1933553680"/>
              </p:ext>
            </p:extLst>
          </p:nvPr>
        </p:nvGraphicFramePr>
        <p:xfrm>
          <a:off x="438894" y="2196523"/>
          <a:ext cx="11314210" cy="2824683"/>
        </p:xfrm>
        <a:graphic>
          <a:graphicData uri="http://schemas.openxmlformats.org/drawingml/2006/table">
            <a:tbl>
              <a:tblPr firstRow="1" bandRow="1">
                <a:tableStyleId>{5C22544A-7EE6-4342-B048-85BDC9FD1C3A}</a:tableStyleId>
              </a:tblPr>
              <a:tblGrid>
                <a:gridCol w="2159438">
                  <a:extLst>
                    <a:ext uri="{9D8B030D-6E8A-4147-A177-3AD203B41FA5}">
                      <a16:colId xmlns:a16="http://schemas.microsoft.com/office/drawing/2014/main" xmlns="" val="20000"/>
                    </a:ext>
                  </a:extLst>
                </a:gridCol>
                <a:gridCol w="1715284">
                  <a:extLst>
                    <a:ext uri="{9D8B030D-6E8A-4147-A177-3AD203B41FA5}">
                      <a16:colId xmlns:a16="http://schemas.microsoft.com/office/drawing/2014/main" xmlns="" val="4047676004"/>
                    </a:ext>
                  </a:extLst>
                </a:gridCol>
                <a:gridCol w="1474386">
                  <a:extLst>
                    <a:ext uri="{9D8B030D-6E8A-4147-A177-3AD203B41FA5}">
                      <a16:colId xmlns:a16="http://schemas.microsoft.com/office/drawing/2014/main" xmlns="" val="212986508"/>
                    </a:ext>
                  </a:extLst>
                </a:gridCol>
                <a:gridCol w="1464123">
                  <a:extLst>
                    <a:ext uri="{9D8B030D-6E8A-4147-A177-3AD203B41FA5}">
                      <a16:colId xmlns:a16="http://schemas.microsoft.com/office/drawing/2014/main" xmlns="" val="909890630"/>
                    </a:ext>
                  </a:extLst>
                </a:gridCol>
                <a:gridCol w="1506071">
                  <a:extLst>
                    <a:ext uri="{9D8B030D-6E8A-4147-A177-3AD203B41FA5}">
                      <a16:colId xmlns:a16="http://schemas.microsoft.com/office/drawing/2014/main" xmlns="" val="20002"/>
                    </a:ext>
                  </a:extLst>
                </a:gridCol>
                <a:gridCol w="1497454">
                  <a:extLst>
                    <a:ext uri="{9D8B030D-6E8A-4147-A177-3AD203B41FA5}">
                      <a16:colId xmlns:a16="http://schemas.microsoft.com/office/drawing/2014/main" xmlns="" val="20003"/>
                    </a:ext>
                  </a:extLst>
                </a:gridCol>
                <a:gridCol w="1497454">
                  <a:extLst>
                    <a:ext uri="{9D8B030D-6E8A-4147-A177-3AD203B41FA5}">
                      <a16:colId xmlns:a16="http://schemas.microsoft.com/office/drawing/2014/main" xmlns="" val="3522907442"/>
                    </a:ext>
                  </a:extLst>
                </a:gridCol>
              </a:tblGrid>
              <a:tr h="555502">
                <a:tc>
                  <a:txBody>
                    <a:bodyPr/>
                    <a:lstStyle/>
                    <a:p>
                      <a:endParaRPr lang="en-GB" sz="1600" dirty="0">
                        <a:latin typeface="Century Gothic" panose="020B0502020202020204" pitchFamily="34" charset="0"/>
                      </a:endParaRPr>
                    </a:p>
                  </a:txBody>
                  <a:tcPr>
                    <a:solidFill>
                      <a:srgbClr val="009DCC"/>
                    </a:solidFill>
                  </a:tcPr>
                </a:tc>
                <a:tc>
                  <a:txBody>
                    <a:bodyPr/>
                    <a:lstStyle/>
                    <a:p>
                      <a:r>
                        <a:rPr lang="en-GB" sz="1600" dirty="0">
                          <a:latin typeface="Arial" panose="020B0604020202020204" pitchFamily="34" charset="0"/>
                          <a:cs typeface="Arial" panose="020B0604020202020204" pitchFamily="34" charset="0"/>
                        </a:rPr>
                        <a:t>Survey 1</a:t>
                      </a:r>
                    </a:p>
                    <a:p>
                      <a:r>
                        <a:rPr lang="en-GB" sz="1200" dirty="0">
                          <a:latin typeface="Arial" panose="020B0604020202020204" pitchFamily="34" charset="0"/>
                          <a:cs typeface="Arial" panose="020B0604020202020204" pitchFamily="34" charset="0"/>
                        </a:rPr>
                        <a:t>(Jan to March 2020)</a:t>
                      </a: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2</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(May 2020)</a:t>
                      </a: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3</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(Jul/Aug 2020)</a:t>
                      </a: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4</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(Nov/Dec 2020)</a:t>
                      </a: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5</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(March/Apr 2021)</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a:txBody>
                  <a:tcPr>
                    <a:solidFill>
                      <a:srgbClr val="009DCC"/>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Survey 6</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(Jul/Aug 2021)</a:t>
                      </a:r>
                    </a:p>
                  </a:txBody>
                  <a:tcPr>
                    <a:solidFill>
                      <a:srgbClr val="009DCC"/>
                    </a:solidFill>
                  </a:tcPr>
                </a:tc>
                <a:extLst>
                  <a:ext uri="{0D108BD9-81ED-4DB2-BD59-A6C34878D82A}">
                    <a16:rowId xmlns:a16="http://schemas.microsoft.com/office/drawing/2014/main" xmlns="" val="10000"/>
                  </a:ext>
                </a:extLst>
              </a:tr>
              <a:tr h="621783">
                <a:tc>
                  <a:txBody>
                    <a:bodyPr/>
                    <a:lstStyle/>
                    <a:p>
                      <a:pPr algn="l" fontAlgn="b"/>
                      <a:r>
                        <a:rPr lang="en-GB" sz="1600" b="1" i="0" u="none" strike="noStrike" dirty="0">
                          <a:solidFill>
                            <a:srgbClr val="0070C0"/>
                          </a:solidFill>
                          <a:effectLst/>
                          <a:latin typeface="Arial" panose="020B0604020202020204" pitchFamily="34" charset="0"/>
                          <a:cs typeface="Arial" panose="020B0604020202020204" pitchFamily="34" charset="0"/>
                        </a:rPr>
                        <a:t>Number of participants</a:t>
                      </a:r>
                    </a:p>
                    <a:p>
                      <a:pPr algn="l" fontAlgn="b"/>
                      <a:endParaRPr lang="en-GB" sz="1600" b="1" i="0" u="none" strike="noStrike" dirty="0">
                        <a:solidFill>
                          <a:srgbClr val="0070C0"/>
                        </a:solidFill>
                        <a:effectLst/>
                        <a:latin typeface="Arial" panose="020B0604020202020204" pitchFamily="34" charset="0"/>
                        <a:cs typeface="Arial" panose="020B0604020202020204" pitchFamily="34" charset="0"/>
                      </a:endParaRPr>
                    </a:p>
                  </a:txBody>
                  <a:tcPr marL="9525" marR="9525" marT="9525" marB="0"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790</a:t>
                      </a: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381</a:t>
                      </a: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382</a:t>
                      </a: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501</a:t>
                      </a:r>
                      <a:endParaRPr lang="en-GB" sz="800" b="1" i="0" dirty="0">
                        <a:solidFill>
                          <a:srgbClr val="0070C0"/>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395</a:t>
                      </a:r>
                    </a:p>
                  </a:txBody>
                  <a:tcPr anchor="ctr">
                    <a:solidFill>
                      <a:schemeClr val="bg1">
                        <a:lumMod val="85000"/>
                      </a:schemeClr>
                    </a:solidFill>
                  </a:tcPr>
                </a:tc>
                <a:tc>
                  <a:txBody>
                    <a:bodyPr/>
                    <a:lstStyle/>
                    <a:p>
                      <a:pPr algn="ctr"/>
                      <a:r>
                        <a:rPr lang="en-GB" sz="1100" b="1" i="0" dirty="0">
                          <a:solidFill>
                            <a:srgbClr val="0070C0"/>
                          </a:solidFill>
                          <a:latin typeface="Arial" panose="020B0604020202020204" pitchFamily="34" charset="0"/>
                          <a:cs typeface="Arial" panose="020B0604020202020204" pitchFamily="34" charset="0"/>
                        </a:rPr>
                        <a:t>381</a:t>
                      </a:r>
                    </a:p>
                  </a:txBody>
                  <a:tcPr anchor="ctr">
                    <a:solidFill>
                      <a:schemeClr val="bg1">
                        <a:lumMod val="85000"/>
                      </a:schemeClr>
                    </a:solidFill>
                  </a:tcPr>
                </a:tc>
                <a:extLst>
                  <a:ext uri="{0D108BD9-81ED-4DB2-BD59-A6C34878D82A}">
                    <a16:rowId xmlns:a16="http://schemas.microsoft.com/office/drawing/2014/main" xmlns="" val="10001"/>
                  </a:ext>
                </a:extLst>
              </a:tr>
              <a:tr h="488385">
                <a:tc>
                  <a:txBody>
                    <a:bodyPr/>
                    <a:lstStyle/>
                    <a:p>
                      <a:pPr algn="l" fontAlgn="b"/>
                      <a:r>
                        <a:rPr lang="en-GB" sz="2000" b="1" i="0" u="none" strike="noStrike" dirty="0">
                          <a:solidFill>
                            <a:schemeClr val="accent5">
                              <a:lumMod val="50000"/>
                            </a:schemeClr>
                          </a:solidFill>
                          <a:effectLst/>
                          <a:latin typeface="Arial" panose="020B0604020202020204" pitchFamily="34" charset="0"/>
                          <a:cs typeface="Arial" panose="020B0604020202020204" pitchFamily="34" charset="0"/>
                        </a:rPr>
                        <a:t>Response rate</a:t>
                      </a:r>
                    </a:p>
                  </a:txBody>
                  <a:tcPr marL="9525" marR="9525" marT="9525" marB="0"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100%</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48%</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45%</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50%</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40%</a:t>
                      </a:r>
                    </a:p>
                  </a:txBody>
                  <a:tcPr anchor="ctr">
                    <a:solidFill>
                      <a:schemeClr val="bg1">
                        <a:lumMod val="95000"/>
                      </a:schemeClr>
                    </a:solidFill>
                  </a:tcPr>
                </a:tc>
                <a:tc>
                  <a:txBody>
                    <a:bodyPr/>
                    <a:lstStyle/>
                    <a:p>
                      <a:pPr algn="ctr"/>
                      <a:r>
                        <a:rPr lang="en-GB" sz="1600" b="1" i="0" dirty="0">
                          <a:solidFill>
                            <a:schemeClr val="accent5">
                              <a:lumMod val="50000"/>
                            </a:schemeClr>
                          </a:solidFill>
                          <a:latin typeface="Arial" panose="020B0604020202020204" pitchFamily="34" charset="0"/>
                          <a:cs typeface="Arial" panose="020B0604020202020204" pitchFamily="34" charset="0"/>
                        </a:rPr>
                        <a:t>38%</a:t>
                      </a:r>
                    </a:p>
                  </a:txBody>
                  <a:tcPr anchor="ctr">
                    <a:solidFill>
                      <a:schemeClr val="bg1">
                        <a:lumMod val="95000"/>
                      </a:schemeClr>
                    </a:solidFill>
                  </a:tcPr>
                </a:tc>
                <a:extLst>
                  <a:ext uri="{0D108BD9-81ED-4DB2-BD59-A6C34878D82A}">
                    <a16:rowId xmlns:a16="http://schemas.microsoft.com/office/drawing/2014/main" xmlns="" val="948189527"/>
                  </a:ext>
                </a:extLst>
              </a:tr>
              <a:tr h="833253">
                <a:tc>
                  <a:txBody>
                    <a:bodyPr/>
                    <a:lstStyle/>
                    <a:p>
                      <a:pPr algn="l" fontAlgn="b"/>
                      <a:r>
                        <a:rPr lang="en-GB" sz="1800" b="1" i="0" u="none" strike="noStrike" dirty="0">
                          <a:solidFill>
                            <a:srgbClr val="EA8132"/>
                          </a:solidFill>
                          <a:effectLst/>
                          <a:latin typeface="Arial" panose="020B0604020202020204" pitchFamily="34" charset="0"/>
                          <a:cs typeface="Arial" panose="020B0604020202020204" pitchFamily="34" charset="0"/>
                        </a:rPr>
                        <a:t>Method</a:t>
                      </a:r>
                    </a:p>
                  </a:txBody>
                  <a:tcPr marL="9525" marR="9525" marT="9525" marB="0" anchor="ctr">
                    <a:solidFill>
                      <a:schemeClr val="bg1">
                        <a:lumMod val="85000"/>
                      </a:schemeClr>
                    </a:solidFill>
                  </a:tcPr>
                </a:tc>
                <a:tc>
                  <a:txBody>
                    <a:bodyPr/>
                    <a:lstStyle/>
                    <a:p>
                      <a:pPr algn="l"/>
                      <a:r>
                        <a:rPr lang="en-GB" sz="900" b="1" i="1" dirty="0">
                          <a:solidFill>
                            <a:srgbClr val="EA8132"/>
                          </a:solidFill>
                          <a:latin typeface="Arial" panose="020B0604020202020204" pitchFamily="34" charset="0"/>
                          <a:cs typeface="Arial" panose="020B0604020202020204" pitchFamily="34" charset="0"/>
                        </a:rPr>
                        <a:t>All conducted via via face to face recruitment interviews</a:t>
                      </a:r>
                    </a:p>
                  </a:txBody>
                  <a:tcPr anchor="ctr">
                    <a:solidFill>
                      <a:schemeClr val="bg1">
                        <a:lumMod val="85000"/>
                      </a:schemeClr>
                    </a:solidFill>
                  </a:tcPr>
                </a:tc>
                <a:tc>
                  <a:txBody>
                    <a:bodyPr/>
                    <a:lstStyle/>
                    <a:p>
                      <a:pPr algn="l"/>
                      <a:r>
                        <a:rPr lang="en-GB" sz="900" b="1" i="1" dirty="0">
                          <a:solidFill>
                            <a:srgbClr val="EA8132"/>
                          </a:solidFill>
                          <a:latin typeface="Arial" panose="020B0604020202020204" pitchFamily="34" charset="0"/>
                          <a:cs typeface="Arial" panose="020B0604020202020204" pitchFamily="34" charset="0"/>
                        </a:rPr>
                        <a:t>Conducted online/ postal/ telephone only</a:t>
                      </a: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900" b="1" i="1" dirty="0">
                        <a:solidFill>
                          <a:srgbClr val="EA8132"/>
                        </a:solidFill>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1" dirty="0">
                          <a:solidFill>
                            <a:srgbClr val="EA8132"/>
                          </a:solidFill>
                          <a:latin typeface="Arial" panose="020B0604020202020204" pitchFamily="34" charset="0"/>
                          <a:cs typeface="Arial" panose="020B0604020202020204" pitchFamily="34" charset="0"/>
                        </a:rPr>
                        <a:t>Conducted online/ postal/ telephone only</a:t>
                      </a:r>
                    </a:p>
                    <a:p>
                      <a:pPr algn="l"/>
                      <a:endParaRPr lang="en-GB" sz="900" b="1" i="1" dirty="0">
                        <a:solidFill>
                          <a:srgbClr val="EA8132"/>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algn="l"/>
                      <a:r>
                        <a:rPr lang="en-GB" sz="900" b="1" i="1" dirty="0">
                          <a:solidFill>
                            <a:srgbClr val="EA8132"/>
                          </a:solidFill>
                          <a:latin typeface="Arial" panose="020B0604020202020204" pitchFamily="34" charset="0"/>
                          <a:cs typeface="Arial" panose="020B0604020202020204" pitchFamily="34" charset="0"/>
                        </a:rPr>
                        <a:t>Including 200 face to face recruitment interviews</a:t>
                      </a: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GB" sz="900" b="1" i="1" dirty="0">
                        <a:solidFill>
                          <a:srgbClr val="EA8132"/>
                        </a:solidFill>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1" dirty="0">
                          <a:solidFill>
                            <a:srgbClr val="EA8132"/>
                          </a:solidFill>
                          <a:latin typeface="Arial" panose="020B0604020202020204" pitchFamily="34" charset="0"/>
                          <a:cs typeface="Arial" panose="020B0604020202020204" pitchFamily="34" charset="0"/>
                        </a:rPr>
                        <a:t>Conducted online/ postal/ telephone only</a:t>
                      </a:r>
                    </a:p>
                    <a:p>
                      <a:pPr algn="l"/>
                      <a:endParaRPr lang="en-GB" sz="900" b="1" i="1" dirty="0">
                        <a:solidFill>
                          <a:srgbClr val="EA8132"/>
                        </a:solidFill>
                        <a:latin typeface="Arial" panose="020B0604020202020204" pitchFamily="34" charset="0"/>
                        <a:cs typeface="Arial" panose="020B0604020202020204" pitchFamily="34" charset="0"/>
                      </a:endParaRP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900" b="1" i="1" dirty="0">
                          <a:solidFill>
                            <a:srgbClr val="EA8132"/>
                          </a:solidFill>
                          <a:latin typeface="Arial" panose="020B0604020202020204" pitchFamily="34" charset="0"/>
                          <a:cs typeface="Arial" panose="020B0604020202020204" pitchFamily="34" charset="0"/>
                        </a:rPr>
                        <a:t>Conducted online/ postal/ telephone only</a:t>
                      </a:r>
                    </a:p>
                  </a:txBody>
                  <a:tcPr anchor="ctr">
                    <a:solidFill>
                      <a:schemeClr val="bg1">
                        <a:lumMod val="85000"/>
                      </a:schemeClr>
                    </a:solidFill>
                  </a:tcPr>
                </a:tc>
                <a:extLst>
                  <a:ext uri="{0D108BD9-81ED-4DB2-BD59-A6C34878D82A}">
                    <a16:rowId xmlns:a16="http://schemas.microsoft.com/office/drawing/2014/main" xmlns="" val="10003"/>
                  </a:ext>
                </a:extLst>
              </a:tr>
            </a:tbl>
          </a:graphicData>
        </a:graphic>
      </p:graphicFrame>
      <p:sp>
        <p:nvSpPr>
          <p:cNvPr id="8" name="Rectangle 7">
            <a:extLst>
              <a:ext uri="{FF2B5EF4-FFF2-40B4-BE49-F238E27FC236}">
                <a16:creationId xmlns:a16="http://schemas.microsoft.com/office/drawing/2014/main" xmlns="" id="{0EBEDE19-DA90-45BE-AA33-5F88CBC0405C}"/>
              </a:ext>
            </a:extLst>
          </p:cNvPr>
          <p:cNvSpPr/>
          <p:nvPr/>
        </p:nvSpPr>
        <p:spPr>
          <a:xfrm>
            <a:off x="260369" y="1152780"/>
            <a:ext cx="11671261" cy="4001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A </a:t>
            </a:r>
            <a:r>
              <a:rPr lang="en-GB" sz="1200" b="1" dirty="0">
                <a:solidFill>
                  <a:srgbClr val="002060"/>
                </a:solidFill>
                <a:latin typeface="Arial" panose="020B0604020202020204" pitchFamily="34" charset="0"/>
                <a:cs typeface="Arial" panose="020B0604020202020204" pitchFamily="34" charset="0"/>
              </a:rPr>
              <a:t>40%</a:t>
            </a:r>
            <a:r>
              <a:rPr lang="en-GB" sz="1200" dirty="0">
                <a:solidFill>
                  <a:schemeClr val="tx1"/>
                </a:solidFill>
                <a:latin typeface="Arial" panose="020B0604020202020204" pitchFamily="34" charset="0"/>
                <a:cs typeface="Arial" panose="020B0604020202020204" pitchFamily="34" charset="0"/>
              </a:rPr>
              <a:t> response rate is considerably higher than the average response rate for similar panels. </a:t>
            </a:r>
            <a:r>
              <a:rPr lang="en-GB" sz="1200" dirty="0" err="1">
                <a:solidFill>
                  <a:schemeClr val="tx1"/>
                </a:solidFill>
                <a:latin typeface="Arial" panose="020B0604020202020204" pitchFamily="34" charset="0"/>
                <a:cs typeface="Arial" panose="020B0604020202020204" pitchFamily="34" charset="0"/>
              </a:rPr>
              <a:t>Approx</a:t>
            </a:r>
            <a:r>
              <a:rPr lang="en-GB" sz="1200" dirty="0">
                <a:solidFill>
                  <a:schemeClr val="tx1"/>
                </a:solidFill>
                <a:latin typeface="Arial" panose="020B0604020202020204" pitchFamily="34" charset="0"/>
                <a:cs typeface="Arial" panose="020B0604020202020204" pitchFamily="34" charset="0"/>
              </a:rPr>
              <a:t> 40% remains the target response rate for OHOF</a:t>
            </a:r>
            <a:endParaRPr lang="en-GB" sz="1200" dirty="0">
              <a:solidFill>
                <a:schemeClr val="tx1"/>
              </a:solidFill>
            </a:endParaRPr>
          </a:p>
        </p:txBody>
      </p:sp>
    </p:spTree>
    <p:extLst>
      <p:ext uri="{BB962C8B-B14F-4D97-AF65-F5344CB8AC3E}">
        <p14:creationId xmlns:p14="http://schemas.microsoft.com/office/powerpoint/2010/main" val="738965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179E13C-FC3C-4820-8A95-41FE22677671}"/>
              </a:ext>
            </a:extLst>
          </p:cNvPr>
          <p:cNvSpPr>
            <a:spLocks noGrp="1"/>
          </p:cNvSpPr>
          <p:nvPr>
            <p:ph type="sldNum" sz="quarter" idx="12"/>
          </p:nvPr>
        </p:nvSpPr>
        <p:spPr/>
        <p:txBody>
          <a:bodyPr/>
          <a:lstStyle/>
          <a:p>
            <a:fld id="{F6E39E37-6BC0-A248-806A-337B0CEF6126}" type="slidenum">
              <a:rPr lang="en-US" smtClean="0"/>
              <a:t>5</a:t>
            </a:fld>
            <a:endParaRPr lang="en-US"/>
          </a:p>
        </p:txBody>
      </p:sp>
      <p:sp>
        <p:nvSpPr>
          <p:cNvPr id="14" name="Rectangle 13">
            <a:extLst>
              <a:ext uri="{FF2B5EF4-FFF2-40B4-BE49-F238E27FC236}">
                <a16:creationId xmlns:a16="http://schemas.microsoft.com/office/drawing/2014/main" xmlns="" id="{F6466C45-33D6-4736-8F69-7F25E3241069}"/>
              </a:ext>
            </a:extLst>
          </p:cNvPr>
          <p:cNvSpPr/>
          <p:nvPr/>
        </p:nvSpPr>
        <p:spPr>
          <a:xfrm>
            <a:off x="0" y="0"/>
            <a:ext cx="2050742"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1 - Introduction</a:t>
            </a:r>
          </a:p>
        </p:txBody>
      </p:sp>
      <p:graphicFrame>
        <p:nvGraphicFramePr>
          <p:cNvPr id="17" name="Content Placeholder 11">
            <a:extLst>
              <a:ext uri="{FF2B5EF4-FFF2-40B4-BE49-F238E27FC236}">
                <a16:creationId xmlns:a16="http://schemas.microsoft.com/office/drawing/2014/main" xmlns="" id="{5C33C461-BA5F-439B-B603-89419462A59E}"/>
              </a:ext>
            </a:extLst>
          </p:cNvPr>
          <p:cNvGraphicFramePr>
            <a:graphicFrameLocks/>
          </p:cNvGraphicFramePr>
          <p:nvPr>
            <p:extLst>
              <p:ext uri="{D42A27DB-BD31-4B8C-83A1-F6EECF244321}">
                <p14:modId xmlns:p14="http://schemas.microsoft.com/office/powerpoint/2010/main" val="447464629"/>
              </p:ext>
            </p:extLst>
          </p:nvPr>
        </p:nvGraphicFramePr>
        <p:xfrm>
          <a:off x="2046613" y="1277800"/>
          <a:ext cx="7355459" cy="5168787"/>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 Placeholder 1">
            <a:extLst>
              <a:ext uri="{FF2B5EF4-FFF2-40B4-BE49-F238E27FC236}">
                <a16:creationId xmlns:a16="http://schemas.microsoft.com/office/drawing/2014/main" xmlns="" id="{66CC2D5E-8391-4A16-BC12-79D41CCEDBCD}"/>
              </a:ext>
            </a:extLst>
          </p:cNvPr>
          <p:cNvSpPr>
            <a:spLocks noGrp="1"/>
          </p:cNvSpPr>
          <p:nvPr>
            <p:ph type="body" sz="quarter" idx="13"/>
          </p:nvPr>
        </p:nvSpPr>
        <p:spPr>
          <a:xfrm>
            <a:off x="151002" y="380194"/>
            <a:ext cx="11744136" cy="1030287"/>
          </a:xfrm>
        </p:spPr>
        <p:txBody>
          <a:bodyPr>
            <a:normAutofit/>
          </a:bodyPr>
          <a:lstStyle/>
          <a:p>
            <a:r>
              <a:rPr lang="en-US" sz="2400" dirty="0">
                <a:solidFill>
                  <a:srgbClr val="004992"/>
                </a:solidFill>
                <a:ea typeface="Times New Roman" panose="02020603050405020304" pitchFamily="18" charset="0"/>
              </a:rPr>
              <a:t>We have a robust and representative panel</a:t>
            </a:r>
            <a:endParaRPr lang="en-GB" sz="2400" i="1" dirty="0">
              <a:solidFill>
                <a:srgbClr val="004992"/>
              </a:solidFill>
              <a:cs typeface="Arial" panose="020B0604020202020204" pitchFamily="34" charset="0"/>
            </a:endParaRPr>
          </a:p>
        </p:txBody>
      </p:sp>
      <p:sp>
        <p:nvSpPr>
          <p:cNvPr id="19" name="Oval Callout 7">
            <a:extLst>
              <a:ext uri="{FF2B5EF4-FFF2-40B4-BE49-F238E27FC236}">
                <a16:creationId xmlns:a16="http://schemas.microsoft.com/office/drawing/2014/main" xmlns="" id="{007933BC-B2B6-4BBD-98E9-D6694F5CF629}"/>
              </a:ext>
            </a:extLst>
          </p:cNvPr>
          <p:cNvSpPr/>
          <p:nvPr/>
        </p:nvSpPr>
        <p:spPr>
          <a:xfrm>
            <a:off x="9046315" y="2265924"/>
            <a:ext cx="2534590" cy="2289458"/>
          </a:xfrm>
          <a:prstGeom prst="wedgeEllipseCallout">
            <a:avLst>
              <a:gd name="adj1" fmla="val -39613"/>
              <a:gd name="adj2" fmla="val 29797"/>
            </a:avLst>
          </a:prstGeom>
          <a:noFill/>
          <a:ln w="76200">
            <a:solidFill>
              <a:schemeClr val="accent5">
                <a:lumMod val="7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400" b="1" dirty="0">
              <a:solidFill>
                <a:schemeClr val="tx1"/>
              </a:solidFill>
              <a:latin typeface="Century Gothic" panose="020B0502020202020204" pitchFamily="34" charset="0"/>
            </a:endParaRPr>
          </a:p>
          <a:p>
            <a:pPr algn="ctr">
              <a:defRPr/>
            </a:pPr>
            <a:r>
              <a:rPr lang="en-GB" sz="1050" b="1" dirty="0">
                <a:solidFill>
                  <a:schemeClr val="accent5">
                    <a:lumMod val="75000"/>
                  </a:schemeClr>
                </a:solidFill>
                <a:cs typeface="Arial" panose="020B0604020202020204" pitchFamily="34" charset="0"/>
              </a:rPr>
              <a:t>NB:</a:t>
            </a:r>
          </a:p>
          <a:p>
            <a:pPr algn="ctr">
              <a:defRPr/>
            </a:pPr>
            <a:r>
              <a:rPr lang="en-GB" sz="1050" b="1" dirty="0">
                <a:solidFill>
                  <a:schemeClr val="accent5">
                    <a:lumMod val="75000"/>
                  </a:schemeClr>
                </a:solidFill>
                <a:cs typeface="Arial" panose="020B0604020202020204" pitchFamily="34" charset="0"/>
              </a:rPr>
              <a:t>Survey 6 participants’ responses have been rim weighted to reflect the exact profile of the BSW population (according to census data and JNSA).</a:t>
            </a:r>
          </a:p>
          <a:p>
            <a:pPr algn="ctr">
              <a:defRPr/>
            </a:pPr>
            <a:endParaRPr lang="en-GB" sz="1050" b="1" dirty="0">
              <a:solidFill>
                <a:schemeClr val="accent5">
                  <a:lumMod val="75000"/>
                </a:schemeClr>
              </a:solidFill>
              <a:cs typeface="Arial" panose="020B0604020202020204" pitchFamily="34" charset="0"/>
            </a:endParaRPr>
          </a:p>
          <a:p>
            <a:pPr algn="ctr">
              <a:defRPr/>
            </a:pPr>
            <a:r>
              <a:rPr lang="en-GB" sz="1050" b="1" dirty="0">
                <a:solidFill>
                  <a:schemeClr val="accent5">
                    <a:lumMod val="75000"/>
                  </a:schemeClr>
                </a:solidFill>
                <a:cs typeface="Arial" panose="020B0604020202020204" pitchFamily="34" charset="0"/>
              </a:rPr>
              <a:t>A more detailed panel profile is given in Section 4 of this report. </a:t>
            </a:r>
            <a:endParaRPr lang="en-GB" sz="1000" b="1" i="1" dirty="0">
              <a:solidFill>
                <a:schemeClr val="accent5">
                  <a:lumMod val="75000"/>
                </a:schemeClr>
              </a:solidFill>
              <a:cs typeface="Arial" panose="020B0604020202020204" pitchFamily="34" charset="0"/>
            </a:endParaRPr>
          </a:p>
          <a:p>
            <a:pPr algn="ctr">
              <a:defRPr/>
            </a:pPr>
            <a:r>
              <a:rPr lang="en-GB" sz="1050" i="1" dirty="0">
                <a:solidFill>
                  <a:schemeClr val="accent5">
                    <a:lumMod val="75000"/>
                  </a:schemeClr>
                </a:solidFill>
              </a:rPr>
              <a:t> </a:t>
            </a:r>
          </a:p>
          <a:p>
            <a:pPr algn="ctr">
              <a:defRPr/>
            </a:pPr>
            <a:endParaRPr lang="en-GB" i="1" dirty="0">
              <a:solidFill>
                <a:schemeClr val="tx1"/>
              </a:solidFill>
              <a:latin typeface="Century Gothic" panose="020B0502020202020204" pitchFamily="34" charset="0"/>
            </a:endParaRPr>
          </a:p>
        </p:txBody>
      </p:sp>
      <p:sp>
        <p:nvSpPr>
          <p:cNvPr id="7" name="TextBox 5">
            <a:extLst>
              <a:ext uri="{FF2B5EF4-FFF2-40B4-BE49-F238E27FC236}">
                <a16:creationId xmlns:a16="http://schemas.microsoft.com/office/drawing/2014/main" xmlns="" id="{474EC67F-6C86-4F31-B569-27904A7B2134}"/>
              </a:ext>
            </a:extLst>
          </p:cNvPr>
          <p:cNvSpPr txBox="1"/>
          <p:nvPr/>
        </p:nvSpPr>
        <p:spPr>
          <a:xfrm>
            <a:off x="1567919" y="1089459"/>
            <a:ext cx="9271715" cy="400105"/>
          </a:xfrm>
          <a:prstGeom prst="rect">
            <a:avLst/>
          </a:prstGeom>
          <a:noFill/>
        </p:spPr>
        <p:txBody>
          <a:bodyPr wrap="square" lIns="91436" tIns="45718" rIns="91436" bIns="45718"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GB" sz="1100" b="1" dirty="0">
                <a:solidFill>
                  <a:schemeClr val="bg1">
                    <a:lumMod val="50000"/>
                  </a:schemeClr>
                </a:solidFill>
                <a:latin typeface="Arial" panose="020B0604020202020204" pitchFamily="34" charset="0"/>
                <a:cs typeface="Arial" panose="020B0604020202020204" pitchFamily="34" charset="0"/>
              </a:rPr>
              <a:t>% of BSW entire population/survey 6 participant rim weighted profile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381</a:t>
            </a:r>
            <a:r>
              <a:rPr lang="en-GB" sz="1100" i="1" dirty="0">
                <a:solidFill>
                  <a:srgbClr val="000000"/>
                </a:solidFill>
                <a:latin typeface="Arial" panose="020B0604020202020204" pitchFamily="34" charset="0"/>
                <a:cs typeface="Arial" panose="020B0604020202020204" pitchFamily="34" charset="0"/>
              </a:rPr>
              <a:t>)    </a:t>
            </a:r>
            <a:r>
              <a:rPr lang="en-GB" sz="1100" b="1" dirty="0">
                <a:solidFill>
                  <a:srgbClr val="64B22D"/>
                </a:solidFill>
                <a:latin typeface="Arial" panose="020B0604020202020204" pitchFamily="34" charset="0"/>
                <a:cs typeface="Arial" panose="020B0604020202020204" pitchFamily="34" charset="0"/>
              </a:rPr>
              <a:t>% of our actual panellist profile as at Aug</a:t>
            </a:r>
            <a:r>
              <a:rPr lang="en-GB" b="1" dirty="0">
                <a:solidFill>
                  <a:srgbClr val="64B22D"/>
                </a:solidFill>
                <a:latin typeface="Arial" panose="020B0604020202020204" pitchFamily="34" charset="0"/>
                <a:cs typeface="Arial" panose="020B0604020202020204" pitchFamily="34" charset="0"/>
              </a:rPr>
              <a:t> 2021 </a:t>
            </a:r>
            <a:r>
              <a:rPr lang="en-GB" sz="1100" i="1" dirty="0">
                <a:solidFill>
                  <a:srgbClr val="000000"/>
                </a:solidFill>
                <a:latin typeface="Arial" panose="020B0604020202020204" pitchFamily="34" charset="0"/>
                <a:cs typeface="Arial" panose="020B0604020202020204" pitchFamily="34" charset="0"/>
              </a:rPr>
              <a:t>(</a:t>
            </a:r>
            <a:r>
              <a:rPr lang="en-GB" i="1" dirty="0">
                <a:solidFill>
                  <a:srgbClr val="000000"/>
                </a:solidFill>
                <a:latin typeface="Arial" panose="020B0604020202020204" pitchFamily="34" charset="0"/>
                <a:cs typeface="Arial" panose="020B0604020202020204" pitchFamily="34" charset="0"/>
              </a:rPr>
              <a:t>1,011</a:t>
            </a:r>
            <a:r>
              <a:rPr lang="en-GB" sz="1100" i="1" dirty="0">
                <a:solidFill>
                  <a:srgbClr val="000000"/>
                </a:solidFill>
                <a:latin typeface="Arial" panose="020B0604020202020204" pitchFamily="34" charset="0"/>
                <a:cs typeface="Arial" panose="020B0604020202020204" pitchFamily="34" charset="0"/>
              </a:rPr>
              <a:t>)</a:t>
            </a:r>
          </a:p>
          <a:p>
            <a:endParaRPr lang="en-GB" sz="900" i="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798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81A4C34D-EBBF-4FFB-AEB8-A8DBD57F7EBF}"/>
              </a:ext>
            </a:extLst>
          </p:cNvPr>
          <p:cNvSpPr>
            <a:spLocks noGrp="1"/>
          </p:cNvSpPr>
          <p:nvPr>
            <p:ph type="body" sz="quarter" idx="17"/>
          </p:nvPr>
        </p:nvSpPr>
        <p:spPr>
          <a:xfrm>
            <a:off x="412118" y="3062486"/>
            <a:ext cx="5897850" cy="733028"/>
          </a:xfrm>
        </p:spPr>
        <p:txBody>
          <a:bodyPr/>
          <a:lstStyle/>
          <a:p>
            <a:r>
              <a:rPr lang="en-GB" dirty="0"/>
              <a:t>Overview summary</a:t>
            </a:r>
          </a:p>
        </p:txBody>
      </p:sp>
      <p:sp>
        <p:nvSpPr>
          <p:cNvPr id="4" name="Text Placeholder 3">
            <a:extLst>
              <a:ext uri="{FF2B5EF4-FFF2-40B4-BE49-F238E27FC236}">
                <a16:creationId xmlns:a16="http://schemas.microsoft.com/office/drawing/2014/main" xmlns="" id="{5A733FE2-8E6C-44C5-8B13-0E2413B1C865}"/>
              </a:ext>
            </a:extLst>
          </p:cNvPr>
          <p:cNvSpPr>
            <a:spLocks noGrp="1"/>
          </p:cNvSpPr>
          <p:nvPr>
            <p:ph type="body" sz="quarter" idx="18"/>
          </p:nvPr>
        </p:nvSpPr>
        <p:spPr>
          <a:xfrm>
            <a:off x="483138" y="2551311"/>
            <a:ext cx="5898473" cy="511175"/>
          </a:xfrm>
        </p:spPr>
        <p:txBody>
          <a:bodyPr/>
          <a:lstStyle/>
          <a:p>
            <a:r>
              <a:rPr lang="en-GB" dirty="0"/>
              <a:t>Section 2</a:t>
            </a:r>
          </a:p>
        </p:txBody>
      </p:sp>
      <p:sp>
        <p:nvSpPr>
          <p:cNvPr id="6" name="Slide Number Placeholder 5">
            <a:extLst>
              <a:ext uri="{FF2B5EF4-FFF2-40B4-BE49-F238E27FC236}">
                <a16:creationId xmlns:a16="http://schemas.microsoft.com/office/drawing/2014/main" xmlns="" id="{CFBB4957-0B33-4AA9-967C-3946B8158C3F}"/>
              </a:ext>
            </a:extLst>
          </p:cNvPr>
          <p:cNvSpPr>
            <a:spLocks noGrp="1"/>
          </p:cNvSpPr>
          <p:nvPr>
            <p:ph type="sldNum" sz="quarter" idx="12"/>
          </p:nvPr>
        </p:nvSpPr>
        <p:spPr/>
        <p:txBody>
          <a:bodyPr/>
          <a:lstStyle/>
          <a:p>
            <a:fld id="{F6E39E37-6BC0-A248-806A-337B0CEF6126}" type="slidenum">
              <a:rPr lang="en-US" smtClean="0"/>
              <a:t>6</a:t>
            </a:fld>
            <a:endParaRPr lang="en-US"/>
          </a:p>
        </p:txBody>
      </p:sp>
      <p:pic>
        <p:nvPicPr>
          <p:cNvPr id="7" name="Picture 6" descr="Text&#10;&#10;Description automatically generated">
            <a:extLst>
              <a:ext uri="{FF2B5EF4-FFF2-40B4-BE49-F238E27FC236}">
                <a16:creationId xmlns:a16="http://schemas.microsoft.com/office/drawing/2014/main" xmlns="" id="{00F78660-1A77-41C3-ABD8-88C85336AF27}"/>
              </a:ext>
            </a:extLst>
          </p:cNvPr>
          <p:cNvPicPr>
            <a:picLocks noChangeAspect="1"/>
          </p:cNvPicPr>
          <p:nvPr/>
        </p:nvPicPr>
        <p:blipFill>
          <a:blip r:embed="rId2"/>
          <a:stretch>
            <a:fillRect/>
          </a:stretch>
        </p:blipFill>
        <p:spPr>
          <a:xfrm>
            <a:off x="8227203" y="1456264"/>
            <a:ext cx="2464160" cy="1500893"/>
          </a:xfrm>
          <a:prstGeom prst="rect">
            <a:avLst/>
          </a:prstGeom>
        </p:spPr>
      </p:pic>
      <p:pic>
        <p:nvPicPr>
          <p:cNvPr id="8" name="Picture 7" descr="Text&#10;&#10;Description automatically generated">
            <a:extLst>
              <a:ext uri="{FF2B5EF4-FFF2-40B4-BE49-F238E27FC236}">
                <a16:creationId xmlns:a16="http://schemas.microsoft.com/office/drawing/2014/main" xmlns="" id="{B87C881F-9090-424A-BB22-09015DB2CFBF}"/>
              </a:ext>
            </a:extLst>
          </p:cNvPr>
          <p:cNvPicPr>
            <a:picLocks noChangeAspect="1"/>
          </p:cNvPicPr>
          <p:nvPr/>
        </p:nvPicPr>
        <p:blipFill>
          <a:blip r:embed="rId3"/>
          <a:stretch>
            <a:fillRect/>
          </a:stretch>
        </p:blipFill>
        <p:spPr>
          <a:xfrm>
            <a:off x="8227204" y="2957157"/>
            <a:ext cx="2464162" cy="1110055"/>
          </a:xfrm>
          <a:prstGeom prst="rect">
            <a:avLst/>
          </a:prstGeom>
        </p:spPr>
      </p:pic>
      <p:pic>
        <p:nvPicPr>
          <p:cNvPr id="9" name="Picture 8" descr="A picture containing text&#10;&#10;Description automatically generated">
            <a:extLst>
              <a:ext uri="{FF2B5EF4-FFF2-40B4-BE49-F238E27FC236}">
                <a16:creationId xmlns:a16="http://schemas.microsoft.com/office/drawing/2014/main" xmlns="" id="{430890DF-0AB0-4E8D-81F4-3D284AB6A915}"/>
              </a:ext>
            </a:extLst>
          </p:cNvPr>
          <p:cNvPicPr>
            <a:picLocks noChangeAspect="1"/>
          </p:cNvPicPr>
          <p:nvPr/>
        </p:nvPicPr>
        <p:blipFill>
          <a:blip r:embed="rId4"/>
          <a:stretch>
            <a:fillRect/>
          </a:stretch>
        </p:blipFill>
        <p:spPr>
          <a:xfrm>
            <a:off x="8227203" y="4067212"/>
            <a:ext cx="2464161" cy="1500893"/>
          </a:xfrm>
          <a:prstGeom prst="rect">
            <a:avLst/>
          </a:prstGeom>
        </p:spPr>
      </p:pic>
    </p:spTree>
    <p:extLst>
      <p:ext uri="{BB962C8B-B14F-4D97-AF65-F5344CB8AC3E}">
        <p14:creationId xmlns:p14="http://schemas.microsoft.com/office/powerpoint/2010/main" val="656599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xmlns="" id="{41B46A82-6B58-4D73-A589-BFA6EC1A3924}"/>
              </a:ext>
            </a:extLst>
          </p:cNvPr>
          <p:cNvSpPr txBox="1">
            <a:spLocks/>
          </p:cNvSpPr>
          <p:nvPr/>
        </p:nvSpPr>
        <p:spPr>
          <a:xfrm>
            <a:off x="8531440" y="740044"/>
            <a:ext cx="3509559" cy="2438162"/>
          </a:xfrm>
          <a:prstGeom prst="rect">
            <a:avLst/>
          </a:prstGeom>
          <a:ln w="76200">
            <a:solidFill>
              <a:srgbClr val="EA8132"/>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285750" indent="-285750">
              <a:buFont typeface="Wingdings" panose="05000000000000000000" pitchFamily="2" charset="2"/>
              <a:buChar char="v"/>
            </a:pPr>
            <a:endParaRPr lang="en-GB" sz="4800" dirty="0"/>
          </a:p>
          <a:p>
            <a:pPr>
              <a:lnSpc>
                <a:spcPct val="120000"/>
              </a:lnSpc>
              <a:spcAft>
                <a:spcPts val="800"/>
              </a:spcAft>
              <a:buFont typeface="Wingdings" panose="05000000000000000000" pitchFamily="2" charset="2"/>
              <a:buChar char="v"/>
            </a:pPr>
            <a:r>
              <a:rPr lang="en-GB" sz="4800" dirty="0">
                <a:latin typeface="+mj-lt"/>
                <a:ea typeface="Times New Roman" panose="02020603050405020304" pitchFamily="18" charset="0"/>
                <a:cs typeface="Calibri" panose="020F0502020204030204" pitchFamily="34" charset="0"/>
              </a:rPr>
              <a:t>If </a:t>
            </a:r>
            <a:r>
              <a:rPr lang="en-GB" sz="4800" dirty="0">
                <a:effectLst/>
                <a:latin typeface="+mj-lt"/>
                <a:ea typeface="Times New Roman" panose="02020603050405020304" pitchFamily="18" charset="0"/>
                <a:cs typeface="Calibri" panose="020F0502020204030204" pitchFamily="34" charset="0"/>
              </a:rPr>
              <a:t>experiencing </a:t>
            </a:r>
            <a:r>
              <a:rPr lang="en-GB" sz="4800" dirty="0">
                <a:solidFill>
                  <a:srgbClr val="004992"/>
                </a:solidFill>
                <a:effectLst/>
                <a:latin typeface="+mj-lt"/>
                <a:ea typeface="Times New Roman" panose="02020603050405020304" pitchFamily="18" charset="0"/>
                <a:cs typeface="Calibri" panose="020F0502020204030204" pitchFamily="34" charset="0"/>
              </a:rPr>
              <a:t>an URGENT HEALTHCARE NEED, </a:t>
            </a:r>
            <a:r>
              <a:rPr lang="en-GB" sz="4800" b="1" dirty="0">
                <a:solidFill>
                  <a:srgbClr val="64B22D"/>
                </a:solidFill>
                <a:latin typeface="+mj-lt"/>
                <a:ea typeface="Times New Roman" panose="02020603050405020304" pitchFamily="18" charset="0"/>
                <a:cs typeface="Calibri" panose="020F0502020204030204" pitchFamily="34" charset="0"/>
              </a:rPr>
              <a:t>having confidence in the advice that is given to you </a:t>
            </a:r>
            <a:r>
              <a:rPr lang="en-GB" sz="4800" dirty="0">
                <a:solidFill>
                  <a:srgbClr val="004992"/>
                </a:solidFill>
                <a:latin typeface="+mj-lt"/>
                <a:ea typeface="Times New Roman" panose="02020603050405020304" pitchFamily="18" charset="0"/>
                <a:cs typeface="Calibri" panose="020F0502020204030204" pitchFamily="34" charset="0"/>
              </a:rPr>
              <a:t>is the most critically </a:t>
            </a:r>
            <a:r>
              <a:rPr lang="en-GB" sz="4800" b="1" dirty="0">
                <a:solidFill>
                  <a:srgbClr val="004992"/>
                </a:solidFill>
                <a:latin typeface="+mj-lt"/>
                <a:ea typeface="Times New Roman" panose="02020603050405020304" pitchFamily="18" charset="0"/>
                <a:cs typeface="Calibri" panose="020F0502020204030204" pitchFamily="34" charset="0"/>
              </a:rPr>
              <a:t>important factor</a:t>
            </a:r>
            <a:r>
              <a:rPr lang="en-GB" sz="4800" dirty="0">
                <a:solidFill>
                  <a:srgbClr val="004992"/>
                </a:solidFill>
                <a:latin typeface="+mj-lt"/>
                <a:ea typeface="Times New Roman" panose="02020603050405020304" pitchFamily="18" charset="0"/>
                <a:cs typeface="Calibri" panose="020F0502020204030204" pitchFamily="34" charset="0"/>
              </a:rPr>
              <a:t>, followed by </a:t>
            </a:r>
            <a:r>
              <a:rPr lang="en-GB" sz="4800" b="1" dirty="0">
                <a:solidFill>
                  <a:srgbClr val="64B22D"/>
                </a:solidFill>
                <a:latin typeface="+mj-lt"/>
                <a:ea typeface="Times New Roman" panose="02020603050405020304" pitchFamily="18" charset="0"/>
                <a:cs typeface="Calibri" panose="020F0502020204030204" pitchFamily="34" charset="0"/>
              </a:rPr>
              <a:t>being in the right/ best place </a:t>
            </a:r>
            <a:r>
              <a:rPr lang="en-GB" sz="4800" dirty="0">
                <a:solidFill>
                  <a:srgbClr val="004992"/>
                </a:solidFill>
                <a:latin typeface="+mj-lt"/>
                <a:ea typeface="Times New Roman" panose="02020603050405020304" pitchFamily="18" charset="0"/>
                <a:cs typeface="Calibri" panose="020F0502020204030204" pitchFamily="34" charset="0"/>
              </a:rPr>
              <a:t>for the treatment needed </a:t>
            </a:r>
          </a:p>
          <a:p>
            <a:pPr lvl="1">
              <a:lnSpc>
                <a:spcPct val="120000"/>
              </a:lnSpc>
              <a:spcAft>
                <a:spcPts val="800"/>
              </a:spcAft>
              <a:buFont typeface="Courier New" panose="02070309020205020404" pitchFamily="49" charset="0"/>
              <a:buChar char="o"/>
            </a:pPr>
            <a:r>
              <a:rPr lang="en-GB" sz="4800" dirty="0">
                <a:solidFill>
                  <a:schemeClr val="tx1"/>
                </a:solidFill>
                <a:latin typeface="Arial" panose="020B0604020202020204" pitchFamily="34" charset="0"/>
                <a:cs typeface="Arial" panose="020B0604020202020204" pitchFamily="34" charset="0"/>
              </a:rPr>
              <a:t>Speed of assessment and treatment are the next two most important factors</a:t>
            </a:r>
          </a:p>
          <a:p>
            <a:pPr lvl="1">
              <a:lnSpc>
                <a:spcPct val="120000"/>
              </a:lnSpc>
              <a:spcAft>
                <a:spcPts val="800"/>
              </a:spcAft>
              <a:buFont typeface="Courier New" panose="02070309020205020404" pitchFamily="49" charset="0"/>
              <a:buChar char="o"/>
            </a:pPr>
            <a:r>
              <a:rPr lang="en-GB" sz="4800" dirty="0">
                <a:solidFill>
                  <a:srgbClr val="004992"/>
                </a:solidFill>
                <a:cs typeface="Arial" panose="020B0604020202020204" pitchFamily="34" charset="0"/>
              </a:rPr>
              <a:t>T</a:t>
            </a:r>
            <a:r>
              <a:rPr lang="en-GB" sz="4800" dirty="0">
                <a:solidFill>
                  <a:srgbClr val="004992"/>
                </a:solidFill>
              </a:rPr>
              <a:t>elling one’s story once only is of particular importance to those with LTC’s</a:t>
            </a:r>
          </a:p>
        </p:txBody>
      </p:sp>
      <p:sp>
        <p:nvSpPr>
          <p:cNvPr id="4" name="Slide Number Placeholder 3">
            <a:extLst>
              <a:ext uri="{FF2B5EF4-FFF2-40B4-BE49-F238E27FC236}">
                <a16:creationId xmlns:a16="http://schemas.microsoft.com/office/drawing/2014/main" xmlns="" id="{D2633ED3-4A72-428D-9D45-17112F9CF4C8}"/>
              </a:ext>
            </a:extLst>
          </p:cNvPr>
          <p:cNvSpPr>
            <a:spLocks noGrp="1"/>
          </p:cNvSpPr>
          <p:nvPr>
            <p:ph type="sldNum" sz="quarter" idx="12"/>
          </p:nvPr>
        </p:nvSpPr>
        <p:spPr/>
        <p:txBody>
          <a:bodyPr/>
          <a:lstStyle/>
          <a:p>
            <a:fld id="{F6E39E37-6BC0-A248-806A-337B0CEF6126}" type="slidenum">
              <a:rPr lang="en-US" smtClean="0"/>
              <a:t>7</a:t>
            </a:fld>
            <a:endParaRPr lang="en-US"/>
          </a:p>
        </p:txBody>
      </p:sp>
      <p:sp>
        <p:nvSpPr>
          <p:cNvPr id="5" name="Rectangle 4">
            <a:extLst>
              <a:ext uri="{FF2B5EF4-FFF2-40B4-BE49-F238E27FC236}">
                <a16:creationId xmlns:a16="http://schemas.microsoft.com/office/drawing/2014/main" xmlns="" id="{6FF71BAE-127B-4E35-88D2-047DD114F452}"/>
              </a:ext>
            </a:extLst>
          </p:cNvPr>
          <p:cNvSpPr/>
          <p:nvPr/>
        </p:nvSpPr>
        <p:spPr>
          <a:xfrm>
            <a:off x="0" y="0"/>
            <a:ext cx="2423604"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2 – Overview summary</a:t>
            </a:r>
          </a:p>
        </p:txBody>
      </p:sp>
      <p:sp>
        <p:nvSpPr>
          <p:cNvPr id="6" name="Content Placeholder 2">
            <a:extLst>
              <a:ext uri="{FF2B5EF4-FFF2-40B4-BE49-F238E27FC236}">
                <a16:creationId xmlns:a16="http://schemas.microsoft.com/office/drawing/2014/main" xmlns="" id="{42B16AC5-F26B-4B2D-95E5-8F22734DCF7B}"/>
              </a:ext>
            </a:extLst>
          </p:cNvPr>
          <p:cNvSpPr txBox="1">
            <a:spLocks/>
          </p:cNvSpPr>
          <p:nvPr/>
        </p:nvSpPr>
        <p:spPr>
          <a:xfrm>
            <a:off x="341627" y="740044"/>
            <a:ext cx="2277286" cy="4275839"/>
          </a:xfrm>
          <a:prstGeom prst="rect">
            <a:avLst/>
          </a:prstGeom>
          <a:ln w="76200">
            <a:solidFill>
              <a:srgbClr val="004992"/>
            </a:solidFill>
          </a:ln>
        </p:spPr>
        <p:txBody>
          <a:bodyPr>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00000"/>
              </a:lnSpc>
              <a:buFont typeface="Wingdings" panose="05000000000000000000" pitchFamily="2" charset="2"/>
              <a:buChar char="Ø"/>
            </a:pPr>
            <a:endParaRPr lang="en-GB" sz="1500" dirty="0">
              <a:latin typeface="Century Gothic" panose="020B0502020202020204" pitchFamily="34" charset="0"/>
            </a:endParaRPr>
          </a:p>
          <a:p>
            <a:pPr marL="0" indent="0">
              <a:lnSpc>
                <a:spcPct val="100000"/>
              </a:lnSpc>
              <a:buFont typeface="Arial" panose="020B0604020202020204" pitchFamily="34" charset="0"/>
              <a:buNone/>
            </a:pPr>
            <a:endParaRPr lang="en-GB" sz="1300" dirty="0">
              <a:latin typeface="Century Gothic" panose="020B0502020202020204" pitchFamily="34" charset="0"/>
            </a:endParaRPr>
          </a:p>
          <a:p>
            <a:pPr marL="0" indent="0">
              <a:lnSpc>
                <a:spcPct val="120000"/>
              </a:lnSpc>
              <a:buFont typeface="Arial" panose="020B0604020202020204" pitchFamily="34" charset="0"/>
              <a:buNone/>
            </a:pPr>
            <a:endParaRPr lang="en-GB" b="1" dirty="0">
              <a:solidFill>
                <a:srgbClr val="00B0F0"/>
              </a:solidFill>
              <a:latin typeface="Century Gothic" panose="020B0502020202020204" pitchFamily="34" charset="0"/>
            </a:endParaRPr>
          </a:p>
          <a:p>
            <a:pPr marL="0" indent="0">
              <a:lnSpc>
                <a:spcPct val="120000"/>
              </a:lnSpc>
              <a:buFont typeface="Arial" panose="020B0604020202020204" pitchFamily="34" charset="0"/>
              <a:buNone/>
            </a:pPr>
            <a:endParaRPr lang="en-GB" sz="3600" i="1" dirty="0">
              <a:solidFill>
                <a:srgbClr val="080808"/>
              </a:solidFill>
            </a:endParaRPr>
          </a:p>
          <a:p>
            <a:pPr marL="171450" indent="-171450" algn="ctr">
              <a:lnSpc>
                <a:spcPct val="120000"/>
              </a:lnSpc>
              <a:buFont typeface="Wingdings" panose="05000000000000000000" pitchFamily="2" charset="2"/>
              <a:buChar char="v"/>
              <a:defRPr/>
            </a:pPr>
            <a:endParaRPr lang="en-GB" sz="4800" dirty="0">
              <a:solidFill>
                <a:srgbClr val="080808"/>
              </a:solidFill>
            </a:endParaRPr>
          </a:p>
          <a:p>
            <a:pPr marL="171450" indent="-171450">
              <a:lnSpc>
                <a:spcPct val="120000"/>
              </a:lnSpc>
              <a:buFont typeface="Wingdings" panose="05000000000000000000" pitchFamily="2" charset="2"/>
              <a:buChar char="v"/>
              <a:defRPr/>
            </a:pPr>
            <a:endParaRPr lang="en-GB" sz="4800" dirty="0">
              <a:solidFill>
                <a:srgbClr val="004992"/>
              </a:solidFill>
            </a:endParaRPr>
          </a:p>
          <a:p>
            <a:pPr marL="171450" indent="-171450">
              <a:lnSpc>
                <a:spcPct val="120000"/>
              </a:lnSpc>
              <a:buFont typeface="Wingdings" panose="05000000000000000000" pitchFamily="2" charset="2"/>
              <a:buChar char="v"/>
              <a:defRPr/>
            </a:pPr>
            <a:r>
              <a:rPr lang="en-GB" sz="4800" dirty="0">
                <a:solidFill>
                  <a:srgbClr val="004992"/>
                </a:solidFill>
              </a:rPr>
              <a:t>Survey 6 was conducted after restrictions had been lifted and as the vaccination programme was well under way. This potentially explains why the feeling of ’control’ in one’s life has returned to a higher level this time</a:t>
            </a:r>
          </a:p>
          <a:p>
            <a:pPr marL="171450" indent="-171450">
              <a:lnSpc>
                <a:spcPct val="120000"/>
              </a:lnSpc>
              <a:buFont typeface="Wingdings" panose="05000000000000000000" pitchFamily="2" charset="2"/>
              <a:buChar char="v"/>
              <a:defRPr/>
            </a:pPr>
            <a:r>
              <a:rPr lang="en-GB" sz="4800" b="1" dirty="0">
                <a:solidFill>
                  <a:srgbClr val="7030A0"/>
                </a:solidFill>
              </a:rPr>
              <a:t>Scores for feeling ‘healthy’, however, are at their lowest level since the OHOF panel was formed</a:t>
            </a:r>
          </a:p>
          <a:p>
            <a:pPr>
              <a:lnSpc>
                <a:spcPct val="120000"/>
              </a:lnSpc>
              <a:defRPr/>
            </a:pPr>
            <a:endParaRPr lang="en-GB" sz="4800" i="1" dirty="0">
              <a:solidFill>
                <a:srgbClr val="080808"/>
              </a:solidFill>
            </a:endParaRPr>
          </a:p>
          <a:p>
            <a:pPr>
              <a:lnSpc>
                <a:spcPct val="120000"/>
              </a:lnSpc>
              <a:defRPr/>
            </a:pPr>
            <a:endParaRPr lang="en-GB" sz="4800" dirty="0">
              <a:solidFill>
                <a:srgbClr val="080808"/>
              </a:solidFill>
            </a:endParaRPr>
          </a:p>
        </p:txBody>
      </p:sp>
      <p:sp>
        <p:nvSpPr>
          <p:cNvPr id="10" name="Content Placeholder 2">
            <a:extLst>
              <a:ext uri="{FF2B5EF4-FFF2-40B4-BE49-F238E27FC236}">
                <a16:creationId xmlns:a16="http://schemas.microsoft.com/office/drawing/2014/main" xmlns="" id="{185842EA-E457-4E1F-8427-E54A9EB97761}"/>
              </a:ext>
            </a:extLst>
          </p:cNvPr>
          <p:cNvSpPr txBox="1">
            <a:spLocks/>
          </p:cNvSpPr>
          <p:nvPr/>
        </p:nvSpPr>
        <p:spPr>
          <a:xfrm>
            <a:off x="2814221" y="740044"/>
            <a:ext cx="5521911" cy="5669634"/>
          </a:xfrm>
          <a:prstGeom prst="rect">
            <a:avLst/>
          </a:prstGeom>
          <a:ln w="76200">
            <a:solidFill>
              <a:srgbClr val="EA8132"/>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285750" indent="-285750">
              <a:buFont typeface="Wingdings" panose="05000000000000000000" pitchFamily="2" charset="2"/>
              <a:buChar char="v"/>
            </a:pPr>
            <a:endParaRPr lang="en-GB" sz="4800" dirty="0"/>
          </a:p>
          <a:p>
            <a:pPr>
              <a:lnSpc>
                <a:spcPct val="120000"/>
              </a:lnSpc>
              <a:spcAft>
                <a:spcPts val="800"/>
              </a:spcAft>
              <a:buFont typeface="Wingdings" panose="05000000000000000000" pitchFamily="2" charset="2"/>
              <a:buChar char="v"/>
            </a:pPr>
            <a:r>
              <a:rPr lang="en-GB" sz="4800" dirty="0">
                <a:latin typeface="+mj-lt"/>
                <a:ea typeface="Times New Roman" panose="02020603050405020304" pitchFamily="18" charset="0"/>
                <a:cs typeface="Calibri" panose="020F0502020204030204" pitchFamily="34" charset="0"/>
              </a:rPr>
              <a:t>Overall</a:t>
            </a:r>
            <a:r>
              <a:rPr lang="en-GB" sz="4800" dirty="0">
                <a:effectLst/>
                <a:latin typeface="+mj-lt"/>
                <a:ea typeface="Times New Roman" panose="02020603050405020304" pitchFamily="18" charset="0"/>
                <a:cs typeface="Calibri" panose="020F0502020204030204" pitchFamily="34" charset="0"/>
              </a:rPr>
              <a:t>, panellists consider that a healthcare scenario that can wait for 2 or more days is a </a:t>
            </a:r>
            <a:r>
              <a:rPr lang="en-GB" sz="4800" b="1" dirty="0">
                <a:solidFill>
                  <a:srgbClr val="64B22D"/>
                </a:solidFill>
                <a:effectLst/>
                <a:latin typeface="+mj-lt"/>
                <a:ea typeface="Times New Roman" panose="02020603050405020304" pitchFamily="18" charset="0"/>
                <a:cs typeface="Calibri" panose="020F0502020204030204" pitchFamily="34" charset="0"/>
              </a:rPr>
              <a:t>routine</a:t>
            </a:r>
            <a:r>
              <a:rPr lang="en-GB" sz="4800" dirty="0">
                <a:solidFill>
                  <a:srgbClr val="92D050"/>
                </a:solidFill>
                <a:effectLst/>
                <a:latin typeface="+mj-lt"/>
                <a:ea typeface="Times New Roman" panose="02020603050405020304" pitchFamily="18" charset="0"/>
                <a:cs typeface="Calibri" panose="020F0502020204030204" pitchFamily="34" charset="0"/>
              </a:rPr>
              <a:t> </a:t>
            </a:r>
            <a:r>
              <a:rPr lang="en-GB" sz="4800" dirty="0">
                <a:solidFill>
                  <a:srgbClr val="004992"/>
                </a:solidFill>
                <a:effectLst/>
                <a:latin typeface="+mj-lt"/>
                <a:ea typeface="Times New Roman" panose="02020603050405020304" pitchFamily="18" charset="0"/>
                <a:cs typeface="Calibri" panose="020F0502020204030204" pitchFamily="34" charset="0"/>
              </a:rPr>
              <a:t>one </a:t>
            </a:r>
            <a:r>
              <a:rPr lang="en-GB" sz="4000" i="1" dirty="0">
                <a:solidFill>
                  <a:srgbClr val="004992"/>
                </a:solidFill>
                <a:effectLst/>
                <a:latin typeface="+mj-lt"/>
                <a:ea typeface="Times New Roman" panose="02020603050405020304" pitchFamily="18" charset="0"/>
                <a:cs typeface="Calibri" panose="020F0502020204030204" pitchFamily="34" charset="0"/>
              </a:rPr>
              <a:t>(e.g. </a:t>
            </a:r>
            <a:r>
              <a:rPr lang="en-GB" sz="4000" b="1" i="1" dirty="0">
                <a:solidFill>
                  <a:srgbClr val="64B22D"/>
                </a:solidFill>
                <a:effectLst/>
                <a:latin typeface="+mj-lt"/>
                <a:ea typeface="Times New Roman" panose="02020603050405020304" pitchFamily="18" charset="0"/>
                <a:cs typeface="Calibri" panose="020F0502020204030204" pitchFamily="34" charset="0"/>
              </a:rPr>
              <a:t>general aches &amp; pains, cold &amp; flu, routine checks</a:t>
            </a:r>
            <a:r>
              <a:rPr lang="en-GB" sz="4000" i="1" dirty="0">
                <a:solidFill>
                  <a:srgbClr val="004992"/>
                </a:solidFill>
                <a:effectLst/>
                <a:latin typeface="+mj-lt"/>
                <a:ea typeface="Times New Roman" panose="02020603050405020304" pitchFamily="18" charset="0"/>
                <a:cs typeface="Calibri" panose="020F0502020204030204" pitchFamily="34" charset="0"/>
              </a:rPr>
              <a:t>). </a:t>
            </a:r>
            <a:r>
              <a:rPr lang="en-GB" sz="4800" dirty="0">
                <a:solidFill>
                  <a:srgbClr val="004992"/>
                </a:solidFill>
                <a:effectLst/>
                <a:latin typeface="+mj-lt"/>
                <a:ea typeface="Times New Roman" panose="02020603050405020304" pitchFamily="18" charset="0"/>
                <a:cs typeface="Calibri" panose="020F0502020204030204" pitchFamily="34" charset="0"/>
              </a:rPr>
              <a:t>Something needing attention in 4 to 24 hours becomes an </a:t>
            </a:r>
            <a:r>
              <a:rPr lang="en-GB" sz="4800" b="1" dirty="0">
                <a:solidFill>
                  <a:srgbClr val="EA8132"/>
                </a:solidFill>
                <a:effectLst/>
                <a:latin typeface="+mj-lt"/>
                <a:ea typeface="Times New Roman" panose="02020603050405020304" pitchFamily="18" charset="0"/>
                <a:cs typeface="Calibri" panose="020F0502020204030204" pitchFamily="34" charset="0"/>
              </a:rPr>
              <a:t>urgent</a:t>
            </a:r>
            <a:r>
              <a:rPr lang="en-GB" sz="4800" dirty="0">
                <a:solidFill>
                  <a:srgbClr val="92D050"/>
                </a:solidFill>
                <a:effectLst/>
                <a:latin typeface="+mj-lt"/>
                <a:ea typeface="Times New Roman" panose="02020603050405020304" pitchFamily="18" charset="0"/>
                <a:cs typeface="Calibri" panose="020F0502020204030204" pitchFamily="34" charset="0"/>
              </a:rPr>
              <a:t> </a:t>
            </a:r>
            <a:r>
              <a:rPr lang="en-GB" sz="4800" dirty="0">
                <a:solidFill>
                  <a:srgbClr val="004992"/>
                </a:solidFill>
                <a:effectLst/>
                <a:latin typeface="+mj-lt"/>
                <a:ea typeface="Times New Roman" panose="02020603050405020304" pitchFamily="18" charset="0"/>
                <a:cs typeface="Calibri" panose="020F0502020204030204" pitchFamily="34" charset="0"/>
              </a:rPr>
              <a:t>need </a:t>
            </a:r>
            <a:r>
              <a:rPr lang="en-GB" sz="4000" i="1" dirty="0">
                <a:solidFill>
                  <a:srgbClr val="004992"/>
                </a:solidFill>
                <a:effectLst/>
                <a:latin typeface="+mj-lt"/>
                <a:ea typeface="Times New Roman" panose="02020603050405020304" pitchFamily="18" charset="0"/>
                <a:cs typeface="Calibri" panose="020F0502020204030204" pitchFamily="34" charset="0"/>
              </a:rPr>
              <a:t>(e.g. </a:t>
            </a:r>
            <a:r>
              <a:rPr lang="en-GB" sz="4000" b="1" i="1" dirty="0">
                <a:solidFill>
                  <a:srgbClr val="EA8132"/>
                </a:solidFill>
                <a:effectLst/>
                <a:latin typeface="+mj-lt"/>
                <a:ea typeface="Times New Roman" panose="02020603050405020304" pitchFamily="18" charset="0"/>
                <a:cs typeface="Calibri" panose="020F0502020204030204" pitchFamily="34" charset="0"/>
              </a:rPr>
              <a:t>persistent/ severe pain or fever</a:t>
            </a:r>
            <a:r>
              <a:rPr lang="en-GB" sz="4000" i="1" dirty="0">
                <a:solidFill>
                  <a:srgbClr val="004992"/>
                </a:solidFill>
                <a:effectLst/>
                <a:latin typeface="+mj-lt"/>
                <a:ea typeface="Times New Roman" panose="02020603050405020304" pitchFamily="18" charset="0"/>
                <a:cs typeface="Calibri" panose="020F0502020204030204" pitchFamily="34" charset="0"/>
              </a:rPr>
              <a:t>) </a:t>
            </a:r>
            <a:r>
              <a:rPr lang="en-GB" sz="4800" dirty="0">
                <a:solidFill>
                  <a:srgbClr val="004992"/>
                </a:solidFill>
                <a:effectLst/>
                <a:latin typeface="+mj-lt"/>
                <a:ea typeface="Times New Roman" panose="02020603050405020304" pitchFamily="18" charset="0"/>
                <a:cs typeface="Calibri" panose="020F0502020204030204" pitchFamily="34" charset="0"/>
              </a:rPr>
              <a:t>and if help is needed within 2 to 3 hours it becomes an</a:t>
            </a:r>
            <a:r>
              <a:rPr lang="en-GB" sz="4800" dirty="0">
                <a:solidFill>
                  <a:srgbClr val="92D050"/>
                </a:solidFill>
                <a:effectLst/>
                <a:latin typeface="+mj-lt"/>
                <a:ea typeface="Times New Roman" panose="02020603050405020304" pitchFamily="18" charset="0"/>
                <a:cs typeface="Calibri" panose="020F0502020204030204" pitchFamily="34" charset="0"/>
              </a:rPr>
              <a:t> </a:t>
            </a:r>
            <a:r>
              <a:rPr lang="en-GB" sz="4800" b="1" dirty="0">
                <a:solidFill>
                  <a:srgbClr val="C00000"/>
                </a:solidFill>
                <a:effectLst/>
                <a:latin typeface="+mj-lt"/>
                <a:ea typeface="Times New Roman" panose="02020603050405020304" pitchFamily="18" charset="0"/>
                <a:cs typeface="Calibri" panose="020F0502020204030204" pitchFamily="34" charset="0"/>
              </a:rPr>
              <a:t>emergency </a:t>
            </a:r>
            <a:r>
              <a:rPr lang="en-GB" sz="4000" i="1" dirty="0">
                <a:solidFill>
                  <a:srgbClr val="004992"/>
                </a:solidFill>
                <a:effectLst/>
                <a:latin typeface="+mj-lt"/>
                <a:ea typeface="Times New Roman" panose="02020603050405020304" pitchFamily="18" charset="0"/>
                <a:cs typeface="Calibri" panose="020F0502020204030204" pitchFamily="34" charset="0"/>
              </a:rPr>
              <a:t>(e.g.</a:t>
            </a:r>
            <a:r>
              <a:rPr lang="en-GB" sz="4000" b="1" i="1" dirty="0">
                <a:solidFill>
                  <a:srgbClr val="C00000"/>
                </a:solidFill>
                <a:effectLst/>
                <a:latin typeface="+mj-lt"/>
                <a:ea typeface="Times New Roman" panose="02020603050405020304" pitchFamily="18" charset="0"/>
                <a:cs typeface="Calibri" panose="020F0502020204030204" pitchFamily="34" charset="0"/>
              </a:rPr>
              <a:t> heart attack, severe bleeding, broken bones, breathlessness, stroke</a:t>
            </a:r>
            <a:r>
              <a:rPr lang="en-GB" sz="4000" b="1" i="1" dirty="0">
                <a:solidFill>
                  <a:srgbClr val="004992"/>
                </a:solidFill>
                <a:effectLst/>
                <a:latin typeface="+mj-lt"/>
                <a:ea typeface="Times New Roman" panose="02020603050405020304" pitchFamily="18" charset="0"/>
                <a:cs typeface="Calibri" panose="020F0502020204030204" pitchFamily="34" charset="0"/>
              </a:rPr>
              <a:t>)</a:t>
            </a:r>
            <a:endParaRPr lang="en-GB" sz="4800" b="1" i="1" dirty="0">
              <a:solidFill>
                <a:srgbClr val="004992"/>
              </a:solidFill>
              <a:effectLst/>
              <a:latin typeface="+mj-lt"/>
              <a:ea typeface="Times New Roman" panose="02020603050405020304" pitchFamily="18" charset="0"/>
              <a:cs typeface="Calibri" panose="020F0502020204030204" pitchFamily="34" charset="0"/>
            </a:endParaRPr>
          </a:p>
          <a:p>
            <a:pPr>
              <a:lnSpc>
                <a:spcPct val="120000"/>
              </a:lnSpc>
              <a:spcAft>
                <a:spcPts val="800"/>
              </a:spcAft>
              <a:buFont typeface="Wingdings" panose="05000000000000000000" pitchFamily="2" charset="2"/>
              <a:buChar char="v"/>
            </a:pPr>
            <a:r>
              <a:rPr lang="en-GB" sz="4800" b="1" dirty="0">
                <a:solidFill>
                  <a:srgbClr val="C00000"/>
                </a:solidFill>
                <a:latin typeface="+mj-lt"/>
                <a:ea typeface="Times New Roman" panose="02020603050405020304" pitchFamily="18" charset="0"/>
                <a:cs typeface="Calibri" panose="020F0502020204030204" pitchFamily="34" charset="0"/>
              </a:rPr>
              <a:t>The 25-44 year old age group are the fastest escalating sub-group</a:t>
            </a:r>
            <a:endParaRPr lang="en-GB" sz="5600" b="1" dirty="0">
              <a:solidFill>
                <a:srgbClr val="C00000"/>
              </a:solidFill>
              <a:effectLst/>
              <a:latin typeface="+mj-lt"/>
              <a:ea typeface="Times New Roman" panose="02020603050405020304" pitchFamily="18" charset="0"/>
              <a:cs typeface="Calibri" panose="020F0502020204030204" pitchFamily="34" charset="0"/>
            </a:endParaRPr>
          </a:p>
          <a:p>
            <a:pPr>
              <a:lnSpc>
                <a:spcPct val="120000"/>
              </a:lnSpc>
              <a:spcAft>
                <a:spcPts val="800"/>
              </a:spcAft>
              <a:buFont typeface="Wingdings" panose="05000000000000000000" pitchFamily="2" charset="2"/>
              <a:buChar char="v"/>
            </a:pPr>
            <a:r>
              <a:rPr lang="en-GB" sz="4800" dirty="0">
                <a:latin typeface="+mj-lt"/>
                <a:ea typeface="Times New Roman" panose="02020603050405020304" pitchFamily="18" charset="0"/>
                <a:cs typeface="Calibri" panose="020F0502020204030204" pitchFamily="34" charset="0"/>
              </a:rPr>
              <a:t>If </a:t>
            </a:r>
            <a:r>
              <a:rPr lang="en-GB" sz="4800" dirty="0">
                <a:effectLst/>
                <a:latin typeface="+mj-lt"/>
                <a:ea typeface="Times New Roman" panose="02020603050405020304" pitchFamily="18" charset="0"/>
                <a:cs typeface="Calibri" panose="020F0502020204030204" pitchFamily="34" charset="0"/>
              </a:rPr>
              <a:t>experiencing </a:t>
            </a:r>
            <a:r>
              <a:rPr lang="en-GB" sz="4800" dirty="0">
                <a:solidFill>
                  <a:srgbClr val="004992"/>
                </a:solidFill>
                <a:effectLst/>
                <a:latin typeface="+mj-lt"/>
                <a:ea typeface="Times New Roman" panose="02020603050405020304" pitchFamily="18" charset="0"/>
                <a:cs typeface="Calibri" panose="020F0502020204030204" pitchFamily="34" charset="0"/>
              </a:rPr>
              <a:t>an </a:t>
            </a:r>
            <a:r>
              <a:rPr lang="en-GB" sz="4800" u="sng" dirty="0">
                <a:solidFill>
                  <a:srgbClr val="004992"/>
                </a:solidFill>
                <a:effectLst/>
                <a:latin typeface="+mj-lt"/>
                <a:ea typeface="Times New Roman" panose="02020603050405020304" pitchFamily="18" charset="0"/>
                <a:cs typeface="Calibri" panose="020F0502020204030204" pitchFamily="34" charset="0"/>
              </a:rPr>
              <a:t>URGENT HEALTHCARE NEED:</a:t>
            </a:r>
            <a:r>
              <a:rPr lang="en-GB" sz="4800" dirty="0">
                <a:solidFill>
                  <a:srgbClr val="004992"/>
                </a:solidFill>
                <a:effectLst/>
                <a:latin typeface="+mj-lt"/>
                <a:ea typeface="Times New Roman" panose="02020603050405020304" pitchFamily="18" charset="0"/>
                <a:cs typeface="Calibri" panose="020F0502020204030204" pitchFamily="34" charset="0"/>
              </a:rPr>
              <a:t> </a:t>
            </a:r>
          </a:p>
          <a:p>
            <a:pPr lvl="1">
              <a:lnSpc>
                <a:spcPct val="120000"/>
              </a:lnSpc>
              <a:spcAft>
                <a:spcPts val="800"/>
              </a:spcAft>
              <a:buFont typeface="Courier New" panose="02070309020205020404" pitchFamily="49" charset="0"/>
              <a:buChar char="o"/>
            </a:pPr>
            <a:r>
              <a:rPr lang="en-GB" sz="4400" dirty="0">
                <a:solidFill>
                  <a:srgbClr val="004992"/>
                </a:solidFill>
                <a:effectLst/>
                <a:latin typeface="+mj-lt"/>
                <a:ea typeface="Times New Roman" panose="02020603050405020304" pitchFamily="18" charset="0"/>
                <a:cs typeface="Calibri" panose="020F0502020204030204" pitchFamily="34" charset="0"/>
              </a:rPr>
              <a:t>just over </a:t>
            </a:r>
            <a:r>
              <a:rPr lang="en-GB" sz="4400" b="1" dirty="0">
                <a:solidFill>
                  <a:srgbClr val="64B22D"/>
                </a:solidFill>
                <a:effectLst/>
                <a:latin typeface="+mj-lt"/>
                <a:ea typeface="Times New Roman" panose="02020603050405020304" pitchFamily="18" charset="0"/>
                <a:cs typeface="Calibri" panose="020F0502020204030204" pitchFamily="34" charset="0"/>
              </a:rPr>
              <a:t>one third </a:t>
            </a:r>
            <a:r>
              <a:rPr lang="en-GB" sz="4400" dirty="0">
                <a:solidFill>
                  <a:srgbClr val="004992"/>
                </a:solidFill>
                <a:effectLst/>
                <a:latin typeface="+mj-lt"/>
                <a:ea typeface="Times New Roman" panose="02020603050405020304" pitchFamily="18" charset="0"/>
                <a:cs typeface="Calibri" panose="020F0502020204030204" pitchFamily="34" charset="0"/>
              </a:rPr>
              <a:t>would be happy to use </a:t>
            </a:r>
            <a:r>
              <a:rPr lang="en-GB" sz="4400" b="1" dirty="0">
                <a:solidFill>
                  <a:srgbClr val="64B22D"/>
                </a:solidFill>
                <a:effectLst/>
                <a:latin typeface="+mj-lt"/>
                <a:ea typeface="Times New Roman" panose="02020603050405020304" pitchFamily="18" charset="0"/>
                <a:cs typeface="Calibri" panose="020F0502020204030204" pitchFamily="34" charset="0"/>
              </a:rPr>
              <a:t>online</a:t>
            </a:r>
            <a:r>
              <a:rPr lang="en-GB" sz="4400" dirty="0">
                <a:solidFill>
                  <a:srgbClr val="64B22D"/>
                </a:solidFill>
                <a:effectLst/>
                <a:latin typeface="+mj-lt"/>
                <a:ea typeface="Times New Roman" panose="02020603050405020304" pitchFamily="18" charset="0"/>
                <a:cs typeface="Calibri" panose="020F0502020204030204" pitchFamily="34" charset="0"/>
              </a:rPr>
              <a:t> </a:t>
            </a:r>
            <a:r>
              <a:rPr lang="en-GB" sz="4400" dirty="0">
                <a:solidFill>
                  <a:srgbClr val="004992"/>
                </a:solidFill>
                <a:effectLst/>
                <a:latin typeface="+mj-lt"/>
                <a:ea typeface="Times New Roman" panose="02020603050405020304" pitchFamily="18" charset="0"/>
                <a:cs typeface="Calibri" panose="020F0502020204030204" pitchFamily="34" charset="0"/>
              </a:rPr>
              <a:t>healthcare services first for advice about what to do/where to go. Just under </a:t>
            </a:r>
            <a:r>
              <a:rPr lang="en-GB" sz="4400" b="1" dirty="0">
                <a:solidFill>
                  <a:srgbClr val="EA8132"/>
                </a:solidFill>
                <a:effectLst/>
                <a:latin typeface="+mj-lt"/>
                <a:ea typeface="Times New Roman" panose="02020603050405020304" pitchFamily="18" charset="0"/>
                <a:cs typeface="Calibri" panose="020F0502020204030204" pitchFamily="34" charset="0"/>
              </a:rPr>
              <a:t>one half </a:t>
            </a:r>
            <a:r>
              <a:rPr lang="en-GB" sz="4400" dirty="0">
                <a:solidFill>
                  <a:srgbClr val="004992"/>
                </a:solidFill>
                <a:effectLst/>
                <a:latin typeface="+mj-lt"/>
                <a:ea typeface="Times New Roman" panose="02020603050405020304" pitchFamily="18" charset="0"/>
                <a:cs typeface="Calibri" panose="020F0502020204030204" pitchFamily="34" charset="0"/>
              </a:rPr>
              <a:t>would prefer </a:t>
            </a:r>
            <a:r>
              <a:rPr lang="en-GB" sz="4400" b="1" dirty="0">
                <a:solidFill>
                  <a:srgbClr val="EA8132"/>
                </a:solidFill>
                <a:effectLst/>
                <a:latin typeface="+mj-lt"/>
                <a:ea typeface="Times New Roman" panose="02020603050405020304" pitchFamily="18" charset="0"/>
                <a:cs typeface="Calibri" panose="020F0502020204030204" pitchFamily="34" charset="0"/>
              </a:rPr>
              <a:t>telephone or video </a:t>
            </a:r>
            <a:r>
              <a:rPr lang="en-GB" sz="4400" dirty="0">
                <a:solidFill>
                  <a:srgbClr val="004992"/>
                </a:solidFill>
                <a:effectLst/>
                <a:latin typeface="+mj-lt"/>
                <a:ea typeface="Times New Roman" panose="02020603050405020304" pitchFamily="18" charset="0"/>
                <a:cs typeface="Calibri" panose="020F0502020204030204" pitchFamily="34" charset="0"/>
              </a:rPr>
              <a:t>consultation/advice first. The remainder, </a:t>
            </a:r>
            <a:r>
              <a:rPr lang="en-GB" sz="4400" b="1" dirty="0">
                <a:solidFill>
                  <a:srgbClr val="C00000"/>
                </a:solidFill>
                <a:effectLst/>
                <a:latin typeface="+mj-lt"/>
                <a:ea typeface="Times New Roman" panose="02020603050405020304" pitchFamily="18" charset="0"/>
                <a:cs typeface="Calibri" panose="020F0502020204030204" pitchFamily="34" charset="0"/>
              </a:rPr>
              <a:t>one fifth </a:t>
            </a:r>
            <a:r>
              <a:rPr lang="en-GB" sz="4400" dirty="0">
                <a:solidFill>
                  <a:srgbClr val="004992"/>
                </a:solidFill>
                <a:effectLst/>
                <a:latin typeface="+mj-lt"/>
                <a:ea typeface="Times New Roman" panose="02020603050405020304" pitchFamily="18" charset="0"/>
                <a:cs typeface="Calibri" panose="020F0502020204030204" pitchFamily="34" charset="0"/>
              </a:rPr>
              <a:t>would prefer to </a:t>
            </a:r>
            <a:r>
              <a:rPr lang="en-GB" sz="4400" b="1" dirty="0">
                <a:solidFill>
                  <a:srgbClr val="C00000"/>
                </a:solidFill>
                <a:effectLst/>
                <a:latin typeface="+mj-lt"/>
                <a:ea typeface="Times New Roman" panose="02020603050405020304" pitchFamily="18" charset="0"/>
                <a:cs typeface="Calibri" panose="020F0502020204030204" pitchFamily="34" charset="0"/>
              </a:rPr>
              <a:t>walk </a:t>
            </a:r>
            <a:r>
              <a:rPr lang="en-GB" sz="4400" b="1" dirty="0">
                <a:solidFill>
                  <a:srgbClr val="C00000"/>
                </a:solidFill>
                <a:latin typeface="+mj-lt"/>
                <a:ea typeface="Times New Roman" panose="02020603050405020304" pitchFamily="18" charset="0"/>
                <a:cs typeface="Calibri" panose="020F0502020204030204" pitchFamily="34" charset="0"/>
              </a:rPr>
              <a:t>d</a:t>
            </a:r>
            <a:r>
              <a:rPr lang="en-GB" sz="4400" b="1" dirty="0">
                <a:solidFill>
                  <a:srgbClr val="C00000"/>
                </a:solidFill>
                <a:effectLst/>
                <a:latin typeface="+mj-lt"/>
                <a:ea typeface="Times New Roman" panose="02020603050405020304" pitchFamily="18" charset="0"/>
                <a:cs typeface="Calibri" panose="020F0502020204030204" pitchFamily="34" charset="0"/>
              </a:rPr>
              <a:t>irectly in </a:t>
            </a:r>
            <a:r>
              <a:rPr lang="en-GB" sz="4400" dirty="0">
                <a:solidFill>
                  <a:srgbClr val="004992"/>
                </a:solidFill>
                <a:latin typeface="+mj-lt"/>
                <a:ea typeface="Times New Roman" panose="02020603050405020304" pitchFamily="18" charset="0"/>
                <a:cs typeface="Calibri" panose="020F0502020204030204" pitchFamily="34" charset="0"/>
              </a:rPr>
              <a:t>to the service they feel is best, w</a:t>
            </a:r>
            <a:r>
              <a:rPr lang="en-GB" sz="4400" dirty="0">
                <a:solidFill>
                  <a:srgbClr val="004992"/>
                </a:solidFill>
                <a:effectLst/>
                <a:latin typeface="+mj-lt"/>
                <a:ea typeface="Times New Roman" panose="02020603050405020304" pitchFamily="18" charset="0"/>
                <a:cs typeface="Calibri" panose="020F0502020204030204" pitchFamily="34" charset="0"/>
              </a:rPr>
              <a:t>ithout any prior contact</a:t>
            </a:r>
          </a:p>
          <a:p>
            <a:pPr lvl="1">
              <a:lnSpc>
                <a:spcPct val="120000"/>
              </a:lnSpc>
              <a:spcAft>
                <a:spcPts val="800"/>
              </a:spcAft>
              <a:buFont typeface="Courier New" panose="02070309020205020404" pitchFamily="49" charset="0"/>
              <a:buChar char="o"/>
            </a:pPr>
            <a:r>
              <a:rPr lang="en-GB" sz="4400" dirty="0">
                <a:solidFill>
                  <a:srgbClr val="004992"/>
                </a:solidFill>
                <a:effectLst/>
                <a:latin typeface="+mj-lt"/>
                <a:ea typeface="Times New Roman" panose="02020603050405020304" pitchFamily="18" charset="0"/>
                <a:cs typeface="Calibri" panose="020F0502020204030204" pitchFamily="34" charset="0"/>
              </a:rPr>
              <a:t>just under </a:t>
            </a:r>
            <a:r>
              <a:rPr lang="en-GB" sz="4400" b="1" dirty="0">
                <a:solidFill>
                  <a:srgbClr val="C00000"/>
                </a:solidFill>
                <a:effectLst/>
                <a:latin typeface="+mj-lt"/>
                <a:ea typeface="Times New Roman" panose="02020603050405020304" pitchFamily="18" charset="0"/>
                <a:cs typeface="Calibri" panose="020F0502020204030204" pitchFamily="34" charset="0"/>
              </a:rPr>
              <a:t>one half </a:t>
            </a:r>
            <a:r>
              <a:rPr lang="en-GB" sz="4400" dirty="0">
                <a:solidFill>
                  <a:srgbClr val="004992"/>
                </a:solidFill>
                <a:effectLst/>
                <a:latin typeface="+mj-lt"/>
                <a:ea typeface="Times New Roman" panose="02020603050405020304" pitchFamily="18" charset="0"/>
                <a:cs typeface="Calibri" panose="020F0502020204030204" pitchFamily="34" charset="0"/>
              </a:rPr>
              <a:t>would want to be able to walk in </a:t>
            </a:r>
            <a:r>
              <a:rPr lang="en-GB" sz="4400" b="1" dirty="0">
                <a:solidFill>
                  <a:srgbClr val="C00000"/>
                </a:solidFill>
                <a:effectLst/>
                <a:latin typeface="+mj-lt"/>
                <a:ea typeface="Times New Roman" panose="02020603050405020304" pitchFamily="18" charset="0"/>
                <a:cs typeface="Calibri" panose="020F0502020204030204" pitchFamily="34" charset="0"/>
              </a:rPr>
              <a:t>without an appointment </a:t>
            </a:r>
            <a:r>
              <a:rPr lang="en-GB" sz="4400" dirty="0">
                <a:solidFill>
                  <a:srgbClr val="004992"/>
                </a:solidFill>
                <a:effectLst/>
                <a:latin typeface="+mj-lt"/>
                <a:ea typeface="Times New Roman" panose="02020603050405020304" pitchFamily="18" charset="0"/>
                <a:cs typeface="Calibri" panose="020F0502020204030204" pitchFamily="34" charset="0"/>
              </a:rPr>
              <a:t>following advice. </a:t>
            </a:r>
            <a:r>
              <a:rPr lang="en-GB" sz="4400" dirty="0">
                <a:solidFill>
                  <a:srgbClr val="004992"/>
                </a:solidFill>
                <a:latin typeface="+mj-lt"/>
                <a:ea typeface="Times New Roman" panose="02020603050405020304" pitchFamily="18" charset="0"/>
                <a:cs typeface="Calibri" panose="020F0502020204030204" pitchFamily="34" charset="0"/>
              </a:rPr>
              <a:t>J</a:t>
            </a:r>
            <a:r>
              <a:rPr lang="en-GB" sz="4400" dirty="0">
                <a:solidFill>
                  <a:srgbClr val="004992"/>
                </a:solidFill>
                <a:effectLst/>
                <a:latin typeface="+mj-lt"/>
                <a:ea typeface="Times New Roman" panose="02020603050405020304" pitchFamily="18" charset="0"/>
                <a:cs typeface="Calibri" panose="020F0502020204030204" pitchFamily="34" charset="0"/>
              </a:rPr>
              <a:t>ust over </a:t>
            </a:r>
            <a:r>
              <a:rPr lang="en-GB" sz="4400" b="1" dirty="0">
                <a:solidFill>
                  <a:srgbClr val="64B22D"/>
                </a:solidFill>
                <a:effectLst/>
                <a:latin typeface="+mj-lt"/>
                <a:ea typeface="Times New Roman" panose="02020603050405020304" pitchFamily="18" charset="0"/>
                <a:cs typeface="Calibri" panose="020F0502020204030204" pitchFamily="34" charset="0"/>
              </a:rPr>
              <a:t>one half </a:t>
            </a:r>
            <a:r>
              <a:rPr lang="en-GB" sz="4400" dirty="0">
                <a:solidFill>
                  <a:srgbClr val="004992"/>
                </a:solidFill>
                <a:effectLst/>
                <a:latin typeface="+mj-lt"/>
                <a:ea typeface="Times New Roman" panose="02020603050405020304" pitchFamily="18" charset="0"/>
                <a:cs typeface="Calibri" panose="020F0502020204030204" pitchFamily="34" charset="0"/>
              </a:rPr>
              <a:t>would want a </a:t>
            </a:r>
            <a:r>
              <a:rPr lang="en-GB" sz="4400" b="1" dirty="0">
                <a:solidFill>
                  <a:srgbClr val="64B22D"/>
                </a:solidFill>
                <a:effectLst/>
                <a:latin typeface="+mj-lt"/>
                <a:ea typeface="Times New Roman" panose="02020603050405020304" pitchFamily="18" charset="0"/>
                <a:cs typeface="Calibri" panose="020F0502020204030204" pitchFamily="34" charset="0"/>
              </a:rPr>
              <a:t>booked arrival time </a:t>
            </a:r>
            <a:r>
              <a:rPr lang="en-GB" sz="4400" dirty="0">
                <a:solidFill>
                  <a:srgbClr val="004992"/>
                </a:solidFill>
                <a:effectLst/>
                <a:latin typeface="+mj-lt"/>
                <a:ea typeface="Times New Roman" panose="02020603050405020304" pitchFamily="18" charset="0"/>
                <a:cs typeface="Calibri" panose="020F0502020204030204" pitchFamily="34" charset="0"/>
              </a:rPr>
              <a:t>at a service location following advice</a:t>
            </a:r>
          </a:p>
          <a:p>
            <a:pPr lvl="1">
              <a:lnSpc>
                <a:spcPct val="120000"/>
              </a:lnSpc>
              <a:spcAft>
                <a:spcPts val="800"/>
              </a:spcAft>
              <a:buFont typeface="Courier New" panose="02070309020205020404" pitchFamily="49" charset="0"/>
              <a:buChar char="o"/>
            </a:pPr>
            <a:r>
              <a:rPr lang="en-GB" sz="4400" dirty="0">
                <a:solidFill>
                  <a:srgbClr val="004992"/>
                </a:solidFill>
                <a:effectLst/>
                <a:latin typeface="+mj-lt"/>
                <a:ea typeface="Times New Roman" panose="02020603050405020304" pitchFamily="18" charset="0"/>
                <a:cs typeface="Calibri" panose="020F0502020204030204" pitchFamily="34" charset="0"/>
              </a:rPr>
              <a:t>the most popular locations for being seen/ assessed are </a:t>
            </a:r>
            <a:r>
              <a:rPr lang="en-GB" sz="4400" b="1" dirty="0">
                <a:solidFill>
                  <a:srgbClr val="004992"/>
                </a:solidFill>
                <a:effectLst/>
                <a:latin typeface="+mj-lt"/>
                <a:ea typeface="Times New Roman" panose="02020603050405020304" pitchFamily="18" charset="0"/>
                <a:cs typeface="Calibri" panose="020F0502020204030204" pitchFamily="34" charset="0"/>
              </a:rPr>
              <a:t>GP practices (81%) </a:t>
            </a:r>
            <a:r>
              <a:rPr lang="en-GB" sz="4400" dirty="0">
                <a:solidFill>
                  <a:srgbClr val="004992"/>
                </a:solidFill>
                <a:effectLst/>
                <a:latin typeface="+mj-lt"/>
                <a:ea typeface="Times New Roman" panose="02020603050405020304" pitchFamily="18" charset="0"/>
                <a:cs typeface="Calibri" panose="020F0502020204030204" pitchFamily="34" charset="0"/>
              </a:rPr>
              <a:t>and </a:t>
            </a:r>
            <a:r>
              <a:rPr lang="en-GB" sz="4400" b="1" dirty="0">
                <a:solidFill>
                  <a:srgbClr val="004992"/>
                </a:solidFill>
                <a:effectLst/>
                <a:latin typeface="+mj-lt"/>
                <a:ea typeface="Times New Roman" panose="02020603050405020304" pitchFamily="18" charset="0"/>
                <a:cs typeface="Calibri" panose="020F0502020204030204" pitchFamily="34" charset="0"/>
              </a:rPr>
              <a:t>MIU/ UTC’s (69%)</a:t>
            </a:r>
          </a:p>
          <a:p>
            <a:pPr lvl="1">
              <a:lnSpc>
                <a:spcPct val="120000"/>
              </a:lnSpc>
              <a:spcAft>
                <a:spcPts val="800"/>
              </a:spcAft>
              <a:buFont typeface="Courier New" panose="02070309020205020404" pitchFamily="49" charset="0"/>
              <a:buChar char="o"/>
            </a:pPr>
            <a:r>
              <a:rPr lang="en-GB" sz="4400" dirty="0">
                <a:solidFill>
                  <a:srgbClr val="004992"/>
                </a:solidFill>
                <a:effectLst/>
                <a:latin typeface="+mj-lt"/>
                <a:ea typeface="Times New Roman" panose="02020603050405020304" pitchFamily="18" charset="0"/>
                <a:cs typeface="Calibri" panose="020F0502020204030204" pitchFamily="34" charset="0"/>
              </a:rPr>
              <a:t>the most popular HCP to see is a </a:t>
            </a:r>
            <a:r>
              <a:rPr lang="en-GB" sz="4400" b="1" dirty="0">
                <a:solidFill>
                  <a:srgbClr val="004992"/>
                </a:solidFill>
                <a:effectLst/>
                <a:latin typeface="+mj-lt"/>
                <a:ea typeface="Times New Roman" panose="02020603050405020304" pitchFamily="18" charset="0"/>
                <a:cs typeface="Calibri" panose="020F0502020204030204" pitchFamily="34" charset="0"/>
              </a:rPr>
              <a:t>GP (93%),</a:t>
            </a:r>
            <a:r>
              <a:rPr lang="en-GB" sz="4400" dirty="0">
                <a:solidFill>
                  <a:srgbClr val="004992"/>
                </a:solidFill>
                <a:effectLst/>
                <a:latin typeface="+mj-lt"/>
                <a:ea typeface="Times New Roman" panose="02020603050405020304" pitchFamily="18" charset="0"/>
                <a:cs typeface="Calibri" panose="020F0502020204030204" pitchFamily="34" charset="0"/>
              </a:rPr>
              <a:t> followed by a </a:t>
            </a:r>
            <a:r>
              <a:rPr lang="en-GB" sz="4400" b="1" dirty="0">
                <a:solidFill>
                  <a:srgbClr val="004992"/>
                </a:solidFill>
                <a:effectLst/>
                <a:latin typeface="+mj-lt"/>
                <a:ea typeface="Times New Roman" panose="02020603050405020304" pitchFamily="18" charset="0"/>
                <a:cs typeface="Calibri" panose="020F0502020204030204" pitchFamily="34" charset="0"/>
              </a:rPr>
              <a:t>Nurse (63%)</a:t>
            </a:r>
          </a:p>
          <a:p>
            <a:pPr>
              <a:lnSpc>
                <a:spcPct val="120000"/>
              </a:lnSpc>
              <a:spcAft>
                <a:spcPts val="800"/>
              </a:spcAft>
              <a:buFont typeface="Wingdings" panose="05000000000000000000" pitchFamily="2" charset="2"/>
              <a:buChar char="v"/>
            </a:pPr>
            <a:r>
              <a:rPr lang="en-GB" sz="4800" dirty="0">
                <a:solidFill>
                  <a:srgbClr val="004992"/>
                </a:solidFill>
                <a:latin typeface="+mj-lt"/>
                <a:ea typeface="Times New Roman" panose="02020603050405020304" pitchFamily="18" charset="0"/>
                <a:cs typeface="Calibri" panose="020F0502020204030204" pitchFamily="34" charset="0"/>
              </a:rPr>
              <a:t>The distribution of </a:t>
            </a:r>
            <a:r>
              <a:rPr lang="en-GB" sz="4800" b="1" dirty="0">
                <a:solidFill>
                  <a:srgbClr val="004992"/>
                </a:solidFill>
                <a:latin typeface="+mj-lt"/>
                <a:ea typeface="Times New Roman" panose="02020603050405020304" pitchFamily="18" charset="0"/>
                <a:cs typeface="Calibri" panose="020F0502020204030204" pitchFamily="34" charset="0"/>
              </a:rPr>
              <a:t>distances that people are prepared to travel </a:t>
            </a:r>
            <a:r>
              <a:rPr lang="en-GB" sz="4800" dirty="0">
                <a:solidFill>
                  <a:srgbClr val="004992"/>
                </a:solidFill>
                <a:latin typeface="+mj-lt"/>
                <a:ea typeface="Times New Roman" panose="02020603050405020304" pitchFamily="18" charset="0"/>
                <a:cs typeface="Calibri" panose="020F0502020204030204" pitchFamily="34" charset="0"/>
              </a:rPr>
              <a:t>for urgent healthcare needs is evenly spread across 4 options: a minimum distance, 5 miles, 10 miles and 15 miles</a:t>
            </a:r>
            <a:endParaRPr lang="en-GB" sz="4800" dirty="0">
              <a:solidFill>
                <a:srgbClr val="004992"/>
              </a:solidFill>
              <a:effectLst/>
              <a:latin typeface="+mj-lt"/>
              <a:ea typeface="Times New Roman" panose="02020603050405020304" pitchFamily="18" charset="0"/>
              <a:cs typeface="Calibri" panose="020F0502020204030204" pitchFamily="34" charset="0"/>
            </a:endParaRPr>
          </a:p>
          <a:p>
            <a:pPr marL="0" indent="0">
              <a:lnSpc>
                <a:spcPct val="120000"/>
              </a:lnSpc>
              <a:buNone/>
            </a:pPr>
            <a:endParaRPr lang="en-GB" sz="5600" dirty="0">
              <a:latin typeface="Century Gothic" panose="020B0502020202020204" pitchFamily="34" charset="0"/>
            </a:endParaRPr>
          </a:p>
          <a:p>
            <a:pPr lvl="5">
              <a:lnSpc>
                <a:spcPct val="100000"/>
              </a:lnSpc>
              <a:buFont typeface="Wingdings" panose="05000000000000000000" pitchFamily="2" charset="2"/>
              <a:buChar char="Ø"/>
            </a:pPr>
            <a:endParaRPr lang="en-GB" sz="1100" b="1" dirty="0">
              <a:solidFill>
                <a:srgbClr val="0070C0"/>
              </a:solidFill>
              <a:latin typeface="Century Gothic" panose="020B0502020202020204" pitchFamily="34" charset="0"/>
            </a:endParaRPr>
          </a:p>
        </p:txBody>
      </p:sp>
      <p:sp>
        <p:nvSpPr>
          <p:cNvPr id="27" name="Text Placeholder 1">
            <a:extLst>
              <a:ext uri="{FF2B5EF4-FFF2-40B4-BE49-F238E27FC236}">
                <a16:creationId xmlns:a16="http://schemas.microsoft.com/office/drawing/2014/main" xmlns="" id="{C0EB122C-4A7F-4E22-8609-46D07511B328}"/>
              </a:ext>
            </a:extLst>
          </p:cNvPr>
          <p:cNvSpPr>
            <a:spLocks noGrp="1"/>
          </p:cNvSpPr>
          <p:nvPr>
            <p:ph type="body" sz="quarter" idx="13"/>
          </p:nvPr>
        </p:nvSpPr>
        <p:spPr>
          <a:xfrm>
            <a:off x="151002" y="231794"/>
            <a:ext cx="12040998" cy="508250"/>
          </a:xfrm>
        </p:spPr>
        <p:txBody>
          <a:bodyPr>
            <a:normAutofit/>
          </a:bodyPr>
          <a:lstStyle/>
          <a:p>
            <a:r>
              <a:rPr lang="en-GB" sz="2800" dirty="0">
                <a:solidFill>
                  <a:schemeClr val="tx1"/>
                </a:solidFill>
              </a:rPr>
              <a:t>Keeping well / </a:t>
            </a:r>
            <a:r>
              <a:rPr lang="en-GB" sz="2800" dirty="0">
                <a:solidFill>
                  <a:srgbClr val="EA8132"/>
                </a:solidFill>
              </a:rPr>
              <a:t>Urgent care perceptions</a:t>
            </a:r>
          </a:p>
        </p:txBody>
      </p:sp>
      <p:pic>
        <p:nvPicPr>
          <p:cNvPr id="11" name="Picture 10">
            <a:extLst>
              <a:ext uri="{FF2B5EF4-FFF2-40B4-BE49-F238E27FC236}">
                <a16:creationId xmlns:a16="http://schemas.microsoft.com/office/drawing/2014/main" xmlns="" id="{D97DF50D-AE28-4123-9883-3F9161F4BF44}"/>
              </a:ext>
            </a:extLst>
          </p:cNvPr>
          <p:cNvPicPr>
            <a:picLocks noChangeAspect="1"/>
          </p:cNvPicPr>
          <p:nvPr/>
        </p:nvPicPr>
        <p:blipFill>
          <a:blip r:embed="rId3"/>
          <a:stretch>
            <a:fillRect/>
          </a:stretch>
        </p:blipFill>
        <p:spPr>
          <a:xfrm>
            <a:off x="1091809" y="971838"/>
            <a:ext cx="776922" cy="1070248"/>
          </a:xfrm>
          <a:prstGeom prst="rect">
            <a:avLst/>
          </a:prstGeom>
        </p:spPr>
      </p:pic>
      <p:sp>
        <p:nvSpPr>
          <p:cNvPr id="13" name="Content Placeholder 2">
            <a:extLst>
              <a:ext uri="{FF2B5EF4-FFF2-40B4-BE49-F238E27FC236}">
                <a16:creationId xmlns:a16="http://schemas.microsoft.com/office/drawing/2014/main" xmlns="" id="{0E4C88D6-4A4D-4CFF-8F7C-0AD7C1627BC6}"/>
              </a:ext>
            </a:extLst>
          </p:cNvPr>
          <p:cNvSpPr txBox="1">
            <a:spLocks/>
          </p:cNvSpPr>
          <p:nvPr/>
        </p:nvSpPr>
        <p:spPr>
          <a:xfrm>
            <a:off x="8533383" y="5372595"/>
            <a:ext cx="3509559" cy="1037083"/>
          </a:xfrm>
          <a:prstGeom prst="rect">
            <a:avLst/>
          </a:prstGeom>
          <a:solidFill>
            <a:schemeClr val="bg1"/>
          </a:solidFill>
          <a:ln w="76200">
            <a:solidFill>
              <a:srgbClr val="EA8132"/>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20000"/>
              </a:lnSpc>
              <a:spcAft>
                <a:spcPts val="800"/>
              </a:spcAft>
              <a:buFont typeface="Wingdings" panose="05000000000000000000" pitchFamily="2" charset="2"/>
              <a:buChar char="v"/>
            </a:pPr>
            <a:r>
              <a:rPr lang="en-GB" sz="4800" dirty="0">
                <a:solidFill>
                  <a:srgbClr val="004992"/>
                </a:solidFill>
                <a:latin typeface="+mj-lt"/>
                <a:ea typeface="Times New Roman" panose="02020603050405020304" pitchFamily="18" charset="0"/>
                <a:cs typeface="Calibri" panose="020F0502020204030204" pitchFamily="34" charset="0"/>
              </a:rPr>
              <a:t>Even though </a:t>
            </a:r>
            <a:r>
              <a:rPr lang="en-GB" sz="4800" b="1" dirty="0">
                <a:solidFill>
                  <a:srgbClr val="64B22D"/>
                </a:solidFill>
                <a:latin typeface="+mj-lt"/>
                <a:ea typeface="Times New Roman" panose="02020603050405020304" pitchFamily="18" charset="0"/>
                <a:cs typeface="Calibri" panose="020F0502020204030204" pitchFamily="34" charset="0"/>
              </a:rPr>
              <a:t>70%</a:t>
            </a:r>
            <a:r>
              <a:rPr lang="en-GB" sz="4800" b="1" dirty="0">
                <a:latin typeface="+mj-lt"/>
                <a:ea typeface="Times New Roman" panose="02020603050405020304" pitchFamily="18" charset="0"/>
                <a:cs typeface="Calibri" panose="020F0502020204030204" pitchFamily="34" charset="0"/>
              </a:rPr>
              <a:t> </a:t>
            </a:r>
            <a:r>
              <a:rPr lang="en-GB" sz="4800" dirty="0">
                <a:latin typeface="+mj-lt"/>
                <a:ea typeface="Times New Roman" panose="02020603050405020304" pitchFamily="18" charset="0"/>
                <a:cs typeface="Calibri" panose="020F0502020204030204" pitchFamily="34" charset="0"/>
              </a:rPr>
              <a:t>of panellists know how to do </a:t>
            </a:r>
            <a:r>
              <a:rPr lang="en-GB" sz="4800" b="1" dirty="0">
                <a:latin typeface="+mj-lt"/>
                <a:ea typeface="Times New Roman" panose="02020603050405020304" pitchFamily="18" charset="0"/>
                <a:cs typeface="Calibri" panose="020F0502020204030204" pitchFamily="34" charset="0"/>
              </a:rPr>
              <a:t>CPR</a:t>
            </a:r>
            <a:r>
              <a:rPr lang="en-GB" sz="4800" dirty="0">
                <a:latin typeface="+mj-lt"/>
                <a:ea typeface="Times New Roman" panose="02020603050405020304" pitchFamily="18" charset="0"/>
                <a:cs typeface="Calibri" panose="020F0502020204030204" pitchFamily="34" charset="0"/>
              </a:rPr>
              <a:t>, </a:t>
            </a:r>
            <a:r>
              <a:rPr lang="en-GB" sz="4800" b="1" dirty="0">
                <a:solidFill>
                  <a:srgbClr val="64B22D"/>
                </a:solidFill>
                <a:latin typeface="+mj-lt"/>
                <a:ea typeface="Times New Roman" panose="02020603050405020304" pitchFamily="18" charset="0"/>
                <a:cs typeface="Calibri" panose="020F0502020204030204" pitchFamily="34" charset="0"/>
              </a:rPr>
              <a:t>only 30% are confident </a:t>
            </a:r>
            <a:r>
              <a:rPr lang="en-GB" sz="4800" dirty="0">
                <a:latin typeface="+mj-lt"/>
                <a:ea typeface="Times New Roman" panose="02020603050405020304" pitchFamily="18" charset="0"/>
                <a:cs typeface="Calibri" panose="020F0502020204030204" pitchFamily="34" charset="0"/>
              </a:rPr>
              <a:t>enough to provide it, a further 24% would like to be trained in providing CPR</a:t>
            </a:r>
            <a:endParaRPr lang="en-GB" sz="1100" dirty="0">
              <a:solidFill>
                <a:srgbClr val="0070C0"/>
              </a:solidFill>
              <a:latin typeface="Century Gothic" panose="020B0502020202020204" pitchFamily="34" charset="0"/>
            </a:endParaRPr>
          </a:p>
        </p:txBody>
      </p:sp>
      <p:sp>
        <p:nvSpPr>
          <p:cNvPr id="14" name="Content Placeholder 2">
            <a:extLst>
              <a:ext uri="{FF2B5EF4-FFF2-40B4-BE49-F238E27FC236}">
                <a16:creationId xmlns:a16="http://schemas.microsoft.com/office/drawing/2014/main" xmlns="" id="{BBB77928-E3A5-43B7-8279-2D439D206231}"/>
              </a:ext>
            </a:extLst>
          </p:cNvPr>
          <p:cNvSpPr txBox="1">
            <a:spLocks/>
          </p:cNvSpPr>
          <p:nvPr/>
        </p:nvSpPr>
        <p:spPr>
          <a:xfrm>
            <a:off x="8531440" y="3355759"/>
            <a:ext cx="3509559" cy="1818478"/>
          </a:xfrm>
          <a:prstGeom prst="rect">
            <a:avLst/>
          </a:prstGeom>
          <a:ln w="76200">
            <a:solidFill>
              <a:srgbClr val="EA8132"/>
            </a:solidFill>
          </a:ln>
        </p:spPr>
        <p:txBody>
          <a:bodyPr vert="horz" lIns="91436" tIns="45718" rIns="91436" bIns="45718" rtlCol="0">
            <a:normAutofit fontScale="250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a:lnSpc>
                <a:spcPct val="120000"/>
              </a:lnSpc>
              <a:spcAft>
                <a:spcPts val="800"/>
              </a:spcAft>
              <a:buFont typeface="Wingdings" panose="05000000000000000000" pitchFamily="2" charset="2"/>
              <a:buChar char="v"/>
            </a:pPr>
            <a:r>
              <a:rPr lang="en-GB" sz="4800" b="1" dirty="0">
                <a:solidFill>
                  <a:srgbClr val="64B22D"/>
                </a:solidFill>
                <a:latin typeface="+mj-lt"/>
                <a:ea typeface="Times New Roman" panose="02020603050405020304" pitchFamily="18" charset="0"/>
                <a:cs typeface="Calibri" panose="020F0502020204030204" pitchFamily="34" charset="0"/>
              </a:rPr>
              <a:t>Website/online communication (75%) </a:t>
            </a:r>
            <a:r>
              <a:rPr lang="en-GB" sz="4800" dirty="0">
                <a:solidFill>
                  <a:srgbClr val="004992"/>
                </a:solidFill>
                <a:latin typeface="+mj-lt"/>
                <a:ea typeface="Times New Roman" panose="02020603050405020304" pitchFamily="18" charset="0"/>
                <a:cs typeface="Calibri" panose="020F0502020204030204" pitchFamily="34" charset="0"/>
              </a:rPr>
              <a:t>and an </a:t>
            </a:r>
            <a:r>
              <a:rPr lang="en-GB" sz="4800" b="1" dirty="0">
                <a:solidFill>
                  <a:srgbClr val="64B22D"/>
                </a:solidFill>
                <a:latin typeface="+mj-lt"/>
                <a:ea typeface="Times New Roman" panose="02020603050405020304" pitchFamily="18" charset="0"/>
                <a:cs typeface="Calibri" panose="020F0502020204030204" pitchFamily="34" charset="0"/>
              </a:rPr>
              <a:t>NHS APP (67%) </a:t>
            </a:r>
            <a:r>
              <a:rPr lang="en-GB" sz="4800" dirty="0">
                <a:latin typeface="+mj-lt"/>
                <a:ea typeface="Times New Roman" panose="02020603050405020304" pitchFamily="18" charset="0"/>
                <a:cs typeface="Calibri" panose="020F0502020204030204" pitchFamily="34" charset="0"/>
              </a:rPr>
              <a:t>receive the highest levels of interest, in terms of </a:t>
            </a:r>
            <a:r>
              <a:rPr lang="en-GB" sz="4800" b="1" dirty="0">
                <a:latin typeface="+mj-lt"/>
                <a:ea typeface="Times New Roman" panose="02020603050405020304" pitchFamily="18" charset="0"/>
                <a:cs typeface="Calibri" panose="020F0502020204030204" pitchFamily="34" charset="0"/>
              </a:rPr>
              <a:t>increasing the public’s knowledge </a:t>
            </a:r>
            <a:r>
              <a:rPr lang="en-GB" sz="4800" dirty="0">
                <a:latin typeface="+mj-lt"/>
                <a:ea typeface="Times New Roman" panose="02020603050405020304" pitchFamily="18" charset="0"/>
                <a:cs typeface="Calibri" panose="020F0502020204030204" pitchFamily="34" charset="0"/>
              </a:rPr>
              <a:t>about health services and accessing these services</a:t>
            </a:r>
            <a:endParaRPr lang="en-GB" sz="5400" i="1" dirty="0">
              <a:solidFill>
                <a:srgbClr val="004992"/>
              </a:solidFill>
              <a:effectLst/>
              <a:latin typeface="+mj-lt"/>
              <a:ea typeface="Times New Roman" panose="02020603050405020304" pitchFamily="18" charset="0"/>
              <a:cs typeface="Calibri" panose="020F0502020204030204" pitchFamily="34" charset="0"/>
            </a:endParaRPr>
          </a:p>
          <a:p>
            <a:pPr lvl="1">
              <a:lnSpc>
                <a:spcPct val="120000"/>
              </a:lnSpc>
              <a:buFont typeface="Courier New" panose="02070309020205020404" pitchFamily="49" charset="0"/>
              <a:buChar char="o"/>
            </a:pPr>
            <a:r>
              <a:rPr lang="en-GB" sz="4600" b="1" dirty="0">
                <a:solidFill>
                  <a:srgbClr val="009DCC"/>
                </a:solidFill>
                <a:latin typeface="Arial" panose="020B0604020202020204" pitchFamily="34" charset="0"/>
                <a:cs typeface="Arial" panose="020B0604020202020204" pitchFamily="34" charset="0"/>
              </a:rPr>
              <a:t>Information leaflets </a:t>
            </a:r>
            <a:r>
              <a:rPr lang="en-GB" sz="4600" dirty="0">
                <a:solidFill>
                  <a:schemeClr val="tx1"/>
                </a:solidFill>
                <a:latin typeface="Arial" panose="020B0604020202020204" pitchFamily="34" charset="0"/>
                <a:cs typeface="Arial" panose="020B0604020202020204" pitchFamily="34" charset="0"/>
              </a:rPr>
              <a:t>are favoured by </a:t>
            </a:r>
            <a:r>
              <a:rPr lang="en-GB" sz="4600" dirty="0">
                <a:solidFill>
                  <a:srgbClr val="009DCC"/>
                </a:solidFill>
                <a:latin typeface="Arial" panose="020B0604020202020204" pitchFamily="34" charset="0"/>
                <a:cs typeface="Arial" panose="020B0604020202020204" pitchFamily="34" charset="0"/>
              </a:rPr>
              <a:t>just over a third </a:t>
            </a:r>
            <a:r>
              <a:rPr lang="en-GB" sz="4600" dirty="0">
                <a:solidFill>
                  <a:schemeClr val="tx1"/>
                </a:solidFill>
                <a:latin typeface="Arial" panose="020B0604020202020204" pitchFamily="34" charset="0"/>
                <a:cs typeface="Arial" panose="020B0604020202020204" pitchFamily="34" charset="0"/>
              </a:rPr>
              <a:t>of participants, particularly females and those aged 75 and over</a:t>
            </a:r>
          </a:p>
        </p:txBody>
      </p:sp>
    </p:spTree>
    <p:extLst>
      <p:ext uri="{BB962C8B-B14F-4D97-AF65-F5344CB8AC3E}">
        <p14:creationId xmlns:p14="http://schemas.microsoft.com/office/powerpoint/2010/main" val="1069477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D2633ED3-4A72-428D-9D45-17112F9CF4C8}"/>
              </a:ext>
            </a:extLst>
          </p:cNvPr>
          <p:cNvSpPr>
            <a:spLocks noGrp="1"/>
          </p:cNvSpPr>
          <p:nvPr>
            <p:ph type="sldNum" sz="quarter" idx="12"/>
          </p:nvPr>
        </p:nvSpPr>
        <p:spPr/>
        <p:txBody>
          <a:bodyPr/>
          <a:lstStyle/>
          <a:p>
            <a:fld id="{F6E39E37-6BC0-A248-806A-337B0CEF6126}" type="slidenum">
              <a:rPr lang="en-US" smtClean="0"/>
              <a:t>8</a:t>
            </a:fld>
            <a:endParaRPr lang="en-US"/>
          </a:p>
        </p:txBody>
      </p:sp>
      <p:sp>
        <p:nvSpPr>
          <p:cNvPr id="5" name="Rectangle 4">
            <a:extLst>
              <a:ext uri="{FF2B5EF4-FFF2-40B4-BE49-F238E27FC236}">
                <a16:creationId xmlns:a16="http://schemas.microsoft.com/office/drawing/2014/main" xmlns="" id="{6FF71BAE-127B-4E35-88D2-047DD114F452}"/>
              </a:ext>
            </a:extLst>
          </p:cNvPr>
          <p:cNvSpPr/>
          <p:nvPr/>
        </p:nvSpPr>
        <p:spPr>
          <a:xfrm>
            <a:off x="0" y="0"/>
            <a:ext cx="2423604" cy="260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latin typeface="Arial"/>
              </a:rPr>
              <a:t>Section 2 – Overview summary</a:t>
            </a:r>
          </a:p>
        </p:txBody>
      </p:sp>
      <p:sp>
        <p:nvSpPr>
          <p:cNvPr id="16" name="Text Placeholder 1">
            <a:extLst>
              <a:ext uri="{FF2B5EF4-FFF2-40B4-BE49-F238E27FC236}">
                <a16:creationId xmlns:a16="http://schemas.microsoft.com/office/drawing/2014/main" xmlns="" id="{2A5B1E10-5FD3-4665-A529-B1815A0085B9}"/>
              </a:ext>
            </a:extLst>
          </p:cNvPr>
          <p:cNvSpPr>
            <a:spLocks noGrp="1"/>
          </p:cNvSpPr>
          <p:nvPr>
            <p:ph type="body" sz="quarter" idx="13"/>
          </p:nvPr>
        </p:nvSpPr>
        <p:spPr>
          <a:xfrm>
            <a:off x="91842" y="265042"/>
            <a:ext cx="9709106" cy="471805"/>
          </a:xfrm>
        </p:spPr>
        <p:txBody>
          <a:bodyPr>
            <a:normAutofit lnSpcReduction="10000"/>
          </a:bodyPr>
          <a:lstStyle/>
          <a:p>
            <a:r>
              <a:rPr lang="en-GB" sz="2800" dirty="0">
                <a:solidFill>
                  <a:srgbClr val="92D050"/>
                </a:solidFill>
              </a:rPr>
              <a:t>Primary care appointments</a:t>
            </a:r>
          </a:p>
        </p:txBody>
      </p:sp>
      <p:sp>
        <p:nvSpPr>
          <p:cNvPr id="7" name="Content Placeholder 2">
            <a:extLst>
              <a:ext uri="{FF2B5EF4-FFF2-40B4-BE49-F238E27FC236}">
                <a16:creationId xmlns:a16="http://schemas.microsoft.com/office/drawing/2014/main" xmlns="" id="{D79C52E7-BAF7-42A2-A857-F47DC4EAA94B}"/>
              </a:ext>
            </a:extLst>
          </p:cNvPr>
          <p:cNvSpPr txBox="1">
            <a:spLocks/>
          </p:cNvSpPr>
          <p:nvPr/>
        </p:nvSpPr>
        <p:spPr>
          <a:xfrm>
            <a:off x="195308" y="736847"/>
            <a:ext cx="4740676" cy="5033637"/>
          </a:xfrm>
          <a:prstGeom prst="rect">
            <a:avLst/>
          </a:prstGeom>
          <a:ln w="76200">
            <a:solidFill>
              <a:srgbClr val="64B22D"/>
            </a:solidFill>
          </a:ln>
        </p:spPr>
        <p:txBody>
          <a:bodyPr>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20000"/>
              </a:lnSpc>
              <a:buFont typeface="Wingdings" panose="05000000000000000000" pitchFamily="2" charset="2"/>
              <a:buChar char="v"/>
            </a:pPr>
            <a:endParaRPr lang="en-GB" sz="4400" b="1" dirty="0">
              <a:solidFill>
                <a:srgbClr val="64B22D"/>
              </a:solidFill>
            </a:endParaRPr>
          </a:p>
          <a:p>
            <a:pPr>
              <a:lnSpc>
                <a:spcPct val="120000"/>
              </a:lnSpc>
              <a:buFont typeface="Wingdings" panose="05000000000000000000" pitchFamily="2" charset="2"/>
              <a:buChar char="v"/>
            </a:pPr>
            <a:r>
              <a:rPr lang="en-GB" sz="5600" b="1" dirty="0">
                <a:solidFill>
                  <a:srgbClr val="EA8132"/>
                </a:solidFill>
              </a:rPr>
              <a:t>One quarter </a:t>
            </a:r>
            <a:r>
              <a:rPr lang="en-GB" sz="5600" dirty="0">
                <a:solidFill>
                  <a:srgbClr val="004992"/>
                </a:solidFill>
              </a:rPr>
              <a:t>of BSW residents have NOT made a GP appointment in the last 15 months</a:t>
            </a:r>
          </a:p>
          <a:p>
            <a:pPr>
              <a:lnSpc>
                <a:spcPct val="120000"/>
              </a:lnSpc>
              <a:buFont typeface="Wingdings" panose="05000000000000000000" pitchFamily="2" charset="2"/>
              <a:buChar char="v"/>
            </a:pPr>
            <a:endParaRPr lang="en-GB" sz="3200" dirty="0">
              <a:solidFill>
                <a:srgbClr val="004992"/>
              </a:solidFill>
            </a:endParaRPr>
          </a:p>
          <a:p>
            <a:pPr lvl="1">
              <a:lnSpc>
                <a:spcPct val="120000"/>
              </a:lnSpc>
              <a:buFont typeface="Courier New" panose="02070309020205020404" pitchFamily="49" charset="0"/>
              <a:buChar char="o"/>
            </a:pPr>
            <a:r>
              <a:rPr lang="en-GB" sz="4800" dirty="0"/>
              <a:t>The majority of these, </a:t>
            </a:r>
            <a:r>
              <a:rPr lang="en-GB" sz="4800" dirty="0">
                <a:solidFill>
                  <a:srgbClr val="004992"/>
                </a:solidFill>
              </a:rPr>
              <a:t>just under three quarters, </a:t>
            </a:r>
            <a:r>
              <a:rPr lang="en-GB" sz="4800" b="1" dirty="0">
                <a:solidFill>
                  <a:srgbClr val="EA8132"/>
                </a:solidFill>
              </a:rPr>
              <a:t>had not needed to </a:t>
            </a:r>
            <a:r>
              <a:rPr lang="en-GB" sz="4800" dirty="0"/>
              <a:t>make a GP appointment in that time</a:t>
            </a:r>
            <a:endParaRPr lang="en-GB" sz="7200" dirty="0">
              <a:solidFill>
                <a:srgbClr val="C00000"/>
              </a:solidFill>
            </a:endParaRPr>
          </a:p>
          <a:p>
            <a:pPr lvl="1">
              <a:lnSpc>
                <a:spcPct val="120000"/>
              </a:lnSpc>
              <a:buFont typeface="Courier New" panose="02070309020205020404" pitchFamily="49" charset="0"/>
              <a:buChar char="o"/>
            </a:pPr>
            <a:r>
              <a:rPr lang="en-GB" sz="4800" dirty="0">
                <a:solidFill>
                  <a:srgbClr val="004992"/>
                </a:solidFill>
                <a:latin typeface="Arial" panose="020B0604020202020204" pitchFamily="34" charset="0"/>
                <a:cs typeface="Arial" panose="020B0604020202020204" pitchFamily="34" charset="0"/>
              </a:rPr>
              <a:t> A further approx. one in ten of these individuals </a:t>
            </a:r>
            <a:r>
              <a:rPr lang="en-GB" sz="4800" b="1" dirty="0">
                <a:solidFill>
                  <a:srgbClr val="C00000"/>
                </a:solidFill>
                <a:latin typeface="Arial" panose="020B0604020202020204" pitchFamily="34" charset="0"/>
                <a:cs typeface="Arial" panose="020B0604020202020204" pitchFamily="34" charset="0"/>
              </a:rPr>
              <a:t>did not want to put the NHS under further strain </a:t>
            </a:r>
            <a:r>
              <a:rPr lang="en-GB" sz="3600" b="1" i="1" dirty="0">
                <a:solidFill>
                  <a:srgbClr val="C00000"/>
                </a:solidFill>
                <a:latin typeface="Arial" panose="020B0604020202020204" pitchFamily="34" charset="0"/>
                <a:cs typeface="Arial" panose="020B0604020202020204" pitchFamily="34" charset="0"/>
              </a:rPr>
              <a:t>(this equates to 1 in 50 of all adults in BSW region)</a:t>
            </a:r>
            <a:endParaRPr lang="en-GB" sz="3600" b="1" i="1" dirty="0">
              <a:solidFill>
                <a:srgbClr val="C00000"/>
              </a:solidFill>
            </a:endParaRPr>
          </a:p>
          <a:p>
            <a:pPr lvl="1">
              <a:lnSpc>
                <a:spcPct val="120000"/>
              </a:lnSpc>
              <a:buFont typeface="Courier New" panose="02070309020205020404" pitchFamily="49" charset="0"/>
              <a:buChar char="o"/>
            </a:pPr>
            <a:r>
              <a:rPr lang="en-GB" sz="4800" dirty="0">
                <a:solidFill>
                  <a:srgbClr val="004992"/>
                </a:solidFill>
              </a:rPr>
              <a:t>One in five </a:t>
            </a:r>
            <a:r>
              <a:rPr lang="en-GB" sz="4800" b="1" dirty="0">
                <a:solidFill>
                  <a:srgbClr val="C00000"/>
                </a:solidFill>
              </a:rPr>
              <a:t>tried to make a GP appointment but were unsuccessful, </a:t>
            </a:r>
            <a:r>
              <a:rPr lang="en-GB" sz="4800" dirty="0">
                <a:solidFill>
                  <a:srgbClr val="004992"/>
                </a:solidFill>
              </a:rPr>
              <a:t>mo</a:t>
            </a:r>
            <a:r>
              <a:rPr lang="en-GB" sz="4800" dirty="0"/>
              <a:t>st of these went on to use an alternative (mainly NHS 111) </a:t>
            </a:r>
            <a:r>
              <a:rPr lang="en-GB" sz="3600" b="1" i="1" dirty="0">
                <a:solidFill>
                  <a:srgbClr val="C00000"/>
                </a:solidFill>
                <a:latin typeface="Arial" panose="020B0604020202020204" pitchFamily="34" charset="0"/>
                <a:cs typeface="Arial" panose="020B0604020202020204" pitchFamily="34" charset="0"/>
              </a:rPr>
              <a:t>(this equates to 1 in 25 of all adults in BSW region)</a:t>
            </a:r>
          </a:p>
          <a:p>
            <a:pPr marL="342900" lvl="1" indent="0">
              <a:lnSpc>
                <a:spcPct val="120000"/>
              </a:lnSpc>
              <a:buNone/>
            </a:pPr>
            <a:endParaRPr lang="en-GB" sz="3200" dirty="0"/>
          </a:p>
          <a:p>
            <a:pPr>
              <a:lnSpc>
                <a:spcPct val="120000"/>
              </a:lnSpc>
              <a:buFont typeface="Wingdings" panose="05000000000000000000" pitchFamily="2" charset="2"/>
              <a:buChar char="v"/>
            </a:pPr>
            <a:r>
              <a:rPr lang="en-GB" sz="5600" dirty="0"/>
              <a:t>Among those who have NOT made a GP appointment in the last 15 months, there are </a:t>
            </a:r>
            <a:r>
              <a:rPr lang="en-GB" sz="5600" b="1" dirty="0">
                <a:solidFill>
                  <a:srgbClr val="64B22D"/>
                </a:solidFill>
              </a:rPr>
              <a:t>strong awareness levels</a:t>
            </a:r>
            <a:r>
              <a:rPr lang="en-GB" sz="5600" b="1" dirty="0"/>
              <a:t> </a:t>
            </a:r>
            <a:r>
              <a:rPr lang="en-GB" sz="5600" dirty="0"/>
              <a:t>(</a:t>
            </a:r>
            <a:r>
              <a:rPr lang="en-GB" sz="5600" b="1" dirty="0">
                <a:solidFill>
                  <a:srgbClr val="64B22D"/>
                </a:solidFill>
              </a:rPr>
              <a:t>over 90% </a:t>
            </a:r>
            <a:r>
              <a:rPr lang="en-GB" sz="5600" dirty="0"/>
              <a:t>in each case) for most of the factors relating to patient use of a GP practice since the pandemic began</a:t>
            </a:r>
          </a:p>
          <a:p>
            <a:pPr>
              <a:lnSpc>
                <a:spcPct val="120000"/>
              </a:lnSpc>
              <a:buFont typeface="Courier New" panose="02070309020205020404" pitchFamily="49" charset="0"/>
              <a:buChar char="o"/>
            </a:pPr>
            <a:endParaRPr lang="en-GB" sz="3200" dirty="0"/>
          </a:p>
          <a:p>
            <a:pPr lvl="1">
              <a:lnSpc>
                <a:spcPct val="120000"/>
              </a:lnSpc>
              <a:buFont typeface="Courier New" panose="02070309020205020404" pitchFamily="49" charset="0"/>
              <a:buChar char="o"/>
            </a:pPr>
            <a:r>
              <a:rPr lang="en-GB" sz="4800" dirty="0">
                <a:solidFill>
                  <a:srgbClr val="004992"/>
                </a:solidFill>
              </a:rPr>
              <a:t>The exception is awareness of the possibility to consult with a GP practice via their website/ online consultation, this was </a:t>
            </a:r>
            <a:r>
              <a:rPr lang="en-GB" sz="4800" b="1" dirty="0">
                <a:solidFill>
                  <a:srgbClr val="EA8132"/>
                </a:solidFill>
              </a:rPr>
              <a:t>lower at 74%</a:t>
            </a:r>
          </a:p>
          <a:p>
            <a:pPr marL="0" indent="0">
              <a:lnSpc>
                <a:spcPct val="120000"/>
              </a:lnSpc>
              <a:buNone/>
            </a:pPr>
            <a:endParaRPr lang="en-GB" sz="4800" i="1" dirty="0"/>
          </a:p>
        </p:txBody>
      </p:sp>
      <p:sp>
        <p:nvSpPr>
          <p:cNvPr id="8" name="Content Placeholder 2">
            <a:extLst>
              <a:ext uri="{FF2B5EF4-FFF2-40B4-BE49-F238E27FC236}">
                <a16:creationId xmlns:a16="http://schemas.microsoft.com/office/drawing/2014/main" xmlns="" id="{2C04A792-1491-4244-B46A-7EB4F0B1AB0F}"/>
              </a:ext>
            </a:extLst>
          </p:cNvPr>
          <p:cNvSpPr txBox="1">
            <a:spLocks/>
          </p:cNvSpPr>
          <p:nvPr/>
        </p:nvSpPr>
        <p:spPr>
          <a:xfrm>
            <a:off x="5175681" y="490693"/>
            <a:ext cx="6924477" cy="5876614"/>
          </a:xfrm>
          <a:prstGeom prst="rect">
            <a:avLst/>
          </a:prstGeom>
          <a:solidFill>
            <a:schemeClr val="bg1"/>
          </a:solidFill>
          <a:ln w="76200">
            <a:solidFill>
              <a:srgbClr val="64B22D"/>
            </a:solidFill>
          </a:ln>
        </p:spPr>
        <p:txBody>
          <a:bodyPr>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buFont typeface="Wingdings" panose="05000000000000000000" pitchFamily="2" charset="2"/>
              <a:buChar char="Ø"/>
            </a:pPr>
            <a:endParaRPr lang="en-GB" sz="1500" dirty="0">
              <a:latin typeface="Century Gothic" panose="020B0502020202020204" pitchFamily="34" charset="0"/>
            </a:endParaRPr>
          </a:p>
          <a:p>
            <a:pPr>
              <a:lnSpc>
                <a:spcPct val="120000"/>
              </a:lnSpc>
              <a:buFont typeface="Wingdings" panose="05000000000000000000" pitchFamily="2" charset="2"/>
              <a:buChar char="v"/>
            </a:pPr>
            <a:r>
              <a:rPr lang="en-GB" sz="5600" b="1" dirty="0">
                <a:solidFill>
                  <a:srgbClr val="EA8132"/>
                </a:solidFill>
              </a:rPr>
              <a:t>45%</a:t>
            </a:r>
            <a:r>
              <a:rPr lang="en-GB" sz="5600" dirty="0">
                <a:solidFill>
                  <a:srgbClr val="004992"/>
                </a:solidFill>
              </a:rPr>
              <a:t> of those who had made a GP appointment in the last 15 months had a </a:t>
            </a:r>
            <a:r>
              <a:rPr lang="en-GB" sz="5600" b="1" dirty="0">
                <a:solidFill>
                  <a:srgbClr val="EA8132"/>
                </a:solidFill>
              </a:rPr>
              <a:t>face to face </a:t>
            </a:r>
            <a:r>
              <a:rPr lang="en-GB" sz="5600" dirty="0">
                <a:solidFill>
                  <a:srgbClr val="004992"/>
                </a:solidFill>
              </a:rPr>
              <a:t>appointment, </a:t>
            </a:r>
            <a:r>
              <a:rPr lang="en-GB" sz="5600" b="1" dirty="0">
                <a:solidFill>
                  <a:srgbClr val="64B22D"/>
                </a:solidFill>
              </a:rPr>
              <a:t>53% a telephone </a:t>
            </a:r>
            <a:r>
              <a:rPr lang="en-GB" sz="5600" dirty="0">
                <a:solidFill>
                  <a:srgbClr val="004992"/>
                </a:solidFill>
              </a:rPr>
              <a:t>appointment and </a:t>
            </a:r>
            <a:r>
              <a:rPr lang="en-GB" sz="5600" b="1" dirty="0">
                <a:solidFill>
                  <a:srgbClr val="64B22D"/>
                </a:solidFill>
              </a:rPr>
              <a:t>2%</a:t>
            </a:r>
            <a:r>
              <a:rPr lang="en-GB" sz="5600" dirty="0">
                <a:solidFill>
                  <a:srgbClr val="004992"/>
                </a:solidFill>
              </a:rPr>
              <a:t> a </a:t>
            </a:r>
            <a:r>
              <a:rPr lang="en-GB" sz="5600" b="1" dirty="0">
                <a:solidFill>
                  <a:srgbClr val="64B22D"/>
                </a:solidFill>
              </a:rPr>
              <a:t>video/</a:t>
            </a:r>
            <a:r>
              <a:rPr lang="en-GB" sz="5600" dirty="0">
                <a:solidFill>
                  <a:srgbClr val="004992"/>
                </a:solidFill>
              </a:rPr>
              <a:t> </a:t>
            </a:r>
            <a:r>
              <a:rPr lang="en-GB" sz="5600" b="1" dirty="0">
                <a:solidFill>
                  <a:srgbClr val="64B22D"/>
                </a:solidFill>
              </a:rPr>
              <a:t>online</a:t>
            </a:r>
            <a:r>
              <a:rPr lang="en-GB" sz="5600" dirty="0">
                <a:solidFill>
                  <a:srgbClr val="004992"/>
                </a:solidFill>
              </a:rPr>
              <a:t> appointment</a:t>
            </a:r>
          </a:p>
          <a:p>
            <a:pPr lvl="1">
              <a:lnSpc>
                <a:spcPct val="120000"/>
              </a:lnSpc>
              <a:buFont typeface="Courier New" panose="02070309020205020404" pitchFamily="49" charset="0"/>
              <a:buChar char="o"/>
            </a:pPr>
            <a:r>
              <a:rPr lang="en-GB" sz="4800" dirty="0">
                <a:solidFill>
                  <a:srgbClr val="004992"/>
                </a:solidFill>
              </a:rPr>
              <a:t>Of those who had a </a:t>
            </a:r>
            <a:r>
              <a:rPr lang="en-GB" sz="4800" dirty="0">
                <a:solidFill>
                  <a:srgbClr val="EA8132"/>
                </a:solidFill>
              </a:rPr>
              <a:t>face to face GP appointment, only 1 in 10 </a:t>
            </a:r>
            <a:r>
              <a:rPr lang="en-GB" sz="4800" b="0" i="1" dirty="0">
                <a:solidFill>
                  <a:srgbClr val="EA8132"/>
                </a:solidFill>
              </a:rPr>
              <a:t>(10%) </a:t>
            </a:r>
            <a:r>
              <a:rPr lang="en-GB" sz="4800" dirty="0">
                <a:solidFill>
                  <a:srgbClr val="EA8132"/>
                </a:solidFill>
              </a:rPr>
              <a:t>had asked for it themselves, </a:t>
            </a:r>
            <a:r>
              <a:rPr lang="en-GB" sz="4800" dirty="0">
                <a:solidFill>
                  <a:srgbClr val="004992"/>
                </a:solidFill>
              </a:rPr>
              <a:t>rather than it being offered by the GP</a:t>
            </a:r>
            <a:r>
              <a:rPr lang="en-GB" sz="4800" dirty="0">
                <a:solidFill>
                  <a:srgbClr val="EA8132"/>
                </a:solidFill>
              </a:rPr>
              <a:t> </a:t>
            </a:r>
          </a:p>
          <a:p>
            <a:pPr lvl="1">
              <a:lnSpc>
                <a:spcPct val="120000"/>
              </a:lnSpc>
              <a:buFont typeface="Courier New" panose="02070309020205020404" pitchFamily="49" charset="0"/>
              <a:buChar char="o"/>
            </a:pPr>
            <a:r>
              <a:rPr lang="en-GB" sz="4800" dirty="0">
                <a:solidFill>
                  <a:srgbClr val="004992"/>
                </a:solidFill>
              </a:rPr>
              <a:t>Of those who had a </a:t>
            </a:r>
            <a:r>
              <a:rPr lang="en-GB" sz="4800" dirty="0">
                <a:solidFill>
                  <a:srgbClr val="64B22D"/>
                </a:solidFill>
              </a:rPr>
              <a:t>telephone, video or online appointment,</a:t>
            </a:r>
            <a:r>
              <a:rPr lang="en-GB" sz="4800" dirty="0">
                <a:solidFill>
                  <a:srgbClr val="EA8132"/>
                </a:solidFill>
              </a:rPr>
              <a:t> </a:t>
            </a:r>
            <a:r>
              <a:rPr lang="en-GB" sz="4800" dirty="0">
                <a:solidFill>
                  <a:srgbClr val="64B22D"/>
                </a:solidFill>
              </a:rPr>
              <a:t>1 in 6 </a:t>
            </a:r>
            <a:r>
              <a:rPr lang="en-GB" sz="4800" b="0" i="1" dirty="0">
                <a:solidFill>
                  <a:srgbClr val="64B22D"/>
                </a:solidFill>
              </a:rPr>
              <a:t>(15%) </a:t>
            </a:r>
            <a:r>
              <a:rPr lang="en-GB" sz="4800" dirty="0">
                <a:solidFill>
                  <a:srgbClr val="64B22D"/>
                </a:solidFill>
              </a:rPr>
              <a:t>had asked for a face to face appt</a:t>
            </a:r>
            <a:r>
              <a:rPr lang="en-GB" sz="4800" dirty="0">
                <a:solidFill>
                  <a:srgbClr val="EA8132"/>
                </a:solidFill>
              </a:rPr>
              <a:t> </a:t>
            </a:r>
            <a:r>
              <a:rPr lang="en-GB" sz="4800" dirty="0">
                <a:solidFill>
                  <a:srgbClr val="004992"/>
                </a:solidFill>
              </a:rPr>
              <a:t>but couldn’t get one</a:t>
            </a:r>
          </a:p>
          <a:p>
            <a:pPr lvl="1">
              <a:lnSpc>
                <a:spcPct val="120000"/>
              </a:lnSpc>
              <a:buFont typeface="Courier New" panose="02070309020205020404" pitchFamily="49" charset="0"/>
              <a:buChar char="o"/>
            </a:pPr>
            <a:endParaRPr lang="en-GB" sz="3200" dirty="0">
              <a:solidFill>
                <a:srgbClr val="004992"/>
              </a:solidFill>
            </a:endParaRPr>
          </a:p>
          <a:p>
            <a:pPr>
              <a:lnSpc>
                <a:spcPct val="120000"/>
              </a:lnSpc>
              <a:buFont typeface="Wingdings" panose="05000000000000000000" pitchFamily="2" charset="2"/>
              <a:buChar char="v"/>
            </a:pPr>
            <a:r>
              <a:rPr lang="en-GB" sz="5600" dirty="0">
                <a:solidFill>
                  <a:srgbClr val="004992"/>
                </a:solidFill>
              </a:rPr>
              <a:t>Most patients, 95%, saw the type of HCP they wanted to. </a:t>
            </a:r>
            <a:r>
              <a:rPr lang="en-GB" sz="5600" dirty="0">
                <a:solidFill>
                  <a:srgbClr val="009DCC"/>
                </a:solidFill>
              </a:rPr>
              <a:t>3% would have preferred to see a GP rather than a nurse </a:t>
            </a:r>
            <a:r>
              <a:rPr lang="en-GB" sz="5600" dirty="0">
                <a:solidFill>
                  <a:srgbClr val="004992"/>
                </a:solidFill>
              </a:rPr>
              <a:t>and 2% a physio or nurse rather than a GP </a:t>
            </a:r>
          </a:p>
          <a:p>
            <a:pPr>
              <a:lnSpc>
                <a:spcPct val="120000"/>
              </a:lnSpc>
              <a:buFont typeface="Wingdings" panose="05000000000000000000" pitchFamily="2" charset="2"/>
              <a:buChar char="v"/>
            </a:pPr>
            <a:endParaRPr lang="en-GB" sz="3200" dirty="0">
              <a:solidFill>
                <a:srgbClr val="004992"/>
              </a:solidFill>
            </a:endParaRPr>
          </a:p>
          <a:p>
            <a:pPr>
              <a:lnSpc>
                <a:spcPct val="120000"/>
              </a:lnSpc>
              <a:spcAft>
                <a:spcPts val="800"/>
              </a:spcAft>
              <a:buFont typeface="Wingdings" panose="05000000000000000000" pitchFamily="2" charset="2"/>
              <a:buChar char="v"/>
            </a:pPr>
            <a:r>
              <a:rPr lang="en-GB" sz="5600" dirty="0">
                <a:ea typeface="Times New Roman" panose="02020603050405020304" pitchFamily="18" charset="0"/>
                <a:cs typeface="Calibri" panose="020F0502020204030204" pitchFamily="34" charset="0"/>
              </a:rPr>
              <a:t>For </a:t>
            </a:r>
            <a:r>
              <a:rPr lang="en-GB" sz="5600" b="1" dirty="0">
                <a:solidFill>
                  <a:srgbClr val="64B22D"/>
                </a:solidFill>
                <a:ea typeface="Times New Roman" panose="02020603050405020304" pitchFamily="18" charset="0"/>
                <a:cs typeface="Calibri" panose="020F0502020204030204" pitchFamily="34" charset="0"/>
              </a:rPr>
              <a:t>two thirds, 65%, </a:t>
            </a:r>
            <a:r>
              <a:rPr lang="en-GB" sz="5600" dirty="0">
                <a:ea typeface="Times New Roman" panose="02020603050405020304" pitchFamily="18" charset="0"/>
                <a:cs typeface="Calibri" panose="020F0502020204030204" pitchFamily="34" charset="0"/>
              </a:rPr>
              <a:t>of all patients, the appointment </a:t>
            </a:r>
            <a:r>
              <a:rPr lang="en-GB" sz="5600" b="1" dirty="0">
                <a:solidFill>
                  <a:srgbClr val="64B22D"/>
                </a:solidFill>
                <a:ea typeface="Times New Roman" panose="02020603050405020304" pitchFamily="18" charset="0"/>
                <a:cs typeface="Calibri" panose="020F0502020204030204" pitchFamily="34" charset="0"/>
              </a:rPr>
              <a:t>fully met their needs </a:t>
            </a:r>
            <a:r>
              <a:rPr lang="en-GB" sz="5600" b="1" i="1" dirty="0">
                <a:solidFill>
                  <a:srgbClr val="004992"/>
                </a:solidFill>
                <a:ea typeface="Times New Roman" panose="02020603050405020304" pitchFamily="18" charset="0"/>
                <a:cs typeface="Calibri" panose="020F0502020204030204" pitchFamily="34" charset="0"/>
              </a:rPr>
              <a:t>(</a:t>
            </a:r>
            <a:r>
              <a:rPr lang="en-GB" sz="5600" i="1" dirty="0">
                <a:solidFill>
                  <a:srgbClr val="004992"/>
                </a:solidFill>
              </a:rPr>
              <a:t>This rises to </a:t>
            </a:r>
            <a:r>
              <a:rPr lang="en-GB" sz="5600" b="1" i="1" dirty="0">
                <a:solidFill>
                  <a:srgbClr val="64B22D"/>
                </a:solidFill>
              </a:rPr>
              <a:t>84%</a:t>
            </a:r>
            <a:r>
              <a:rPr lang="en-GB" sz="5600" i="1" dirty="0">
                <a:solidFill>
                  <a:srgbClr val="004992"/>
                </a:solidFill>
              </a:rPr>
              <a:t> for </a:t>
            </a:r>
            <a:r>
              <a:rPr lang="en-GB" sz="5600" i="1" dirty="0">
                <a:solidFill>
                  <a:srgbClr val="64B22D"/>
                </a:solidFill>
              </a:rPr>
              <a:t>face to face </a:t>
            </a:r>
            <a:r>
              <a:rPr lang="en-GB" sz="5600" i="1" dirty="0">
                <a:solidFill>
                  <a:srgbClr val="004992"/>
                </a:solidFill>
              </a:rPr>
              <a:t>appts and drops to </a:t>
            </a:r>
            <a:r>
              <a:rPr lang="en-GB" sz="5600" b="1" i="1" dirty="0">
                <a:solidFill>
                  <a:srgbClr val="64B22D"/>
                </a:solidFill>
              </a:rPr>
              <a:t>50%</a:t>
            </a:r>
            <a:r>
              <a:rPr lang="en-GB" sz="5600" i="1" dirty="0">
                <a:solidFill>
                  <a:srgbClr val="004992"/>
                </a:solidFill>
              </a:rPr>
              <a:t> for </a:t>
            </a:r>
            <a:r>
              <a:rPr lang="en-GB" sz="5600" i="1" dirty="0">
                <a:solidFill>
                  <a:srgbClr val="64B22D"/>
                </a:solidFill>
              </a:rPr>
              <a:t>telephone/ video </a:t>
            </a:r>
            <a:r>
              <a:rPr lang="en-GB" sz="5600" i="1" dirty="0">
                <a:solidFill>
                  <a:srgbClr val="004992"/>
                </a:solidFill>
              </a:rPr>
              <a:t>appts)</a:t>
            </a:r>
          </a:p>
          <a:p>
            <a:pPr lvl="1">
              <a:lnSpc>
                <a:spcPct val="120000"/>
              </a:lnSpc>
              <a:buFont typeface="Courier New" panose="02070309020205020404" pitchFamily="49" charset="0"/>
              <a:buChar char="o"/>
            </a:pPr>
            <a:r>
              <a:rPr lang="en-GB" sz="4800" b="1" dirty="0">
                <a:solidFill>
                  <a:srgbClr val="EA8132"/>
                </a:solidFill>
                <a:latin typeface="Arial" panose="020B0604020202020204" pitchFamily="34" charset="0"/>
                <a:cs typeface="Arial" panose="020B0604020202020204" pitchFamily="34" charset="0"/>
              </a:rPr>
              <a:t>30%</a:t>
            </a:r>
            <a:r>
              <a:rPr lang="en-GB" sz="4800" dirty="0">
                <a:solidFill>
                  <a:schemeClr val="tx1"/>
                </a:solidFill>
                <a:latin typeface="Arial" panose="020B0604020202020204" pitchFamily="34" charset="0"/>
                <a:cs typeface="Arial" panose="020B0604020202020204" pitchFamily="34" charset="0"/>
              </a:rPr>
              <a:t> said their needs were met partially but they needed </a:t>
            </a:r>
            <a:r>
              <a:rPr lang="en-GB" sz="4800" b="1" dirty="0">
                <a:solidFill>
                  <a:srgbClr val="EA8132"/>
                </a:solidFill>
                <a:latin typeface="Arial" panose="020B0604020202020204" pitchFamily="34" charset="0"/>
                <a:cs typeface="Arial" panose="020B0604020202020204" pitchFamily="34" charset="0"/>
              </a:rPr>
              <a:t>further support </a:t>
            </a:r>
            <a:r>
              <a:rPr lang="en-GB" sz="4800" dirty="0">
                <a:solidFill>
                  <a:schemeClr val="tx1"/>
                </a:solidFill>
                <a:latin typeface="Arial" panose="020B0604020202020204" pitchFamily="34" charset="0"/>
                <a:cs typeface="Arial" panose="020B0604020202020204" pitchFamily="34" charset="0"/>
              </a:rPr>
              <a:t>either from another service </a:t>
            </a:r>
            <a:r>
              <a:rPr lang="en-GB" sz="4800" b="1" dirty="0">
                <a:solidFill>
                  <a:srgbClr val="EA8132"/>
                </a:solidFill>
                <a:latin typeface="Arial" panose="020B0604020202020204" pitchFamily="34" charset="0"/>
                <a:cs typeface="Arial" panose="020B0604020202020204" pitchFamily="34" charset="0"/>
              </a:rPr>
              <a:t>(16%)</a:t>
            </a:r>
            <a:r>
              <a:rPr lang="en-GB" sz="4800" dirty="0">
                <a:solidFill>
                  <a:schemeClr val="tx1"/>
                </a:solidFill>
                <a:latin typeface="Arial" panose="020B0604020202020204" pitchFamily="34" charset="0"/>
                <a:cs typeface="Arial" panose="020B0604020202020204" pitchFamily="34" charset="0"/>
              </a:rPr>
              <a:t> or their GP </a:t>
            </a:r>
            <a:r>
              <a:rPr lang="en-GB" sz="4800" b="1" dirty="0">
                <a:solidFill>
                  <a:srgbClr val="EA8132"/>
                </a:solidFill>
                <a:latin typeface="Arial" panose="020B0604020202020204" pitchFamily="34" charset="0"/>
                <a:cs typeface="Arial" panose="020B0604020202020204" pitchFamily="34" charset="0"/>
              </a:rPr>
              <a:t>(14%)</a:t>
            </a:r>
          </a:p>
          <a:p>
            <a:pPr lvl="1">
              <a:lnSpc>
                <a:spcPct val="120000"/>
              </a:lnSpc>
              <a:buFont typeface="Courier New" panose="02070309020205020404" pitchFamily="49" charset="0"/>
              <a:buChar char="o"/>
            </a:pPr>
            <a:endParaRPr lang="en-GB" sz="4800" b="1" dirty="0">
              <a:solidFill>
                <a:srgbClr val="EA8132"/>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v"/>
            </a:pPr>
            <a:r>
              <a:rPr lang="en-GB" sz="6000" dirty="0">
                <a:latin typeface="+mj-lt"/>
                <a:ea typeface="Times New Roman" panose="02020603050405020304" pitchFamily="18" charset="0"/>
                <a:cs typeface="Calibri" panose="020F0502020204030204" pitchFamily="34" charset="0"/>
              </a:rPr>
              <a:t>A </a:t>
            </a:r>
            <a:r>
              <a:rPr lang="en-GB" sz="6000" b="1" dirty="0">
                <a:solidFill>
                  <a:srgbClr val="64B22D"/>
                </a:solidFill>
                <a:latin typeface="+mj-lt"/>
                <a:ea typeface="Times New Roman" panose="02020603050405020304" pitchFamily="18" charset="0"/>
                <a:cs typeface="Calibri" panose="020F0502020204030204" pitchFamily="34" charset="0"/>
              </a:rPr>
              <a:t>majority</a:t>
            </a:r>
            <a:r>
              <a:rPr lang="en-GB" sz="6000" dirty="0">
                <a:solidFill>
                  <a:srgbClr val="64B22D"/>
                </a:solidFill>
                <a:latin typeface="+mj-lt"/>
                <a:ea typeface="Times New Roman" panose="02020603050405020304" pitchFamily="18" charset="0"/>
                <a:cs typeface="Calibri" panose="020F0502020204030204" pitchFamily="34" charset="0"/>
              </a:rPr>
              <a:t> </a:t>
            </a:r>
            <a:r>
              <a:rPr lang="en-GB" sz="6000" dirty="0">
                <a:latin typeface="+mj-lt"/>
                <a:ea typeface="Times New Roman" panose="02020603050405020304" pitchFamily="18" charset="0"/>
                <a:cs typeface="Calibri" panose="020F0502020204030204" pitchFamily="34" charset="0"/>
              </a:rPr>
              <a:t>of patients </a:t>
            </a:r>
            <a:r>
              <a:rPr lang="en-GB" sz="6000" b="1" dirty="0">
                <a:solidFill>
                  <a:srgbClr val="64B22D"/>
                </a:solidFill>
                <a:latin typeface="+mj-lt"/>
                <a:ea typeface="Times New Roman" panose="02020603050405020304" pitchFamily="18" charset="0"/>
                <a:cs typeface="Calibri" panose="020F0502020204030204" pitchFamily="34" charset="0"/>
              </a:rPr>
              <a:t>phoned their GP </a:t>
            </a:r>
            <a:r>
              <a:rPr lang="en-GB" sz="6000" dirty="0">
                <a:latin typeface="+mj-lt"/>
                <a:ea typeface="Times New Roman" panose="02020603050405020304" pitchFamily="18" charset="0"/>
                <a:cs typeface="Calibri" panose="020F0502020204030204" pitchFamily="34" charset="0"/>
              </a:rPr>
              <a:t>practice to book their most recent appointment. One in ten used an online facility</a:t>
            </a:r>
          </a:p>
          <a:p>
            <a:pPr>
              <a:lnSpc>
                <a:spcPct val="120000"/>
              </a:lnSpc>
              <a:buFont typeface="Wingdings" panose="05000000000000000000" pitchFamily="2" charset="2"/>
              <a:buChar char="v"/>
            </a:pPr>
            <a:endParaRPr lang="en-GB" sz="6000" dirty="0">
              <a:latin typeface="+mj-lt"/>
              <a:ea typeface="Times New Roman" panose="02020603050405020304" pitchFamily="18" charset="0"/>
              <a:cs typeface="Calibri" panose="020F0502020204030204" pitchFamily="34" charset="0"/>
            </a:endParaRPr>
          </a:p>
          <a:p>
            <a:pPr lvl="1">
              <a:lnSpc>
                <a:spcPct val="120000"/>
              </a:lnSpc>
              <a:buFont typeface="Courier New" panose="02070309020205020404" pitchFamily="49" charset="0"/>
              <a:buChar char="o"/>
            </a:pPr>
            <a:r>
              <a:rPr lang="en-GB" sz="4800" b="1" dirty="0">
                <a:solidFill>
                  <a:srgbClr val="64B22D"/>
                </a:solidFill>
                <a:latin typeface="+mj-lt"/>
                <a:ea typeface="Times New Roman" panose="02020603050405020304" pitchFamily="18" charset="0"/>
                <a:cs typeface="Calibri" panose="020F0502020204030204" pitchFamily="34" charset="0"/>
              </a:rPr>
              <a:t>Three quarters </a:t>
            </a:r>
            <a:r>
              <a:rPr lang="en-GB" sz="4800" dirty="0">
                <a:latin typeface="+mj-lt"/>
                <a:ea typeface="Times New Roman" panose="02020603050405020304" pitchFamily="18" charset="0"/>
                <a:cs typeface="Calibri" panose="020F0502020204030204" pitchFamily="34" charset="0"/>
              </a:rPr>
              <a:t>of patients found it very or quite easy to book their appointment and a further 10% found it neither easy nor difficult</a:t>
            </a:r>
          </a:p>
          <a:p>
            <a:pPr lvl="1">
              <a:lnSpc>
                <a:spcPct val="120000"/>
              </a:lnSpc>
              <a:buFont typeface="Courier New" panose="02070309020205020404" pitchFamily="49" charset="0"/>
              <a:buChar char="o"/>
            </a:pPr>
            <a:r>
              <a:rPr lang="en-GB" sz="4800" dirty="0">
                <a:solidFill>
                  <a:schemeClr val="tx1"/>
                </a:solidFill>
                <a:latin typeface="Arial" panose="020B0604020202020204" pitchFamily="34" charset="0"/>
                <a:cs typeface="Arial" panose="020B0604020202020204" pitchFamily="34" charset="0"/>
              </a:rPr>
              <a:t>Those who booked online through the website found it easier on the whole than those who phoned the Practice (the main difficulty being the length of time it takes to get through to the receptionist to book an appointment)</a:t>
            </a:r>
          </a:p>
          <a:p>
            <a:pPr lvl="1">
              <a:lnSpc>
                <a:spcPct val="120000"/>
              </a:lnSpc>
              <a:buFont typeface="Courier New" panose="02070309020205020404" pitchFamily="49" charset="0"/>
              <a:buChar char="o"/>
            </a:pPr>
            <a:endParaRPr lang="en-GB" sz="7200" i="1" dirty="0">
              <a:solidFill>
                <a:srgbClr val="004992"/>
              </a:solidFill>
              <a:effectLst/>
              <a:latin typeface="+mj-lt"/>
              <a:ea typeface="Times New Roman" panose="02020603050405020304" pitchFamily="18" charset="0"/>
              <a:cs typeface="Calibri" panose="020F0502020204030204" pitchFamily="34" charset="0"/>
            </a:endParaRPr>
          </a:p>
          <a:p>
            <a:pPr lvl="1">
              <a:lnSpc>
                <a:spcPct val="120000"/>
              </a:lnSpc>
              <a:buFont typeface="Wingdings" panose="05000000000000000000" pitchFamily="2" charset="2"/>
              <a:buChar char="v"/>
            </a:pPr>
            <a:endParaRPr lang="en-GB" sz="6200" i="1" dirty="0">
              <a:solidFill>
                <a:srgbClr val="64B22D"/>
              </a:solidFill>
              <a:effectLst/>
              <a:latin typeface="+mj-lt"/>
              <a:ea typeface="Times New Roman" panose="02020603050405020304" pitchFamily="18" charset="0"/>
              <a:cs typeface="Calibri" panose="020F0502020204030204" pitchFamily="34" charset="0"/>
            </a:endParaRPr>
          </a:p>
          <a:p>
            <a:pPr>
              <a:lnSpc>
                <a:spcPct val="120000"/>
              </a:lnSpc>
              <a:buFont typeface="Wingdings" panose="05000000000000000000" pitchFamily="2" charset="2"/>
              <a:buChar char="v"/>
            </a:pPr>
            <a:endParaRPr lang="en-GB" sz="6000" b="1" dirty="0">
              <a:solidFill>
                <a:srgbClr val="EA8132"/>
              </a:solidFill>
              <a:latin typeface="Arial" panose="020B0604020202020204" pitchFamily="34" charset="0"/>
              <a:cs typeface="Arial" panose="020B0604020202020204" pitchFamily="34" charset="0"/>
            </a:endParaRPr>
          </a:p>
          <a:p>
            <a:pPr>
              <a:lnSpc>
                <a:spcPct val="120000"/>
              </a:lnSpc>
              <a:buFont typeface="Wingdings" panose="05000000000000000000" pitchFamily="2" charset="2"/>
              <a:buChar char="v"/>
            </a:pPr>
            <a:endParaRPr lang="en-GB" sz="5600" dirty="0"/>
          </a:p>
          <a:p>
            <a:pPr marL="285750" indent="-285750">
              <a:lnSpc>
                <a:spcPct val="120000"/>
              </a:lnSpc>
              <a:buFont typeface="Wingdings" panose="05000000000000000000" pitchFamily="2" charset="2"/>
              <a:buChar char="v"/>
            </a:pPr>
            <a:endParaRPr lang="en-GB" sz="5600" dirty="0"/>
          </a:p>
          <a:p>
            <a:pPr marL="0" indent="0">
              <a:lnSpc>
                <a:spcPct val="120000"/>
              </a:lnSpc>
              <a:buNone/>
            </a:pPr>
            <a:endParaRPr lang="en-GB" sz="3700" dirty="0"/>
          </a:p>
          <a:p>
            <a:pPr marL="285750" indent="-285750">
              <a:buFont typeface="Wingdings" panose="05000000000000000000" pitchFamily="2" charset="2"/>
              <a:buChar char="v"/>
            </a:pPr>
            <a:endParaRPr lang="en-GB" sz="4400" dirty="0"/>
          </a:p>
          <a:p>
            <a:pPr marL="0" indent="0">
              <a:lnSpc>
                <a:spcPct val="120000"/>
              </a:lnSpc>
              <a:buNone/>
            </a:pPr>
            <a:endParaRPr lang="en-GB" sz="4800" i="1" dirty="0"/>
          </a:p>
        </p:txBody>
      </p:sp>
    </p:spTree>
    <p:extLst>
      <p:ext uri="{BB962C8B-B14F-4D97-AF65-F5344CB8AC3E}">
        <p14:creationId xmlns:p14="http://schemas.microsoft.com/office/powerpoint/2010/main" val="3499545921"/>
      </p:ext>
    </p:extLst>
  </p:cSld>
  <p:clrMapOvr>
    <a:masterClrMapping/>
  </p:clrMapOvr>
</p:sld>
</file>

<file path=ppt/theme/theme1.xml><?xml version="1.0" encoding="utf-8"?>
<a:theme xmlns:a="http://schemas.openxmlformats.org/drawingml/2006/main" name="Healthier Together theme April 2018">
  <a:themeElements>
    <a:clrScheme name="Custom 1">
      <a:dk1>
        <a:srgbClr val="004992"/>
      </a:dk1>
      <a:lt1>
        <a:srgbClr val="FFFFFF"/>
      </a:lt1>
      <a:dk2>
        <a:srgbClr val="009638"/>
      </a:dk2>
      <a:lt2>
        <a:srgbClr val="34BBED"/>
      </a:lt2>
      <a:accent1>
        <a:srgbClr val="009DCC"/>
      </a:accent1>
      <a:accent2>
        <a:srgbClr val="65B22E"/>
      </a:accent2>
      <a:accent3>
        <a:srgbClr val="768692"/>
      </a:accent3>
      <a:accent4>
        <a:srgbClr val="00ABC1"/>
      </a:accent4>
      <a:accent5>
        <a:srgbClr val="005EB8"/>
      </a:accent5>
      <a:accent6>
        <a:srgbClr val="0067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LTHIER TOGETHER THEME" id="{FACF227C-A2E4-A64F-9678-D695C3BC5FB4}" vid="{B0834625-5E7C-E74C-AD97-69E95A6D34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16078</TotalTime>
  <Words>6209</Words>
  <Application>Microsoft Office PowerPoint</Application>
  <PresentationFormat>Custom</PresentationFormat>
  <Paragraphs>613</Paragraphs>
  <Slides>41</Slides>
  <Notes>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Healthier Together theme April 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Hockey-Berry</dc:creator>
  <cp:lastModifiedBy>Lee Rockingham (Wiltshire CCG)</cp:lastModifiedBy>
  <cp:revision>1458</cp:revision>
  <cp:lastPrinted>2020-08-25T09:20:28Z</cp:lastPrinted>
  <dcterms:created xsi:type="dcterms:W3CDTF">2018-01-18T14:38:56Z</dcterms:created>
  <dcterms:modified xsi:type="dcterms:W3CDTF">2021-09-08T13:35:40Z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759381</vt:lpwstr>
  </property>
  <property fmtid="{D5CDD505-2E9C-101B-9397-08002B2CF9AE}" name="NXPowerLiteSettings" pid="3">
    <vt:lpwstr>F7000400038000</vt:lpwstr>
  </property>
  <property fmtid="{D5CDD505-2E9C-101B-9397-08002B2CF9AE}" name="NXPowerLiteVersion" pid="4">
    <vt:lpwstr>S9.1.4</vt:lpwstr>
  </property>
</Properties>
</file>