
<file path=[Content_Types].xml><?xml version="1.0" encoding="utf-8"?>
<Types xmlns="http://schemas.openxmlformats.org/package/2006/content-types">
  <Default ContentType="image/x-emf" Extension="emf"/>
  <Default ContentType="image/jpeg" Extension="jpeg"/>
  <Default ContentType="image/jpeg" Extension="jpg"/>
  <Default ContentType="image/png" Extension="png"/>
  <Default ContentType="application/vnd.openxmlformats-package.relationships+xml" Extension="rels"/>
  <Default ContentType="application/vnd.openxmlformats-officedocument.spreadsheetml.sheet" Extension="xlsx"/>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handoutMaster+xml" PartName="/ppt/handoutMasters/handoutMaster1.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theme+xml" PartName="/ppt/theme/theme2.xml"/>
  <Override ContentType="application/vnd.openxmlformats-officedocument.theme+xml" PartName="/ppt/theme/theme3.xml"/>
  <Override ContentType="application/vnd.openxmlformats-officedocument.presentationml.notesSlide+xml" PartName="/ppt/notesSlides/notesSlide1.xml"/>
  <Override ContentType="application/vnd.openxmlformats-officedocument.drawingml.chart+xml" PartName="/ppt/charts/chart1.xml"/>
  <Override ContentType="application/vnd.ms-office.chartstyle+xml" PartName="/ppt/charts/style1.xml"/>
  <Override ContentType="application/vnd.ms-office.chartcolorstyle+xml" PartName="/ppt/charts/colors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drawingml.chart+xml" PartName="/ppt/charts/chart2.xml"/>
  <Override ContentType="application/vnd.ms-office.chartstyle+xml" PartName="/ppt/charts/style2.xml"/>
  <Override ContentType="application/vnd.ms-office.chartcolorstyle+xml" PartName="/ppt/charts/colors2.xml"/>
  <Override ContentType="application/vnd.openxmlformats-officedocument.drawingml.chart+xml" PartName="/ppt/charts/chart3.xml"/>
  <Override ContentType="application/vnd.ms-office.chartstyle+xml" PartName="/ppt/charts/style3.xml"/>
  <Override ContentType="application/vnd.ms-office.chartcolorstyle+xml" PartName="/ppt/charts/colors3.xml"/>
  <Override ContentType="application/vnd.openxmlformats-officedocument.drawingml.chart+xml" PartName="/ppt/charts/chart4.xml"/>
  <Override ContentType="application/vnd.ms-office.chartstyle+xml" PartName="/ppt/charts/style4.xml"/>
  <Override ContentType="application/vnd.ms-office.chartcolorstyle+xml" PartName="/ppt/charts/colors4.xml"/>
  <Override ContentType="application/vnd.openxmlformats-officedocument.drawingml.chart+xml" PartName="/ppt/charts/chart5.xml"/>
  <Override ContentType="application/vnd.ms-office.chartstyle+xml" PartName="/ppt/charts/style5.xml"/>
  <Override ContentType="application/vnd.ms-office.chartcolorstyle+xml" PartName="/ppt/charts/colors5.xml"/>
  <Override ContentType="application/vnd.openxmlformats-officedocument.drawingml.chart+xml" PartName="/ppt/charts/chart6.xml"/>
  <Override ContentType="application/vnd.ms-office.chartstyle+xml" PartName="/ppt/charts/style6.xml"/>
  <Override ContentType="application/vnd.ms-office.chartcolorstyle+xml" PartName="/ppt/charts/colors6.xml"/>
  <Override ContentType="application/vnd.openxmlformats-officedocument.drawingml.chart+xml" PartName="/ppt/charts/chart7.xml"/>
  <Override ContentType="application/vnd.ms-office.chartstyle+xml" PartName="/ppt/charts/style7.xml"/>
  <Override ContentType="application/vnd.ms-office.chartcolorstyle+xml" PartName="/ppt/charts/colors7.xml"/>
  <Override ContentType="application/vnd.openxmlformats-officedocument.drawingml.chartshapes+xml" PartName="/ppt/drawings/drawing1.xml"/>
  <Override ContentType="application/vnd.openxmlformats-officedocument.drawingml.chart+xml" PartName="/ppt/charts/chart8.xml"/>
  <Override ContentType="application/vnd.ms-office.chartstyle+xml" PartName="/ppt/charts/style8.xml"/>
  <Override ContentType="application/vnd.ms-office.chartcolorstyle+xml" PartName="/ppt/charts/colors8.xml"/>
  <Override ContentType="application/vnd.openxmlformats-officedocument.drawingml.chart+xml" PartName="/ppt/charts/chart9.xml"/>
  <Override ContentType="application/vnd.ms-office.chartstyle+xml" PartName="/ppt/charts/style9.xml"/>
  <Override ContentType="application/vnd.ms-office.chartcolorstyle+xml" PartName="/ppt/charts/colors9.xml"/>
  <Override ContentType="application/vnd.openxmlformats-officedocument.drawingml.chart+xml" PartName="/ppt/charts/chart10.xml"/>
  <Override ContentType="application/vnd.ms-office.chartstyle+xml" PartName="/ppt/charts/style10.xml"/>
  <Override ContentType="application/vnd.ms-office.chartcolorstyle+xml" PartName="/ppt/charts/colors10.xml"/>
  <Override ContentType="application/vnd.ms-office.chartex+xml" PartName="/ppt/charts/chartEx1.xml"/>
  <Override ContentType="application/vnd.ms-office.chartstyle+xml" PartName="/ppt/charts/style11.xml"/>
  <Override ContentType="application/vnd.ms-office.chartcolorstyle+xml" PartName="/ppt/charts/colors11.xml"/>
  <Override ContentType="application/vnd.ms-office.chartex+xml" PartName="/ppt/charts/chartEx2.xml"/>
  <Override ContentType="application/vnd.ms-office.chartstyle+xml" PartName="/ppt/charts/style12.xml"/>
  <Override ContentType="application/vnd.ms-office.chartcolorstyle+xml" PartName="/ppt/charts/colors12.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drawingml.chart+xml" PartName="/ppt/charts/chart11.xml"/>
  <Override ContentType="application/vnd.ms-office.chartstyle+xml" PartName="/ppt/charts/style13.xml"/>
  <Override ContentType="application/vnd.ms-office.chartcolorstyle+xml" PartName="/ppt/charts/colors13.xml"/>
  <Override ContentType="application/vnd.openxmlformats-officedocument.drawingml.chart+xml" PartName="/ppt/charts/chart12.xml"/>
  <Override ContentType="application/vnd.ms-office.chartstyle+xml" PartName="/ppt/charts/style14.xml"/>
  <Override ContentType="application/vnd.ms-office.chartcolorstyle+xml" PartName="/ppt/charts/colors14.xml"/>
  <Override ContentType="application/vnd.openxmlformats-officedocument.drawingml.chartshapes+xml" PartName="/ppt/drawings/drawing2.xml"/>
  <Override ContentType="application/vnd.openxmlformats-officedocument.drawingml.chart+xml" PartName="/ppt/charts/chart13.xml"/>
  <Override ContentType="application/vnd.ms-office.chartstyle+xml" PartName="/ppt/charts/style15.xml"/>
  <Override ContentType="application/vnd.ms-office.chartcolorstyle+xml" PartName="/ppt/charts/colors15.xml"/>
  <Override ContentType="application/vnd.openxmlformats-officedocument.drawingml.chart+xml" PartName="/ppt/charts/chart14.xml"/>
  <Override ContentType="application/vnd.ms-office.chartstyle+xml" PartName="/ppt/charts/style16.xml"/>
  <Override ContentType="application/vnd.ms-office.chartcolorstyle+xml" PartName="/ppt/charts/colors16.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72" r:id="rId1"/>
  </p:sldMasterIdLst>
  <p:notesMasterIdLst>
    <p:notesMasterId r:id="rId42"/>
  </p:notesMasterIdLst>
  <p:handoutMasterIdLst>
    <p:handoutMasterId r:id="rId43"/>
  </p:handoutMasterIdLst>
  <p:sldIdLst>
    <p:sldId id="307" r:id="rId2"/>
    <p:sldId id="322" r:id="rId3"/>
    <p:sldId id="328" r:id="rId4"/>
    <p:sldId id="323" r:id="rId5"/>
    <p:sldId id="355" r:id="rId6"/>
    <p:sldId id="446" r:id="rId7"/>
    <p:sldId id="331" r:id="rId8"/>
    <p:sldId id="445" r:id="rId9"/>
    <p:sldId id="389" r:id="rId10"/>
    <p:sldId id="461" r:id="rId11"/>
    <p:sldId id="314" r:id="rId12"/>
    <p:sldId id="407" r:id="rId13"/>
    <p:sldId id="335" r:id="rId14"/>
    <p:sldId id="394" r:id="rId15"/>
    <p:sldId id="447" r:id="rId16"/>
    <p:sldId id="397" r:id="rId17"/>
    <p:sldId id="448" r:id="rId18"/>
    <p:sldId id="449" r:id="rId19"/>
    <p:sldId id="451" r:id="rId20"/>
    <p:sldId id="450" r:id="rId21"/>
    <p:sldId id="452" r:id="rId22"/>
    <p:sldId id="453" r:id="rId23"/>
    <p:sldId id="430" r:id="rId24"/>
    <p:sldId id="454" r:id="rId25"/>
    <p:sldId id="455" r:id="rId26"/>
    <p:sldId id="456" r:id="rId27"/>
    <p:sldId id="457" r:id="rId28"/>
    <p:sldId id="458" r:id="rId29"/>
    <p:sldId id="463" r:id="rId30"/>
    <p:sldId id="460" r:id="rId31"/>
    <p:sldId id="459" r:id="rId32"/>
    <p:sldId id="462" r:id="rId33"/>
    <p:sldId id="426" r:id="rId34"/>
    <p:sldId id="332" r:id="rId35"/>
    <p:sldId id="324" r:id="rId36"/>
    <p:sldId id="351" r:id="rId37"/>
    <p:sldId id="352" r:id="rId38"/>
    <p:sldId id="333" r:id="rId39"/>
    <p:sldId id="353" r:id="rId40"/>
    <p:sldId id="267" r:id="rId41"/>
  </p:sldIdLst>
  <p:sldSz cx="12192000" cy="6858000"/>
  <p:notesSz cx="6864350" cy="99964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1603"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ice Guy" initials="JG" lastIdx="1" clrIdx="0">
    <p:extLst>
      <p:ext uri="{19B8F6BF-5375-455C-9EA6-DF929625EA0E}">
        <p15:presenceInfo xmlns:p15="http://schemas.microsoft.com/office/powerpoint/2012/main" userId="5a3d35894c89c32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93"/>
    <a:srgbClr val="64B22D"/>
    <a:srgbClr val="EA8132"/>
    <a:srgbClr val="009DCC"/>
    <a:srgbClr val="070809"/>
    <a:srgbClr val="FF6699"/>
    <a:srgbClr val="FF7C80"/>
    <a:srgbClr val="FF99FF"/>
    <a:srgbClr val="AF1DAF"/>
    <a:srgbClr val="F4AF7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732" autoAdjust="0"/>
    <p:restoredTop sz="94674"/>
  </p:normalViewPr>
  <p:slideViewPr>
    <p:cSldViewPr snapToGrid="0" snapToObjects="1" showGuides="1">
      <p:cViewPr varScale="1">
        <p:scale>
          <a:sx n="108" d="100"/>
          <a:sy n="108" d="100"/>
        </p:scale>
        <p:origin x="1128" y="78"/>
      </p:cViewPr>
      <p:guideLst>
        <p:guide orient="horz" pos="2160"/>
        <p:guide pos="1603"/>
      </p:guideLst>
    </p:cSldViewPr>
  </p:slideViewPr>
  <p:notesTextViewPr>
    <p:cViewPr>
      <p:scale>
        <a:sx n="1" d="1"/>
        <a:sy n="1" d="1"/>
      </p:scale>
      <p:origin x="0" y="0"/>
    </p:cViewPr>
  </p:notesTextViewPr>
  <p:sorterViewPr>
    <p:cViewPr varScale="1">
      <p:scale>
        <a:sx n="1" d="1"/>
        <a:sy n="1" d="1"/>
      </p:scale>
      <p:origin x="0" y="-6216"/>
    </p:cViewPr>
  </p:sorterViewPr>
  <p:notesViewPr>
    <p:cSldViewPr snapToGrid="0" snapToObjects="1">
      <p:cViewPr varScale="1">
        <p:scale>
          <a:sx n="99" d="100"/>
          <a:sy n="99" d="100"/>
        </p:scale>
        <p:origin x="4272"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arget="NULL" TargetMode="External" Type="http://schemas.openxmlformats.org/officeDocument/2006/relationships/oleObject"/><Relationship Id="rId2" Target="colors1.xml" Type="http://schemas.microsoft.com/office/2011/relationships/chartColorStyle"/><Relationship Id="rId1" Target="style1.xml" Type="http://schemas.microsoft.com/office/2011/relationships/chartStyle"/></Relationships>
</file>

<file path=ppt/charts/_rels/chart10.xml.rels><?xml version="1.0" encoding="UTF-8" standalone="yes" ?><Relationships xmlns="http://schemas.openxmlformats.org/package/2006/relationships"><Relationship Id="rId3" Target="NULL" TargetMode="External" Type="http://schemas.openxmlformats.org/officeDocument/2006/relationships/oleObject"/><Relationship Id="rId2" Target="colors10.xml" Type="http://schemas.microsoft.com/office/2011/relationships/chartColorStyle"/><Relationship Id="rId1" Target="style10.xml" Type="http://schemas.microsoft.com/office/2011/relationships/chartStyle"/></Relationships>
</file>

<file path=ppt/charts/_rels/chart11.xml.rels><?xml version="1.0" encoding="UTF-8" standalone="yes" ?><Relationships xmlns="http://schemas.openxmlformats.org/package/2006/relationships"><Relationship Id="rId3" Target="NULL" TargetMode="External" Type="http://schemas.openxmlformats.org/officeDocument/2006/relationships/oleObject"/><Relationship Id="rId2" Target="colors13.xml" Type="http://schemas.microsoft.com/office/2011/relationships/chartColorStyle"/><Relationship Id="rId1" Target="style13.xml" Type="http://schemas.microsoft.com/office/2011/relationships/chartStyle"/></Relationships>
</file>

<file path=ppt/charts/_rels/chart12.xml.rels><?xml version="1.0" encoding="UTF-8" standalone="yes" ?><Relationships xmlns="http://schemas.openxmlformats.org/package/2006/relationships"><Relationship Id="rId3" Target="NULL" TargetMode="External" Type="http://schemas.openxmlformats.org/officeDocument/2006/relationships/oleObject"/><Relationship Id="rId2" Target="colors14.xml" Type="http://schemas.microsoft.com/office/2011/relationships/chartColorStyle"/><Relationship Id="rId1" Target="style14.xml" Type="http://schemas.microsoft.com/office/2011/relationships/chartStyle"/><Relationship Id="rId4" Target="../drawings/drawing2.xml" Type="http://schemas.openxmlformats.org/officeDocument/2006/relationships/chartUserShapes"/></Relationships>
</file>

<file path=ppt/charts/_rels/chart13.xml.rels><?xml version="1.0" encoding="UTF-8" standalone="yes" ?><Relationships xmlns="http://schemas.openxmlformats.org/package/2006/relationships"><Relationship Id="rId3" Target="NULL" TargetMode="External" Type="http://schemas.openxmlformats.org/officeDocument/2006/relationships/oleObject"/><Relationship Id="rId2" Target="colors15.xml" Type="http://schemas.microsoft.com/office/2011/relationships/chartColorStyle"/><Relationship Id="rId1" Target="style15.xml" Type="http://schemas.microsoft.com/office/2011/relationships/chartStyle"/></Relationships>
</file>

<file path=ppt/charts/_rels/chart14.xml.rels><?xml version="1.0" encoding="UTF-8" standalone="yes" ?><Relationships xmlns="http://schemas.openxmlformats.org/package/2006/relationships"><Relationship Id="rId3" Target="NULL" TargetMode="External" Type="http://schemas.openxmlformats.org/officeDocument/2006/relationships/oleObject"/><Relationship Id="rId2" Target="colors16.xml" Type="http://schemas.microsoft.com/office/2011/relationships/chartColorStyle"/><Relationship Id="rId1" Target="style16.xml" Type="http://schemas.microsoft.com/office/2011/relationships/chartStyle"/></Relationships>
</file>

<file path=ppt/charts/_rels/chart2.xml.rels><?xml version="1.0" encoding="UTF-8" standalone="yes" ?><Relationships xmlns="http://schemas.openxmlformats.org/package/2006/relationships"><Relationship Id="rId3" Target="NULL" TargetMode="External" Type="http://schemas.openxmlformats.org/officeDocument/2006/relationships/oleObject"/><Relationship Id="rId2" Target="colors2.xml" Type="http://schemas.microsoft.com/office/2011/relationships/chartColorStyle"/><Relationship Id="rId1" Target="style2.xml" Type="http://schemas.microsoft.com/office/2011/relationships/chartStyle"/></Relationships>
</file>

<file path=ppt/charts/_rels/chart3.xml.rels><?xml version="1.0" encoding="UTF-8" standalone="yes" ?><Relationships xmlns="http://schemas.openxmlformats.org/package/2006/relationships"><Relationship Id="rId3" Target="NULL" TargetMode="External" Type="http://schemas.openxmlformats.org/officeDocument/2006/relationships/oleObject"/><Relationship Id="rId2" Target="colors3.xml" Type="http://schemas.microsoft.com/office/2011/relationships/chartColorStyle"/><Relationship Id="rId1" Target="style3.xml" Type="http://schemas.microsoft.com/office/2011/relationships/chartStyle"/></Relationships>
</file>

<file path=ppt/charts/_rels/chart4.xml.rels><?xml version="1.0" encoding="UTF-8" standalone="yes" ?><Relationships xmlns="http://schemas.openxmlformats.org/package/2006/relationships"><Relationship Id="rId3" Target="NULL" TargetMode="External" Type="http://schemas.openxmlformats.org/officeDocument/2006/relationships/oleObject"/><Relationship Id="rId2" Target="colors4.xml" Type="http://schemas.microsoft.com/office/2011/relationships/chartColorStyle"/><Relationship Id="rId1" Target="style4.xml" Type="http://schemas.microsoft.com/office/2011/relationships/chartStyle"/></Relationships>
</file>

<file path=ppt/charts/_rels/chart5.xml.rels><?xml version="1.0" encoding="UTF-8" standalone="yes" ?><Relationships xmlns="http://schemas.openxmlformats.org/package/2006/relationships"><Relationship Id="rId3" Target="NULL" TargetMode="External" Type="http://schemas.openxmlformats.org/officeDocument/2006/relationships/oleObject"/><Relationship Id="rId2" Target="colors5.xml" Type="http://schemas.microsoft.com/office/2011/relationships/chartColorStyle"/><Relationship Id="rId1" Target="style5.xml" Type="http://schemas.microsoft.com/office/2011/relationships/chartStyle"/></Relationships>
</file>

<file path=ppt/charts/_rels/chart6.xml.rels><?xml version="1.0" encoding="UTF-8" standalone="yes" ?><Relationships xmlns="http://schemas.openxmlformats.org/package/2006/relationships"><Relationship Id="rId3" Target="NULL" TargetMode="External" Type="http://schemas.openxmlformats.org/officeDocument/2006/relationships/oleObject"/><Relationship Id="rId2" Target="colors6.xml" Type="http://schemas.microsoft.com/office/2011/relationships/chartColorStyle"/><Relationship Id="rId1" Target="style6.xml" Type="http://schemas.microsoft.com/office/2011/relationships/chartStyle"/></Relationships>
</file>

<file path=ppt/charts/_rels/chart7.xml.rels><?xml version="1.0" encoding="UTF-8" standalone="yes" ?><Relationships xmlns="http://schemas.openxmlformats.org/package/2006/relationships"><Relationship Id="rId3" Target="NULL" TargetMode="External" Type="http://schemas.openxmlformats.org/officeDocument/2006/relationships/oleObject"/><Relationship Id="rId2" Target="colors7.xml" Type="http://schemas.microsoft.com/office/2011/relationships/chartColorStyle"/><Relationship Id="rId1" Target="style7.xml" Type="http://schemas.microsoft.com/office/2011/relationships/chartStyle"/><Relationship Id="rId4" Target="../drawings/drawing1.xml" Type="http://schemas.openxmlformats.org/officeDocument/2006/relationships/chartUserShapes"/></Relationships>
</file>

<file path=ppt/charts/_rels/chart8.xml.rels><?xml version="1.0" encoding="UTF-8" standalone="yes" ?><Relationships xmlns="http://schemas.openxmlformats.org/package/2006/relationships"><Relationship Id="rId3" Target="NULL" TargetMode="External" Type="http://schemas.openxmlformats.org/officeDocument/2006/relationships/oleObject"/><Relationship Id="rId2" Target="colors8.xml" Type="http://schemas.microsoft.com/office/2011/relationships/chartColorStyle"/><Relationship Id="rId1" Target="style8.xml" Type="http://schemas.microsoft.com/office/2011/relationships/chartStyle"/></Relationships>
</file>

<file path=ppt/charts/_rels/chart9.xml.rels><?xml version="1.0" encoding="UTF-8" standalone="yes" ?><Relationships xmlns="http://schemas.openxmlformats.org/package/2006/relationships"><Relationship Id="rId3" Target="NULL" TargetMode="External" Type="http://schemas.openxmlformats.org/officeDocument/2006/relationships/oleObject"/><Relationship Id="rId2" Target="colors9.xml" Type="http://schemas.microsoft.com/office/2011/relationships/chartColorStyle"/><Relationship Id="rId1" Target="style9.xml" Type="http://schemas.microsoft.com/office/2011/relationships/chartStyle"/></Relationships>
</file>

<file path=ppt/charts/_rels/chartEx1.xml.rels><?xml version="1.0" encoding="UTF-8" standalone="yes"?>
<Relationships xmlns="http://schemas.openxmlformats.org/package/2006/relationships"><Relationship Id="rId3" Type="http://schemas.microsoft.com/office/2011/relationships/chartColorStyle" Target="colors11.xml"/><Relationship Id="rId2" Type="http://schemas.microsoft.com/office/2011/relationships/chartStyle" Target="style11.xml"/><Relationship Id="rId1" Type="http://schemas.openxmlformats.org/officeDocument/2006/relationships/package" Target="../embeddings/Microsoft_Excel_Worksheet10.xlsx"/></Relationships>
</file>

<file path=ppt/charts/_rels/chartEx2.xml.rels><?xml version="1.0" encoding="UTF-8" standalone="yes"?>
<Relationships xmlns="http://schemas.openxmlformats.org/package/2006/relationships"><Relationship Id="rId3" Type="http://schemas.microsoft.com/office/2011/relationships/chartColorStyle" Target="colors12.xml"/><Relationship Id="rId2" Type="http://schemas.microsoft.com/office/2011/relationships/chartStyle" Target="style12.xml"/><Relationship Id="rId1" Type="http://schemas.openxmlformats.org/officeDocument/2006/relationships/package" Target="../embeddings/Microsoft_Excel_Worksheet1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actual panel</c:v>
                </c:pt>
              </c:strCache>
            </c:strRef>
          </c:tx>
          <c:spPr>
            <a:solidFill>
              <a:srgbClr val="92D050"/>
            </a:solidFill>
            <a:ln>
              <a:solidFill>
                <a:schemeClr val="accent2">
                  <a:lumMod val="75000"/>
                  <a:alpha val="87000"/>
                </a:schemeClr>
              </a:solidFill>
            </a:ln>
            <a:effectLst>
              <a:outerShdw blurRad="50800" dist="38100" dir="8100000" algn="tr" rotWithShape="0">
                <a:schemeClr val="bg1">
                  <a:lumMod val="95000"/>
                  <a:alpha val="40000"/>
                </a:schemeClr>
              </a:outerShdw>
              <a:softEdge rad="25400"/>
            </a:effectLst>
          </c:spPr>
          <c:invertIfNegative val="0"/>
          <c:dPt>
            <c:idx val="0"/>
            <c:invertIfNegative val="0"/>
            <c:bubble3D val="0"/>
            <c:extLst>
              <c:ext xmlns:c16="http://schemas.microsoft.com/office/drawing/2014/chart" uri="{C3380CC4-5D6E-409C-BE32-E72D297353CC}">
                <c16:uniqueId val="{00000000-F545-4F2A-86C2-24BEDBC0A1B8}"/>
              </c:ext>
            </c:extLst>
          </c:dPt>
          <c:dPt>
            <c:idx val="1"/>
            <c:invertIfNegative val="0"/>
            <c:bubble3D val="0"/>
            <c:extLst>
              <c:ext xmlns:c16="http://schemas.microsoft.com/office/drawing/2014/chart" uri="{C3380CC4-5D6E-409C-BE32-E72D297353CC}">
                <c16:uniqueId val="{00000001-F545-4F2A-86C2-24BEDBC0A1B8}"/>
              </c:ext>
            </c:extLst>
          </c:dPt>
          <c:dPt>
            <c:idx val="2"/>
            <c:invertIfNegative val="0"/>
            <c:bubble3D val="0"/>
            <c:extLst>
              <c:ext xmlns:c16="http://schemas.microsoft.com/office/drawing/2014/chart" uri="{C3380CC4-5D6E-409C-BE32-E72D297353CC}">
                <c16:uniqueId val="{00000002-F545-4F2A-86C2-24BEDBC0A1B8}"/>
              </c:ext>
            </c:extLst>
          </c:dPt>
          <c:dPt>
            <c:idx val="4"/>
            <c:invertIfNegative val="0"/>
            <c:bubble3D val="0"/>
            <c:extLst>
              <c:ext xmlns:c16="http://schemas.microsoft.com/office/drawing/2014/chart" uri="{C3380CC4-5D6E-409C-BE32-E72D297353CC}">
                <c16:uniqueId val="{00000003-F545-4F2A-86C2-24BEDBC0A1B8}"/>
              </c:ext>
            </c:extLst>
          </c:dPt>
          <c:dPt>
            <c:idx val="7"/>
            <c:invertIfNegative val="0"/>
            <c:bubble3D val="0"/>
            <c:extLst>
              <c:ext xmlns:c16="http://schemas.microsoft.com/office/drawing/2014/chart" uri="{C3380CC4-5D6E-409C-BE32-E72D297353CC}">
                <c16:uniqueId val="{00000004-F545-4F2A-86C2-24BEDBC0A1B8}"/>
              </c:ext>
            </c:extLst>
          </c:dPt>
          <c:dPt>
            <c:idx val="10"/>
            <c:invertIfNegative val="0"/>
            <c:bubble3D val="0"/>
            <c:extLst>
              <c:ext xmlns:c16="http://schemas.microsoft.com/office/drawing/2014/chart" uri="{C3380CC4-5D6E-409C-BE32-E72D297353CC}">
                <c16:uniqueId val="{00000005-F545-4F2A-86C2-24BEDBC0A1B8}"/>
              </c:ext>
            </c:extLst>
          </c:dPt>
          <c:dPt>
            <c:idx val="12"/>
            <c:invertIfNegative val="0"/>
            <c:bubble3D val="0"/>
            <c:extLst>
              <c:ext xmlns:c16="http://schemas.microsoft.com/office/drawing/2014/chart" uri="{C3380CC4-5D6E-409C-BE32-E72D297353CC}">
                <c16:uniqueId val="{00000006-F545-4F2A-86C2-24BEDBC0A1B8}"/>
              </c:ext>
            </c:extLst>
          </c:dPt>
          <c:dPt>
            <c:idx val="13"/>
            <c:invertIfNegative val="0"/>
            <c:bubble3D val="0"/>
            <c:extLst>
              <c:ext xmlns:c16="http://schemas.microsoft.com/office/drawing/2014/chart" uri="{C3380CC4-5D6E-409C-BE32-E72D297353CC}">
                <c16:uniqueId val="{00000007-F545-4F2A-86C2-24BEDBC0A1B8}"/>
              </c:ext>
            </c:extLst>
          </c:dPt>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rgbClr val="64B22D"/>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BAME</c:v>
                </c:pt>
                <c:pt idx="1">
                  <c:v>White</c:v>
                </c:pt>
                <c:pt idx="3">
                  <c:v>75+ years</c:v>
                </c:pt>
                <c:pt idx="4">
                  <c:v>65-74</c:v>
                </c:pt>
                <c:pt idx="5">
                  <c:v>45-64</c:v>
                </c:pt>
                <c:pt idx="6">
                  <c:v>25-44</c:v>
                </c:pt>
                <c:pt idx="7">
                  <c:v>16-24 years</c:v>
                </c:pt>
                <c:pt idx="9">
                  <c:v>Female</c:v>
                </c:pt>
                <c:pt idx="10">
                  <c:v>Male</c:v>
                </c:pt>
                <c:pt idx="12">
                  <c:v>Wiltshire</c:v>
                </c:pt>
                <c:pt idx="13">
                  <c:v>Swindon</c:v>
                </c:pt>
                <c:pt idx="14">
                  <c:v>BaNES</c:v>
                </c:pt>
              </c:strCache>
            </c:strRef>
          </c:cat>
          <c:val>
            <c:numRef>
              <c:f>Sheet1!$B$2:$B$16</c:f>
              <c:numCache>
                <c:formatCode>0%</c:formatCode>
                <c:ptCount val="15"/>
                <c:pt idx="0">
                  <c:v>0.08</c:v>
                </c:pt>
                <c:pt idx="1">
                  <c:v>0.92</c:v>
                </c:pt>
                <c:pt idx="3">
                  <c:v>0.06</c:v>
                </c:pt>
                <c:pt idx="4">
                  <c:v>0.15</c:v>
                </c:pt>
                <c:pt idx="5">
                  <c:v>0.36</c:v>
                </c:pt>
                <c:pt idx="6">
                  <c:v>0.28000000000000003</c:v>
                </c:pt>
                <c:pt idx="7">
                  <c:v>0.14000000000000001</c:v>
                </c:pt>
                <c:pt idx="9">
                  <c:v>0.62</c:v>
                </c:pt>
                <c:pt idx="10">
                  <c:v>0.38</c:v>
                </c:pt>
                <c:pt idx="12">
                  <c:v>0.52</c:v>
                </c:pt>
                <c:pt idx="13">
                  <c:v>0.26</c:v>
                </c:pt>
                <c:pt idx="14">
                  <c:v>0.22</c:v>
                </c:pt>
              </c:numCache>
            </c:numRef>
          </c:val>
          <c:extLst>
            <c:ext xmlns:c16="http://schemas.microsoft.com/office/drawing/2014/chart" uri="{C3380CC4-5D6E-409C-BE32-E72D297353CC}">
              <c16:uniqueId val="{00000008-F545-4F2A-86C2-24BEDBC0A1B8}"/>
            </c:ext>
          </c:extLst>
        </c:ser>
        <c:ser>
          <c:idx val="1"/>
          <c:order val="1"/>
          <c:tx>
            <c:strRef>
              <c:f>Sheet1!$C$1</c:f>
              <c:strCache>
                <c:ptCount val="1"/>
                <c:pt idx="0">
                  <c:v>survey</c:v>
                </c:pt>
              </c:strCache>
            </c:strRef>
          </c:tx>
          <c:spPr>
            <a:solidFill>
              <a:schemeClr val="bg1">
                <a:lumMod val="65000"/>
              </a:schemeClr>
            </a:solidFill>
            <a:ln>
              <a:noFill/>
            </a:ln>
            <a:effectLst>
              <a:softEdge rad="25400"/>
            </a:effectLst>
          </c:spPr>
          <c:invertIfNegative val="0"/>
          <c:dLbls>
            <c:dLbl>
              <c:idx val="6"/>
              <c:layout>
                <c:manualLayout>
                  <c:x val="-3.4532180049155967E-3"/>
                  <c:y val="4.914112343960004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F545-4F2A-86C2-24BEDBC0A1B8}"/>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lumMod val="50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BAME</c:v>
                </c:pt>
                <c:pt idx="1">
                  <c:v>White</c:v>
                </c:pt>
                <c:pt idx="3">
                  <c:v>75+ years</c:v>
                </c:pt>
                <c:pt idx="4">
                  <c:v>65-74</c:v>
                </c:pt>
                <c:pt idx="5">
                  <c:v>45-64</c:v>
                </c:pt>
                <c:pt idx="6">
                  <c:v>25-44</c:v>
                </c:pt>
                <c:pt idx="7">
                  <c:v>16-24 years</c:v>
                </c:pt>
                <c:pt idx="9">
                  <c:v>Female</c:v>
                </c:pt>
                <c:pt idx="10">
                  <c:v>Male</c:v>
                </c:pt>
                <c:pt idx="12">
                  <c:v>Wiltshire</c:v>
                </c:pt>
                <c:pt idx="13">
                  <c:v>Swindon</c:v>
                </c:pt>
                <c:pt idx="14">
                  <c:v>BaNES</c:v>
                </c:pt>
              </c:strCache>
            </c:strRef>
          </c:cat>
          <c:val>
            <c:numRef>
              <c:f>Sheet1!$C$2:$C$16</c:f>
              <c:numCache>
                <c:formatCode>0%</c:formatCode>
                <c:ptCount val="15"/>
                <c:pt idx="0">
                  <c:v>0.06</c:v>
                </c:pt>
                <c:pt idx="1">
                  <c:v>0.94</c:v>
                </c:pt>
                <c:pt idx="3">
                  <c:v>0.1</c:v>
                </c:pt>
                <c:pt idx="4">
                  <c:v>0.11</c:v>
                </c:pt>
                <c:pt idx="5">
                  <c:v>0.32</c:v>
                </c:pt>
                <c:pt idx="6">
                  <c:v>0.32</c:v>
                </c:pt>
                <c:pt idx="7">
                  <c:v>0.15</c:v>
                </c:pt>
                <c:pt idx="9">
                  <c:v>0.51</c:v>
                </c:pt>
                <c:pt idx="10">
                  <c:v>0.49</c:v>
                </c:pt>
                <c:pt idx="12">
                  <c:v>0.51</c:v>
                </c:pt>
                <c:pt idx="13">
                  <c:v>0.27</c:v>
                </c:pt>
                <c:pt idx="14">
                  <c:v>0.22</c:v>
                </c:pt>
              </c:numCache>
            </c:numRef>
          </c:val>
          <c:extLst>
            <c:ext xmlns:c16="http://schemas.microsoft.com/office/drawing/2014/chart" uri="{C3380CC4-5D6E-409C-BE32-E72D297353CC}">
              <c16:uniqueId val="{0000000A-F545-4F2A-86C2-24BEDBC0A1B8}"/>
            </c:ext>
          </c:extLst>
        </c:ser>
        <c:dLbls>
          <c:showLegendKey val="0"/>
          <c:showVal val="0"/>
          <c:showCatName val="0"/>
          <c:showSerName val="0"/>
          <c:showPercent val="0"/>
          <c:showBubbleSize val="0"/>
        </c:dLbls>
        <c:gapWidth val="33"/>
        <c:axId val="120229888"/>
        <c:axId val="120231424"/>
      </c:barChart>
      <c:catAx>
        <c:axId val="1202298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rgbClr val="004992"/>
                </a:solidFill>
                <a:latin typeface="Arial" panose="020B0604020202020204" pitchFamily="34" charset="0"/>
                <a:ea typeface="+mn-ea"/>
                <a:cs typeface="Arial" panose="020B0604020202020204" pitchFamily="34" charset="0"/>
              </a:defRPr>
            </a:pPr>
            <a:endParaRPr lang="en-US"/>
          </a:p>
        </c:txPr>
        <c:crossAx val="120231424"/>
        <c:crosses val="autoZero"/>
        <c:auto val="1"/>
        <c:lblAlgn val="ctr"/>
        <c:lblOffset val="100"/>
        <c:noMultiLvlLbl val="0"/>
      </c:catAx>
      <c:valAx>
        <c:axId val="120231424"/>
        <c:scaling>
          <c:orientation val="minMax"/>
        </c:scaling>
        <c:delete val="1"/>
        <c:axPos val="b"/>
        <c:majorGridlines>
          <c:spPr>
            <a:ln w="9525" cap="flat" cmpd="sng" algn="ctr">
              <a:noFill/>
              <a:round/>
            </a:ln>
            <a:effectLst/>
          </c:spPr>
        </c:majorGridlines>
        <c:numFmt formatCode="0%" sourceLinked="1"/>
        <c:majorTickMark val="none"/>
        <c:minorTickMark val="none"/>
        <c:tickLblPos val="nextTo"/>
        <c:crossAx val="120229888"/>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4428434333687957"/>
          <c:y val="3.0689264836772114E-2"/>
          <c:w val="0.65514369254880944"/>
          <c:h val="0.94594476421643992"/>
        </c:manualLayout>
      </c:layout>
      <c:barChart>
        <c:barDir val="bar"/>
        <c:grouping val="clustered"/>
        <c:varyColors val="0"/>
        <c:ser>
          <c:idx val="1"/>
          <c:order val="0"/>
          <c:tx>
            <c:strRef>
              <c:f>Sheet1!$B$1</c:f>
              <c:strCache>
                <c:ptCount val="1"/>
                <c:pt idx="0">
                  <c:v>Online survey sample</c:v>
                </c:pt>
              </c:strCache>
            </c:strRef>
          </c:tx>
          <c:spPr>
            <a:solidFill>
              <a:srgbClr val="64B22D"/>
            </a:solidFill>
            <a:ln>
              <a:solidFill>
                <a:srgbClr val="64B22D"/>
              </a:solidFill>
            </a:ln>
            <a:effectLst>
              <a:softEdge rad="25400"/>
            </a:effectLst>
          </c:spPr>
          <c:invertIfNegative val="0"/>
          <c:dPt>
            <c:idx val="0"/>
            <c:invertIfNegative val="0"/>
            <c:bubble3D val="0"/>
            <c:extLst>
              <c:ext xmlns:c16="http://schemas.microsoft.com/office/drawing/2014/chart" uri="{C3380CC4-5D6E-409C-BE32-E72D297353CC}">
                <c16:uniqueId val="{00000001-0F1F-44EF-8B29-1D9F39556D8A}"/>
              </c:ext>
            </c:extLst>
          </c:dPt>
          <c:dPt>
            <c:idx val="8"/>
            <c:invertIfNegative val="0"/>
            <c:bubble3D val="0"/>
            <c:extLst>
              <c:ext xmlns:c16="http://schemas.microsoft.com/office/drawing/2014/chart" uri="{C3380CC4-5D6E-409C-BE32-E72D297353CC}">
                <c16:uniqueId val="{00000002-0F1F-44EF-8B29-1D9F39556D8A}"/>
              </c:ext>
            </c:extLst>
          </c:dPt>
          <c:dLbls>
            <c:dLbl>
              <c:idx val="6"/>
              <c:layout>
                <c:manualLayout>
                  <c:x val="-3.4532180049155967E-3"/>
                  <c:y val="4.914112343960004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F1F-44EF-8B29-1D9F39556D8A}"/>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499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Mental health services</c:v>
                </c:pt>
                <c:pt idx="1">
                  <c:v>Appointments with support organisations for particular conditions</c:v>
                </c:pt>
                <c:pt idx="2">
                  <c:v>Medical tests and scans</c:v>
                </c:pt>
              </c:strCache>
            </c:strRef>
          </c:cat>
          <c:val>
            <c:numRef>
              <c:f>Sheet1!$B$2:$B$4</c:f>
              <c:numCache>
                <c:formatCode>0%</c:formatCode>
                <c:ptCount val="3"/>
                <c:pt idx="0">
                  <c:v>0.41</c:v>
                </c:pt>
                <c:pt idx="1">
                  <c:v>0.5</c:v>
                </c:pt>
                <c:pt idx="2">
                  <c:v>0.77</c:v>
                </c:pt>
              </c:numCache>
            </c:numRef>
          </c:val>
          <c:extLst>
            <c:ext xmlns:c16="http://schemas.microsoft.com/office/drawing/2014/chart" uri="{C3380CC4-5D6E-409C-BE32-E72D297353CC}">
              <c16:uniqueId val="{00000004-0F1F-44EF-8B29-1D9F39556D8A}"/>
            </c:ext>
          </c:extLst>
        </c:ser>
        <c:dLbls>
          <c:showLegendKey val="0"/>
          <c:showVal val="0"/>
          <c:showCatName val="0"/>
          <c:showSerName val="0"/>
          <c:showPercent val="0"/>
          <c:showBubbleSize val="0"/>
        </c:dLbls>
        <c:gapWidth val="33"/>
        <c:axId val="215442944"/>
        <c:axId val="215444480"/>
      </c:barChart>
      <c:catAx>
        <c:axId val="2154429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rgbClr val="004992"/>
                </a:solidFill>
                <a:latin typeface="+mn-lt"/>
                <a:ea typeface="+mn-ea"/>
                <a:cs typeface="+mn-cs"/>
              </a:defRPr>
            </a:pPr>
            <a:endParaRPr lang="en-US"/>
          </a:p>
        </c:txPr>
        <c:crossAx val="215444480"/>
        <c:crosses val="autoZero"/>
        <c:auto val="1"/>
        <c:lblAlgn val="ctr"/>
        <c:lblOffset val="100"/>
        <c:noMultiLvlLbl val="0"/>
      </c:catAx>
      <c:valAx>
        <c:axId val="215444480"/>
        <c:scaling>
          <c:orientation val="minMax"/>
        </c:scaling>
        <c:delete val="1"/>
        <c:axPos val="b"/>
        <c:majorGridlines>
          <c:spPr>
            <a:ln w="9525" cap="flat" cmpd="sng" algn="ctr">
              <a:noFill/>
              <a:round/>
            </a:ln>
            <a:effectLst/>
          </c:spPr>
        </c:majorGridlines>
        <c:numFmt formatCode="0%" sourceLinked="1"/>
        <c:majorTickMark val="none"/>
        <c:minorTickMark val="none"/>
        <c:tickLblPos val="nextTo"/>
        <c:crossAx val="215442944"/>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actual panel</c:v>
                </c:pt>
              </c:strCache>
            </c:strRef>
          </c:tx>
          <c:spPr>
            <a:solidFill>
              <a:srgbClr val="92D050"/>
            </a:solidFill>
            <a:ln>
              <a:solidFill>
                <a:schemeClr val="accent2">
                  <a:lumMod val="75000"/>
                  <a:alpha val="87000"/>
                </a:schemeClr>
              </a:solidFill>
            </a:ln>
            <a:effectLst>
              <a:outerShdw blurRad="50800" dist="38100" dir="8100000" algn="tr" rotWithShape="0">
                <a:schemeClr val="bg1">
                  <a:lumMod val="95000"/>
                  <a:alpha val="40000"/>
                </a:schemeClr>
              </a:outerShdw>
              <a:softEdge rad="25400"/>
            </a:effectLst>
          </c:spPr>
          <c:invertIfNegative val="0"/>
          <c:dPt>
            <c:idx val="0"/>
            <c:invertIfNegative val="0"/>
            <c:bubble3D val="0"/>
            <c:extLst>
              <c:ext xmlns:c16="http://schemas.microsoft.com/office/drawing/2014/chart" uri="{C3380CC4-5D6E-409C-BE32-E72D297353CC}">
                <c16:uniqueId val="{00000000-1225-430F-8532-3BB4897DB54B}"/>
              </c:ext>
            </c:extLst>
          </c:dPt>
          <c:dPt>
            <c:idx val="1"/>
            <c:invertIfNegative val="0"/>
            <c:bubble3D val="0"/>
            <c:extLst>
              <c:ext xmlns:c16="http://schemas.microsoft.com/office/drawing/2014/chart" uri="{C3380CC4-5D6E-409C-BE32-E72D297353CC}">
                <c16:uniqueId val="{00000001-1225-430F-8532-3BB4897DB54B}"/>
              </c:ext>
            </c:extLst>
          </c:dPt>
          <c:dPt>
            <c:idx val="2"/>
            <c:invertIfNegative val="0"/>
            <c:bubble3D val="0"/>
            <c:extLst>
              <c:ext xmlns:c16="http://schemas.microsoft.com/office/drawing/2014/chart" uri="{C3380CC4-5D6E-409C-BE32-E72D297353CC}">
                <c16:uniqueId val="{00000002-1225-430F-8532-3BB4897DB54B}"/>
              </c:ext>
            </c:extLst>
          </c:dPt>
          <c:dPt>
            <c:idx val="4"/>
            <c:invertIfNegative val="0"/>
            <c:bubble3D val="0"/>
            <c:extLst>
              <c:ext xmlns:c16="http://schemas.microsoft.com/office/drawing/2014/chart" uri="{C3380CC4-5D6E-409C-BE32-E72D297353CC}">
                <c16:uniqueId val="{00000003-1225-430F-8532-3BB4897DB54B}"/>
              </c:ext>
            </c:extLst>
          </c:dPt>
          <c:dPt>
            <c:idx val="7"/>
            <c:invertIfNegative val="0"/>
            <c:bubble3D val="0"/>
            <c:extLst>
              <c:ext xmlns:c16="http://schemas.microsoft.com/office/drawing/2014/chart" uri="{C3380CC4-5D6E-409C-BE32-E72D297353CC}">
                <c16:uniqueId val="{00000004-1225-430F-8532-3BB4897DB54B}"/>
              </c:ext>
            </c:extLst>
          </c:dPt>
          <c:dPt>
            <c:idx val="10"/>
            <c:invertIfNegative val="0"/>
            <c:bubble3D val="0"/>
            <c:extLst>
              <c:ext xmlns:c16="http://schemas.microsoft.com/office/drawing/2014/chart" uri="{C3380CC4-5D6E-409C-BE32-E72D297353CC}">
                <c16:uniqueId val="{00000005-1225-430F-8532-3BB4897DB54B}"/>
              </c:ext>
            </c:extLst>
          </c:dPt>
          <c:dPt>
            <c:idx val="12"/>
            <c:invertIfNegative val="0"/>
            <c:bubble3D val="0"/>
            <c:extLst>
              <c:ext xmlns:c16="http://schemas.microsoft.com/office/drawing/2014/chart" uri="{C3380CC4-5D6E-409C-BE32-E72D297353CC}">
                <c16:uniqueId val="{00000006-1225-430F-8532-3BB4897DB54B}"/>
              </c:ext>
            </c:extLst>
          </c:dPt>
          <c:dPt>
            <c:idx val="13"/>
            <c:invertIfNegative val="0"/>
            <c:bubble3D val="0"/>
            <c:extLst>
              <c:ext xmlns:c16="http://schemas.microsoft.com/office/drawing/2014/chart" uri="{C3380CC4-5D6E-409C-BE32-E72D297353CC}">
                <c16:uniqueId val="{00000007-1225-430F-8532-3BB4897DB54B}"/>
              </c:ext>
            </c:extLst>
          </c:dPt>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rgbClr val="64B22D"/>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BAME</c:v>
                </c:pt>
                <c:pt idx="1">
                  <c:v>White</c:v>
                </c:pt>
                <c:pt idx="3">
                  <c:v>75+ years</c:v>
                </c:pt>
                <c:pt idx="4">
                  <c:v>65-74</c:v>
                </c:pt>
                <c:pt idx="5">
                  <c:v>45-64</c:v>
                </c:pt>
                <c:pt idx="6">
                  <c:v>25-44</c:v>
                </c:pt>
                <c:pt idx="7">
                  <c:v>16-24 years</c:v>
                </c:pt>
                <c:pt idx="9">
                  <c:v>Female</c:v>
                </c:pt>
                <c:pt idx="10">
                  <c:v>Male</c:v>
                </c:pt>
                <c:pt idx="12">
                  <c:v>Wiltshire</c:v>
                </c:pt>
                <c:pt idx="13">
                  <c:v>Swindon</c:v>
                </c:pt>
                <c:pt idx="14">
                  <c:v>BaNES</c:v>
                </c:pt>
              </c:strCache>
            </c:strRef>
          </c:cat>
          <c:val>
            <c:numRef>
              <c:f>Sheet1!$B$2:$B$16</c:f>
              <c:numCache>
                <c:formatCode>0%</c:formatCode>
                <c:ptCount val="15"/>
                <c:pt idx="0">
                  <c:v>0.08</c:v>
                </c:pt>
                <c:pt idx="1">
                  <c:v>0.92</c:v>
                </c:pt>
                <c:pt idx="3">
                  <c:v>0.06</c:v>
                </c:pt>
                <c:pt idx="4">
                  <c:v>0.15</c:v>
                </c:pt>
                <c:pt idx="5">
                  <c:v>0.36</c:v>
                </c:pt>
                <c:pt idx="6">
                  <c:v>0.28000000000000003</c:v>
                </c:pt>
                <c:pt idx="7">
                  <c:v>0.14000000000000001</c:v>
                </c:pt>
                <c:pt idx="9">
                  <c:v>0.62</c:v>
                </c:pt>
                <c:pt idx="10">
                  <c:v>0.38</c:v>
                </c:pt>
                <c:pt idx="12">
                  <c:v>0.52</c:v>
                </c:pt>
                <c:pt idx="13">
                  <c:v>0.26</c:v>
                </c:pt>
                <c:pt idx="14">
                  <c:v>0.22</c:v>
                </c:pt>
              </c:numCache>
            </c:numRef>
          </c:val>
          <c:extLst>
            <c:ext xmlns:c16="http://schemas.microsoft.com/office/drawing/2014/chart" uri="{C3380CC4-5D6E-409C-BE32-E72D297353CC}">
              <c16:uniqueId val="{00000008-1225-430F-8532-3BB4897DB54B}"/>
            </c:ext>
          </c:extLst>
        </c:ser>
        <c:ser>
          <c:idx val="1"/>
          <c:order val="1"/>
          <c:tx>
            <c:strRef>
              <c:f>Sheet1!$C$1</c:f>
              <c:strCache>
                <c:ptCount val="1"/>
                <c:pt idx="0">
                  <c:v>survey</c:v>
                </c:pt>
              </c:strCache>
            </c:strRef>
          </c:tx>
          <c:spPr>
            <a:solidFill>
              <a:schemeClr val="bg1">
                <a:lumMod val="65000"/>
              </a:schemeClr>
            </a:solidFill>
            <a:ln>
              <a:noFill/>
            </a:ln>
            <a:effectLst>
              <a:softEdge rad="25400"/>
            </a:effectLst>
          </c:spPr>
          <c:invertIfNegative val="0"/>
          <c:dLbls>
            <c:dLbl>
              <c:idx val="6"/>
              <c:layout>
                <c:manualLayout>
                  <c:x val="-3.4532180049155967E-3"/>
                  <c:y val="4.914112343960004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1225-430F-8532-3BB4897DB54B}"/>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lumMod val="50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BAME</c:v>
                </c:pt>
                <c:pt idx="1">
                  <c:v>White</c:v>
                </c:pt>
                <c:pt idx="3">
                  <c:v>75+ years</c:v>
                </c:pt>
                <c:pt idx="4">
                  <c:v>65-74</c:v>
                </c:pt>
                <c:pt idx="5">
                  <c:v>45-64</c:v>
                </c:pt>
                <c:pt idx="6">
                  <c:v>25-44</c:v>
                </c:pt>
                <c:pt idx="7">
                  <c:v>16-24 years</c:v>
                </c:pt>
                <c:pt idx="9">
                  <c:v>Female</c:v>
                </c:pt>
                <c:pt idx="10">
                  <c:v>Male</c:v>
                </c:pt>
                <c:pt idx="12">
                  <c:v>Wiltshire</c:v>
                </c:pt>
                <c:pt idx="13">
                  <c:v>Swindon</c:v>
                </c:pt>
                <c:pt idx="14">
                  <c:v>BaNES</c:v>
                </c:pt>
              </c:strCache>
            </c:strRef>
          </c:cat>
          <c:val>
            <c:numRef>
              <c:f>Sheet1!$C$2:$C$16</c:f>
              <c:numCache>
                <c:formatCode>0%</c:formatCode>
                <c:ptCount val="15"/>
                <c:pt idx="0">
                  <c:v>0.06</c:v>
                </c:pt>
                <c:pt idx="1">
                  <c:v>0.94</c:v>
                </c:pt>
                <c:pt idx="3">
                  <c:v>0.1</c:v>
                </c:pt>
                <c:pt idx="4">
                  <c:v>0.11</c:v>
                </c:pt>
                <c:pt idx="5">
                  <c:v>0.32</c:v>
                </c:pt>
                <c:pt idx="6">
                  <c:v>0.32</c:v>
                </c:pt>
                <c:pt idx="7">
                  <c:v>0.15</c:v>
                </c:pt>
                <c:pt idx="9">
                  <c:v>0.51</c:v>
                </c:pt>
                <c:pt idx="10">
                  <c:v>0.49</c:v>
                </c:pt>
                <c:pt idx="12">
                  <c:v>0.51</c:v>
                </c:pt>
                <c:pt idx="13">
                  <c:v>0.27</c:v>
                </c:pt>
                <c:pt idx="14">
                  <c:v>0.22</c:v>
                </c:pt>
              </c:numCache>
            </c:numRef>
          </c:val>
          <c:extLst>
            <c:ext xmlns:c16="http://schemas.microsoft.com/office/drawing/2014/chart" uri="{C3380CC4-5D6E-409C-BE32-E72D297353CC}">
              <c16:uniqueId val="{0000000A-1225-430F-8532-3BB4897DB54B}"/>
            </c:ext>
          </c:extLst>
        </c:ser>
        <c:dLbls>
          <c:showLegendKey val="0"/>
          <c:showVal val="0"/>
          <c:showCatName val="0"/>
          <c:showSerName val="0"/>
          <c:showPercent val="0"/>
          <c:showBubbleSize val="0"/>
        </c:dLbls>
        <c:gapWidth val="33"/>
        <c:axId val="120229888"/>
        <c:axId val="120231424"/>
      </c:barChart>
      <c:catAx>
        <c:axId val="1202298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rgbClr val="004992"/>
                </a:solidFill>
                <a:latin typeface="Arial" panose="020B0604020202020204" pitchFamily="34" charset="0"/>
                <a:ea typeface="+mn-ea"/>
                <a:cs typeface="Arial" panose="020B0604020202020204" pitchFamily="34" charset="0"/>
              </a:defRPr>
            </a:pPr>
            <a:endParaRPr lang="en-US"/>
          </a:p>
        </c:txPr>
        <c:crossAx val="120231424"/>
        <c:crosses val="autoZero"/>
        <c:auto val="1"/>
        <c:lblAlgn val="ctr"/>
        <c:lblOffset val="100"/>
        <c:noMultiLvlLbl val="0"/>
      </c:catAx>
      <c:valAx>
        <c:axId val="120231424"/>
        <c:scaling>
          <c:orientation val="minMax"/>
        </c:scaling>
        <c:delete val="1"/>
        <c:axPos val="b"/>
        <c:majorGridlines>
          <c:spPr>
            <a:ln w="9525" cap="flat" cmpd="sng" algn="ctr">
              <a:noFill/>
              <a:round/>
            </a:ln>
            <a:effectLst/>
          </c:spPr>
        </c:majorGridlines>
        <c:numFmt formatCode="0%" sourceLinked="1"/>
        <c:majorTickMark val="none"/>
        <c:minorTickMark val="none"/>
        <c:tickLblPos val="nextTo"/>
        <c:crossAx val="120229888"/>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286959338402663"/>
          <c:y val="0"/>
          <c:w val="0.6777034929589163"/>
          <c:h val="0.94594476421643992"/>
        </c:manualLayout>
      </c:layout>
      <c:barChart>
        <c:barDir val="bar"/>
        <c:grouping val="clustered"/>
        <c:varyColors val="0"/>
        <c:ser>
          <c:idx val="0"/>
          <c:order val="0"/>
          <c:tx>
            <c:strRef>
              <c:f>Sheet1!$B$1</c:f>
              <c:strCache>
                <c:ptCount val="1"/>
                <c:pt idx="0">
                  <c:v>actual panel</c:v>
                </c:pt>
              </c:strCache>
            </c:strRef>
          </c:tx>
          <c:spPr>
            <a:solidFill>
              <a:srgbClr val="92D050"/>
            </a:solidFill>
            <a:ln>
              <a:solidFill>
                <a:schemeClr val="accent2">
                  <a:lumMod val="75000"/>
                  <a:alpha val="87000"/>
                </a:schemeClr>
              </a:solidFill>
            </a:ln>
            <a:effectLst>
              <a:outerShdw blurRad="50800" dist="38100" dir="8100000" algn="tr" rotWithShape="0">
                <a:schemeClr val="bg1">
                  <a:lumMod val="95000"/>
                  <a:alpha val="40000"/>
                </a:schemeClr>
              </a:outerShdw>
              <a:softEdge rad="25400"/>
            </a:effectLst>
          </c:spPr>
          <c:invertIfNegative val="0"/>
          <c:dPt>
            <c:idx val="0"/>
            <c:invertIfNegative val="0"/>
            <c:bubble3D val="0"/>
            <c:extLst>
              <c:ext xmlns:c16="http://schemas.microsoft.com/office/drawing/2014/chart" uri="{C3380CC4-5D6E-409C-BE32-E72D297353CC}">
                <c16:uniqueId val="{00000000-8D81-4C88-A318-37092B6B43DD}"/>
              </c:ext>
            </c:extLst>
          </c:dPt>
          <c:dPt>
            <c:idx val="1"/>
            <c:invertIfNegative val="0"/>
            <c:bubble3D val="0"/>
            <c:extLst>
              <c:ext xmlns:c16="http://schemas.microsoft.com/office/drawing/2014/chart" uri="{C3380CC4-5D6E-409C-BE32-E72D297353CC}">
                <c16:uniqueId val="{00000001-8D81-4C88-A318-37092B6B43DD}"/>
              </c:ext>
            </c:extLst>
          </c:dPt>
          <c:dPt>
            <c:idx val="2"/>
            <c:invertIfNegative val="0"/>
            <c:bubble3D val="0"/>
            <c:extLst>
              <c:ext xmlns:c16="http://schemas.microsoft.com/office/drawing/2014/chart" uri="{C3380CC4-5D6E-409C-BE32-E72D297353CC}">
                <c16:uniqueId val="{00000002-8D81-4C88-A318-37092B6B43DD}"/>
              </c:ext>
            </c:extLst>
          </c:dPt>
          <c:dPt>
            <c:idx val="4"/>
            <c:invertIfNegative val="0"/>
            <c:bubble3D val="0"/>
            <c:extLst>
              <c:ext xmlns:c16="http://schemas.microsoft.com/office/drawing/2014/chart" uri="{C3380CC4-5D6E-409C-BE32-E72D297353CC}">
                <c16:uniqueId val="{00000003-8D81-4C88-A318-37092B6B43DD}"/>
              </c:ext>
            </c:extLst>
          </c:dPt>
          <c:dPt>
            <c:idx val="7"/>
            <c:invertIfNegative val="0"/>
            <c:bubble3D val="0"/>
            <c:extLst>
              <c:ext xmlns:c16="http://schemas.microsoft.com/office/drawing/2014/chart" uri="{C3380CC4-5D6E-409C-BE32-E72D297353CC}">
                <c16:uniqueId val="{00000004-8D81-4C88-A318-37092B6B43DD}"/>
              </c:ext>
            </c:extLst>
          </c:dPt>
          <c:dPt>
            <c:idx val="10"/>
            <c:invertIfNegative val="0"/>
            <c:bubble3D val="0"/>
            <c:extLst>
              <c:ext xmlns:c16="http://schemas.microsoft.com/office/drawing/2014/chart" uri="{C3380CC4-5D6E-409C-BE32-E72D297353CC}">
                <c16:uniqueId val="{00000005-8D81-4C88-A318-37092B6B43DD}"/>
              </c:ext>
            </c:extLst>
          </c:dPt>
          <c:dPt>
            <c:idx val="12"/>
            <c:invertIfNegative val="0"/>
            <c:bubble3D val="0"/>
            <c:extLst>
              <c:ext xmlns:c16="http://schemas.microsoft.com/office/drawing/2014/chart" uri="{C3380CC4-5D6E-409C-BE32-E72D297353CC}">
                <c16:uniqueId val="{00000006-8D81-4C88-A318-37092B6B43DD}"/>
              </c:ext>
            </c:extLst>
          </c:dPt>
          <c:dPt>
            <c:idx val="13"/>
            <c:invertIfNegative val="0"/>
            <c:bubble3D val="0"/>
            <c:extLst>
              <c:ext xmlns:c16="http://schemas.microsoft.com/office/drawing/2014/chart" uri="{C3380CC4-5D6E-409C-BE32-E72D297353CC}">
                <c16:uniqueId val="{00000007-8D81-4C88-A318-37092B6B43DD}"/>
              </c:ext>
            </c:extLst>
          </c:dPt>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rgbClr val="64B22D"/>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No LT health/disability</c:v>
                </c:pt>
                <c:pt idx="1">
                  <c:v>Long term health/disability</c:v>
                </c:pt>
                <c:pt idx="3">
                  <c:v>Living with parents/ student house/ shared house</c:v>
                </c:pt>
                <c:pt idx="4">
                  <c:v>Lone parent</c:v>
                </c:pt>
                <c:pt idx="5">
                  <c:v>Married/civil partners/co habit</c:v>
                </c:pt>
                <c:pt idx="6">
                  <c:v>Living alone</c:v>
                </c:pt>
              </c:strCache>
            </c:strRef>
          </c:cat>
          <c:val>
            <c:numRef>
              <c:f>Sheet1!$B$2:$B$8</c:f>
              <c:numCache>
                <c:formatCode>0%</c:formatCode>
                <c:ptCount val="7"/>
                <c:pt idx="0">
                  <c:v>0.71</c:v>
                </c:pt>
                <c:pt idx="1">
                  <c:v>0.28999999999999998</c:v>
                </c:pt>
                <c:pt idx="3">
                  <c:v>0.14000000000000001</c:v>
                </c:pt>
                <c:pt idx="4">
                  <c:v>0.04</c:v>
                </c:pt>
                <c:pt idx="5">
                  <c:v>0.62</c:v>
                </c:pt>
                <c:pt idx="6">
                  <c:v>0.21</c:v>
                </c:pt>
              </c:numCache>
            </c:numRef>
          </c:val>
          <c:extLst>
            <c:ext xmlns:c16="http://schemas.microsoft.com/office/drawing/2014/chart" uri="{C3380CC4-5D6E-409C-BE32-E72D297353CC}">
              <c16:uniqueId val="{00000008-8D81-4C88-A318-37092B6B43DD}"/>
            </c:ext>
          </c:extLst>
        </c:ser>
        <c:ser>
          <c:idx val="1"/>
          <c:order val="1"/>
          <c:tx>
            <c:strRef>
              <c:f>Sheet1!$C$1</c:f>
              <c:strCache>
                <c:ptCount val="1"/>
                <c:pt idx="0">
                  <c:v>Survey sample</c:v>
                </c:pt>
              </c:strCache>
            </c:strRef>
          </c:tx>
          <c:spPr>
            <a:solidFill>
              <a:schemeClr val="bg1">
                <a:lumMod val="65000"/>
              </a:schemeClr>
            </a:solidFill>
            <a:ln>
              <a:noFill/>
            </a:ln>
            <a:effectLst>
              <a:softEdge rad="25400"/>
            </a:effectLst>
          </c:spPr>
          <c:invertIfNegative val="0"/>
          <c:dLbls>
            <c:dLbl>
              <c:idx val="6"/>
              <c:layout>
                <c:manualLayout>
                  <c:x val="-3.4532180049155967E-3"/>
                  <c:y val="4.914112343960004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8D81-4C88-A318-37092B6B43DD}"/>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lumMod val="50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No LT health/disability</c:v>
                </c:pt>
                <c:pt idx="1">
                  <c:v>Long term health/disability</c:v>
                </c:pt>
                <c:pt idx="3">
                  <c:v>Living with parents/ student house/ shared house</c:v>
                </c:pt>
                <c:pt idx="4">
                  <c:v>Lone parent</c:v>
                </c:pt>
                <c:pt idx="5">
                  <c:v>Married/civil partners/co habit</c:v>
                </c:pt>
                <c:pt idx="6">
                  <c:v>Living alone</c:v>
                </c:pt>
              </c:strCache>
            </c:strRef>
          </c:cat>
          <c:val>
            <c:numRef>
              <c:f>Sheet1!$C$2:$C$8</c:f>
              <c:numCache>
                <c:formatCode>0%</c:formatCode>
                <c:ptCount val="7"/>
                <c:pt idx="0">
                  <c:v>0.84</c:v>
                </c:pt>
                <c:pt idx="1">
                  <c:v>0.16</c:v>
                </c:pt>
                <c:pt idx="3">
                  <c:v>0.04</c:v>
                </c:pt>
                <c:pt idx="4">
                  <c:v>0.1</c:v>
                </c:pt>
                <c:pt idx="5">
                  <c:v>0.57999999999999996</c:v>
                </c:pt>
                <c:pt idx="6">
                  <c:v>0.28000000000000003</c:v>
                </c:pt>
              </c:numCache>
            </c:numRef>
          </c:val>
          <c:extLst>
            <c:ext xmlns:c16="http://schemas.microsoft.com/office/drawing/2014/chart" uri="{C3380CC4-5D6E-409C-BE32-E72D297353CC}">
              <c16:uniqueId val="{0000000A-8D81-4C88-A318-37092B6B43DD}"/>
            </c:ext>
          </c:extLst>
        </c:ser>
        <c:dLbls>
          <c:showLegendKey val="0"/>
          <c:showVal val="0"/>
          <c:showCatName val="0"/>
          <c:showSerName val="0"/>
          <c:showPercent val="0"/>
          <c:showBubbleSize val="0"/>
        </c:dLbls>
        <c:gapWidth val="33"/>
        <c:axId val="174808448"/>
        <c:axId val="174818432"/>
      </c:barChart>
      <c:catAx>
        <c:axId val="1748084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rgbClr val="004992"/>
                </a:solidFill>
                <a:latin typeface="Arial" panose="020B0604020202020204" pitchFamily="34" charset="0"/>
                <a:ea typeface="+mn-ea"/>
                <a:cs typeface="Arial" panose="020B0604020202020204" pitchFamily="34" charset="0"/>
              </a:defRPr>
            </a:pPr>
            <a:endParaRPr lang="en-US"/>
          </a:p>
        </c:txPr>
        <c:crossAx val="174818432"/>
        <c:crosses val="autoZero"/>
        <c:auto val="1"/>
        <c:lblAlgn val="ctr"/>
        <c:lblOffset val="100"/>
        <c:noMultiLvlLbl val="0"/>
      </c:catAx>
      <c:valAx>
        <c:axId val="174818432"/>
        <c:scaling>
          <c:orientation val="minMax"/>
        </c:scaling>
        <c:delete val="1"/>
        <c:axPos val="b"/>
        <c:majorGridlines>
          <c:spPr>
            <a:ln w="9525" cap="flat" cmpd="sng" algn="ctr">
              <a:noFill/>
              <a:round/>
            </a:ln>
            <a:effectLst/>
          </c:spPr>
        </c:majorGridlines>
        <c:numFmt formatCode="0%" sourceLinked="1"/>
        <c:majorTickMark val="none"/>
        <c:minorTickMark val="none"/>
        <c:tickLblPos val="nextTo"/>
        <c:crossAx val="174808448"/>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213031649000858"/>
          <c:y val="1.4742337031880014E-2"/>
          <c:w val="0.79024391340696454"/>
          <c:h val="0.94594476421643992"/>
        </c:manualLayout>
      </c:layout>
      <c:barChart>
        <c:barDir val="bar"/>
        <c:grouping val="clustered"/>
        <c:varyColors val="0"/>
        <c:ser>
          <c:idx val="0"/>
          <c:order val="0"/>
          <c:tx>
            <c:strRef>
              <c:f>Sheet1!$B$1</c:f>
              <c:strCache>
                <c:ptCount val="1"/>
                <c:pt idx="0">
                  <c:v>actual panel</c:v>
                </c:pt>
              </c:strCache>
            </c:strRef>
          </c:tx>
          <c:spPr>
            <a:solidFill>
              <a:srgbClr val="92D050"/>
            </a:solidFill>
            <a:ln>
              <a:solidFill>
                <a:schemeClr val="accent2">
                  <a:lumMod val="75000"/>
                  <a:alpha val="87000"/>
                </a:schemeClr>
              </a:solidFill>
            </a:ln>
            <a:effectLst>
              <a:outerShdw blurRad="50800" dist="38100" dir="8100000" algn="tr" rotWithShape="0">
                <a:schemeClr val="bg1">
                  <a:lumMod val="95000"/>
                  <a:alpha val="40000"/>
                </a:schemeClr>
              </a:outerShdw>
              <a:softEdge rad="25400"/>
            </a:effectLst>
          </c:spPr>
          <c:invertIfNegative val="0"/>
          <c:dPt>
            <c:idx val="0"/>
            <c:invertIfNegative val="0"/>
            <c:bubble3D val="0"/>
            <c:extLst>
              <c:ext xmlns:c16="http://schemas.microsoft.com/office/drawing/2014/chart" uri="{C3380CC4-5D6E-409C-BE32-E72D297353CC}">
                <c16:uniqueId val="{00000000-1247-4294-83D4-F42EFBB3FD21}"/>
              </c:ext>
            </c:extLst>
          </c:dPt>
          <c:dPt>
            <c:idx val="1"/>
            <c:invertIfNegative val="0"/>
            <c:bubble3D val="0"/>
            <c:extLst>
              <c:ext xmlns:c16="http://schemas.microsoft.com/office/drawing/2014/chart" uri="{C3380CC4-5D6E-409C-BE32-E72D297353CC}">
                <c16:uniqueId val="{00000001-1247-4294-83D4-F42EFBB3FD21}"/>
              </c:ext>
            </c:extLst>
          </c:dPt>
          <c:dPt>
            <c:idx val="2"/>
            <c:invertIfNegative val="0"/>
            <c:bubble3D val="0"/>
            <c:extLst>
              <c:ext xmlns:c16="http://schemas.microsoft.com/office/drawing/2014/chart" uri="{C3380CC4-5D6E-409C-BE32-E72D297353CC}">
                <c16:uniqueId val="{00000002-1247-4294-83D4-F42EFBB3FD21}"/>
              </c:ext>
            </c:extLst>
          </c:dPt>
          <c:dPt>
            <c:idx val="4"/>
            <c:invertIfNegative val="0"/>
            <c:bubble3D val="0"/>
            <c:extLst>
              <c:ext xmlns:c16="http://schemas.microsoft.com/office/drawing/2014/chart" uri="{C3380CC4-5D6E-409C-BE32-E72D297353CC}">
                <c16:uniqueId val="{00000003-1247-4294-83D4-F42EFBB3FD21}"/>
              </c:ext>
            </c:extLst>
          </c:dPt>
          <c:dPt>
            <c:idx val="7"/>
            <c:invertIfNegative val="0"/>
            <c:bubble3D val="0"/>
            <c:extLst>
              <c:ext xmlns:c16="http://schemas.microsoft.com/office/drawing/2014/chart" uri="{C3380CC4-5D6E-409C-BE32-E72D297353CC}">
                <c16:uniqueId val="{00000004-1247-4294-83D4-F42EFBB3FD21}"/>
              </c:ext>
            </c:extLst>
          </c:dPt>
          <c:dPt>
            <c:idx val="10"/>
            <c:invertIfNegative val="0"/>
            <c:bubble3D val="0"/>
            <c:extLst>
              <c:ext xmlns:c16="http://schemas.microsoft.com/office/drawing/2014/chart" uri="{C3380CC4-5D6E-409C-BE32-E72D297353CC}">
                <c16:uniqueId val="{00000005-1247-4294-83D4-F42EFBB3FD21}"/>
              </c:ext>
            </c:extLst>
          </c:dPt>
          <c:dPt>
            <c:idx val="12"/>
            <c:invertIfNegative val="0"/>
            <c:bubble3D val="0"/>
            <c:extLst>
              <c:ext xmlns:c16="http://schemas.microsoft.com/office/drawing/2014/chart" uri="{C3380CC4-5D6E-409C-BE32-E72D297353CC}">
                <c16:uniqueId val="{00000006-1247-4294-83D4-F42EFBB3FD21}"/>
              </c:ext>
            </c:extLst>
          </c:dPt>
          <c:dPt>
            <c:idx val="13"/>
            <c:invertIfNegative val="0"/>
            <c:bubble3D val="0"/>
            <c:extLst>
              <c:ext xmlns:c16="http://schemas.microsoft.com/office/drawing/2014/chart" uri="{C3380CC4-5D6E-409C-BE32-E72D297353CC}">
                <c16:uniqueId val="{00000007-1247-4294-83D4-F42EFBB3FD21}"/>
              </c:ext>
            </c:extLst>
          </c:dPt>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rgbClr val="64B22D"/>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Has dependent children at home</c:v>
                </c:pt>
                <c:pt idx="2">
                  <c:v>Main language not English</c:v>
                </c:pt>
                <c:pt idx="3">
                  <c:v>Main language is English</c:v>
                </c:pt>
                <c:pt idx="5">
                  <c:v>Not working</c:v>
                </c:pt>
                <c:pt idx="6">
                  <c:v>Student</c:v>
                </c:pt>
                <c:pt idx="7">
                  <c:v>Retired</c:v>
                </c:pt>
                <c:pt idx="8">
                  <c:v>Employed</c:v>
                </c:pt>
                <c:pt idx="10">
                  <c:v>Unpaid care recipients</c:v>
                </c:pt>
                <c:pt idx="11">
                  <c:v>Non carers</c:v>
                </c:pt>
                <c:pt idx="12">
                  <c:v>Unpaid carers</c:v>
                </c:pt>
              </c:strCache>
            </c:strRef>
          </c:cat>
          <c:val>
            <c:numRef>
              <c:f>Sheet1!$B$2:$B$14</c:f>
              <c:numCache>
                <c:formatCode>General</c:formatCode>
                <c:ptCount val="13"/>
                <c:pt idx="0" formatCode="0%">
                  <c:v>0.25</c:v>
                </c:pt>
                <c:pt idx="2" formatCode="0%">
                  <c:v>0.04</c:v>
                </c:pt>
                <c:pt idx="3" formatCode="0%">
                  <c:v>0.96</c:v>
                </c:pt>
                <c:pt idx="5" formatCode="0%">
                  <c:v>0.11</c:v>
                </c:pt>
                <c:pt idx="6" formatCode="0%">
                  <c:v>7.0000000000000007E-2</c:v>
                </c:pt>
                <c:pt idx="7" formatCode="0%">
                  <c:v>0.25</c:v>
                </c:pt>
                <c:pt idx="8" formatCode="0%">
                  <c:v>0.55000000000000004</c:v>
                </c:pt>
                <c:pt idx="10" formatCode="0%">
                  <c:v>0.04</c:v>
                </c:pt>
                <c:pt idx="11" formatCode="0%">
                  <c:v>0.9</c:v>
                </c:pt>
                <c:pt idx="12" formatCode="0%">
                  <c:v>0.1</c:v>
                </c:pt>
              </c:numCache>
            </c:numRef>
          </c:val>
          <c:extLst>
            <c:ext xmlns:c16="http://schemas.microsoft.com/office/drawing/2014/chart" uri="{C3380CC4-5D6E-409C-BE32-E72D297353CC}">
              <c16:uniqueId val="{00000008-1247-4294-83D4-F42EFBB3FD21}"/>
            </c:ext>
          </c:extLst>
        </c:ser>
        <c:ser>
          <c:idx val="1"/>
          <c:order val="1"/>
          <c:tx>
            <c:strRef>
              <c:f>Sheet1!$C$1</c:f>
              <c:strCache>
                <c:ptCount val="1"/>
                <c:pt idx="0">
                  <c:v>survey sample</c:v>
                </c:pt>
              </c:strCache>
            </c:strRef>
          </c:tx>
          <c:spPr>
            <a:solidFill>
              <a:schemeClr val="bg1">
                <a:lumMod val="65000"/>
              </a:schemeClr>
            </a:solidFill>
            <a:ln>
              <a:noFill/>
            </a:ln>
            <a:effectLst>
              <a:softEdge rad="25400"/>
            </a:effectLst>
          </c:spPr>
          <c:invertIfNegative val="0"/>
          <c:dLbls>
            <c:dLbl>
              <c:idx val="6"/>
              <c:layout>
                <c:manualLayout>
                  <c:x val="-3.4532180049155967E-3"/>
                  <c:y val="4.914112343960004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1247-4294-83D4-F42EFBB3FD21}"/>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lumMod val="50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Has dependent children at home</c:v>
                </c:pt>
                <c:pt idx="2">
                  <c:v>Main language not English</c:v>
                </c:pt>
                <c:pt idx="3">
                  <c:v>Main language is English</c:v>
                </c:pt>
                <c:pt idx="5">
                  <c:v>Not working</c:v>
                </c:pt>
                <c:pt idx="6">
                  <c:v>Student</c:v>
                </c:pt>
                <c:pt idx="7">
                  <c:v>Retired</c:v>
                </c:pt>
                <c:pt idx="8">
                  <c:v>Employed</c:v>
                </c:pt>
                <c:pt idx="10">
                  <c:v>Unpaid care recipients</c:v>
                </c:pt>
                <c:pt idx="11">
                  <c:v>Non carers</c:v>
                </c:pt>
                <c:pt idx="12">
                  <c:v>Unpaid carers</c:v>
                </c:pt>
              </c:strCache>
            </c:strRef>
          </c:cat>
          <c:val>
            <c:numRef>
              <c:f>Sheet1!$C$2:$C$14</c:f>
              <c:numCache>
                <c:formatCode>General</c:formatCode>
                <c:ptCount val="13"/>
                <c:pt idx="0" formatCode="0%">
                  <c:v>0.25</c:v>
                </c:pt>
                <c:pt idx="2" formatCode="0%">
                  <c:v>0.03</c:v>
                </c:pt>
                <c:pt idx="3" formatCode="0%">
                  <c:v>0.97</c:v>
                </c:pt>
                <c:pt idx="5" formatCode="0%">
                  <c:v>0.1</c:v>
                </c:pt>
                <c:pt idx="6" formatCode="0%">
                  <c:v>7.0000000000000007E-2</c:v>
                </c:pt>
                <c:pt idx="7" formatCode="0%">
                  <c:v>0.23</c:v>
                </c:pt>
                <c:pt idx="8" formatCode="0%">
                  <c:v>0.6</c:v>
                </c:pt>
                <c:pt idx="10" formatCode="0%">
                  <c:v>0.04</c:v>
                </c:pt>
                <c:pt idx="11" formatCode="0%">
                  <c:v>0.9</c:v>
                </c:pt>
                <c:pt idx="12" formatCode="0%">
                  <c:v>0.1</c:v>
                </c:pt>
              </c:numCache>
            </c:numRef>
          </c:val>
          <c:extLst>
            <c:ext xmlns:c16="http://schemas.microsoft.com/office/drawing/2014/chart" uri="{C3380CC4-5D6E-409C-BE32-E72D297353CC}">
              <c16:uniqueId val="{0000000A-1247-4294-83D4-F42EFBB3FD21}"/>
            </c:ext>
          </c:extLst>
        </c:ser>
        <c:dLbls>
          <c:showLegendKey val="0"/>
          <c:showVal val="0"/>
          <c:showCatName val="0"/>
          <c:showSerName val="0"/>
          <c:showPercent val="0"/>
          <c:showBubbleSize val="0"/>
        </c:dLbls>
        <c:gapWidth val="33"/>
        <c:axId val="174672896"/>
        <c:axId val="174707456"/>
      </c:barChart>
      <c:catAx>
        <c:axId val="1746728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rgbClr val="004992"/>
                </a:solidFill>
                <a:latin typeface="+mn-lt"/>
                <a:ea typeface="+mn-ea"/>
                <a:cs typeface="+mn-cs"/>
              </a:defRPr>
            </a:pPr>
            <a:endParaRPr lang="en-US"/>
          </a:p>
        </c:txPr>
        <c:crossAx val="174707456"/>
        <c:crosses val="autoZero"/>
        <c:auto val="1"/>
        <c:lblAlgn val="ctr"/>
        <c:lblOffset val="100"/>
        <c:noMultiLvlLbl val="0"/>
      </c:catAx>
      <c:valAx>
        <c:axId val="174707456"/>
        <c:scaling>
          <c:orientation val="minMax"/>
        </c:scaling>
        <c:delete val="1"/>
        <c:axPos val="b"/>
        <c:majorGridlines>
          <c:spPr>
            <a:ln w="9525" cap="flat" cmpd="sng" algn="ctr">
              <a:noFill/>
              <a:round/>
            </a:ln>
            <a:effectLst/>
          </c:spPr>
        </c:majorGridlines>
        <c:numFmt formatCode="0%" sourceLinked="1"/>
        <c:majorTickMark val="none"/>
        <c:minorTickMark val="none"/>
        <c:tickLblPos val="nextTo"/>
        <c:crossAx val="174672896"/>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286959338402663"/>
          <c:y val="0"/>
          <c:w val="0.6777034929589163"/>
          <c:h val="0.94594476421643992"/>
        </c:manualLayout>
      </c:layout>
      <c:barChart>
        <c:barDir val="bar"/>
        <c:grouping val="clustered"/>
        <c:varyColors val="0"/>
        <c:ser>
          <c:idx val="0"/>
          <c:order val="0"/>
          <c:tx>
            <c:strRef>
              <c:f>Sheet1!$B$1</c:f>
              <c:strCache>
                <c:ptCount val="1"/>
                <c:pt idx="0">
                  <c:v>Online survey sample</c:v>
                </c:pt>
              </c:strCache>
            </c:strRef>
          </c:tx>
          <c:spPr>
            <a:solidFill>
              <a:schemeClr val="bg1">
                <a:lumMod val="65000"/>
              </a:schemeClr>
            </a:solidFill>
            <a:ln>
              <a:solidFill>
                <a:schemeClr val="accent2">
                  <a:lumMod val="75000"/>
                  <a:alpha val="87000"/>
                </a:schemeClr>
              </a:solidFill>
            </a:ln>
            <a:effectLst>
              <a:outerShdw blurRad="50800" dist="38100" dir="8100000" algn="tr" rotWithShape="0">
                <a:schemeClr val="bg1">
                  <a:lumMod val="95000"/>
                  <a:alpha val="40000"/>
                </a:schemeClr>
              </a:outerShdw>
              <a:softEdge rad="25400"/>
            </a:effectLst>
          </c:spPr>
          <c:invertIfNegative val="0"/>
          <c:dPt>
            <c:idx val="0"/>
            <c:invertIfNegative val="0"/>
            <c:bubble3D val="0"/>
            <c:extLst>
              <c:ext xmlns:c16="http://schemas.microsoft.com/office/drawing/2014/chart" uri="{C3380CC4-5D6E-409C-BE32-E72D297353CC}">
                <c16:uniqueId val="{00000000-8D81-4C88-A318-37092B6B43DD}"/>
              </c:ext>
            </c:extLst>
          </c:dPt>
          <c:dPt>
            <c:idx val="1"/>
            <c:invertIfNegative val="0"/>
            <c:bubble3D val="0"/>
            <c:extLst>
              <c:ext xmlns:c16="http://schemas.microsoft.com/office/drawing/2014/chart" uri="{C3380CC4-5D6E-409C-BE32-E72D297353CC}">
                <c16:uniqueId val="{00000001-8D81-4C88-A318-37092B6B43DD}"/>
              </c:ext>
            </c:extLst>
          </c:dPt>
          <c:dPt>
            <c:idx val="2"/>
            <c:invertIfNegative val="0"/>
            <c:bubble3D val="0"/>
            <c:extLst>
              <c:ext xmlns:c16="http://schemas.microsoft.com/office/drawing/2014/chart" uri="{C3380CC4-5D6E-409C-BE32-E72D297353CC}">
                <c16:uniqueId val="{00000002-8D81-4C88-A318-37092B6B43DD}"/>
              </c:ext>
            </c:extLst>
          </c:dPt>
          <c:dPt>
            <c:idx val="4"/>
            <c:invertIfNegative val="0"/>
            <c:bubble3D val="0"/>
            <c:extLst>
              <c:ext xmlns:c16="http://schemas.microsoft.com/office/drawing/2014/chart" uri="{C3380CC4-5D6E-409C-BE32-E72D297353CC}">
                <c16:uniqueId val="{00000003-8D81-4C88-A318-37092B6B43DD}"/>
              </c:ext>
            </c:extLst>
          </c:dPt>
          <c:dPt>
            <c:idx val="7"/>
            <c:invertIfNegative val="0"/>
            <c:bubble3D val="0"/>
            <c:extLst>
              <c:ext xmlns:c16="http://schemas.microsoft.com/office/drawing/2014/chart" uri="{C3380CC4-5D6E-409C-BE32-E72D297353CC}">
                <c16:uniqueId val="{00000004-8D81-4C88-A318-37092B6B43DD}"/>
              </c:ext>
            </c:extLst>
          </c:dPt>
          <c:dPt>
            <c:idx val="10"/>
            <c:invertIfNegative val="0"/>
            <c:bubble3D val="0"/>
            <c:extLst>
              <c:ext xmlns:c16="http://schemas.microsoft.com/office/drawing/2014/chart" uri="{C3380CC4-5D6E-409C-BE32-E72D297353CC}">
                <c16:uniqueId val="{00000005-8D81-4C88-A318-37092B6B43DD}"/>
              </c:ext>
            </c:extLst>
          </c:dPt>
          <c:dPt>
            <c:idx val="12"/>
            <c:invertIfNegative val="0"/>
            <c:bubble3D val="0"/>
            <c:extLst>
              <c:ext xmlns:c16="http://schemas.microsoft.com/office/drawing/2014/chart" uri="{C3380CC4-5D6E-409C-BE32-E72D297353CC}">
                <c16:uniqueId val="{00000006-8D81-4C88-A318-37092B6B43DD}"/>
              </c:ext>
            </c:extLst>
          </c:dPt>
          <c:dPt>
            <c:idx val="13"/>
            <c:invertIfNegative val="0"/>
            <c:bubble3D val="0"/>
            <c:extLst>
              <c:ext xmlns:c16="http://schemas.microsoft.com/office/drawing/2014/chart" uri="{C3380CC4-5D6E-409C-BE32-E72D297353CC}">
                <c16:uniqueId val="{00000007-8D81-4C88-A318-37092B6B43DD}"/>
              </c:ext>
            </c:extLst>
          </c:dPt>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rgbClr val="004992"/>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Sheet1!$A$3:$A$18</c:f>
              <c:strCache>
                <c:ptCount val="16"/>
                <c:pt idx="1">
                  <c:v>Work or volunteer for NHS/LA</c:v>
                </c:pt>
                <c:pt idx="2">
                  <c:v>Local volunteer / advisory body supporting health service</c:v>
                </c:pt>
                <c:pt idx="3">
                  <c:v>Health watch volunteer</c:v>
                </c:pt>
                <c:pt idx="4">
                  <c:v>YHYV panel member for B&amp;NES CCG</c:v>
                </c:pt>
                <c:pt idx="5">
                  <c:v>PPE for Swindon CCG</c:v>
                </c:pt>
                <c:pt idx="6">
                  <c:v>PPG for GP surgery</c:v>
                </c:pt>
                <c:pt idx="7">
                  <c:v>Friend / member of Salisbury  NHS Trust</c:v>
                </c:pt>
                <c:pt idx="8">
                  <c:v>Friend /  member of RUH NHS Trust</c:v>
                </c:pt>
                <c:pt idx="9">
                  <c:v>Friend / member of GWH NHS Trust</c:v>
                </c:pt>
                <c:pt idx="11">
                  <c:v>Follows a faith</c:v>
                </c:pt>
                <c:pt idx="13">
                  <c:v>Prefer not to say</c:v>
                </c:pt>
                <c:pt idx="14">
                  <c:v>LGBTQIA</c:v>
                </c:pt>
                <c:pt idx="15">
                  <c:v>Heterosexual / straight</c:v>
                </c:pt>
              </c:strCache>
            </c:strRef>
          </c:cat>
          <c:val>
            <c:numRef>
              <c:f>Sheet1!$B$3:$B$18</c:f>
              <c:numCache>
                <c:formatCode>0%</c:formatCode>
                <c:ptCount val="16"/>
                <c:pt idx="1">
                  <c:v>0.08</c:v>
                </c:pt>
                <c:pt idx="2">
                  <c:v>0.09</c:v>
                </c:pt>
                <c:pt idx="3">
                  <c:v>0.02</c:v>
                </c:pt>
                <c:pt idx="4">
                  <c:v>0.01</c:v>
                </c:pt>
                <c:pt idx="5">
                  <c:v>0.02</c:v>
                </c:pt>
                <c:pt idx="6">
                  <c:v>0.04</c:v>
                </c:pt>
                <c:pt idx="7">
                  <c:v>0.01</c:v>
                </c:pt>
                <c:pt idx="8">
                  <c:v>0.02</c:v>
                </c:pt>
                <c:pt idx="9">
                  <c:v>0.02</c:v>
                </c:pt>
                <c:pt idx="11">
                  <c:v>0.42</c:v>
                </c:pt>
                <c:pt idx="13">
                  <c:v>0.04</c:v>
                </c:pt>
                <c:pt idx="14">
                  <c:v>0.05</c:v>
                </c:pt>
                <c:pt idx="15">
                  <c:v>0.91</c:v>
                </c:pt>
              </c:numCache>
            </c:numRef>
          </c:val>
          <c:extLst>
            <c:ext xmlns:c16="http://schemas.microsoft.com/office/drawing/2014/chart" uri="{C3380CC4-5D6E-409C-BE32-E72D297353CC}">
              <c16:uniqueId val="{00000008-8D81-4C88-A318-37092B6B43DD}"/>
            </c:ext>
          </c:extLst>
        </c:ser>
        <c:dLbls>
          <c:showLegendKey val="0"/>
          <c:showVal val="0"/>
          <c:showCatName val="0"/>
          <c:showSerName val="0"/>
          <c:showPercent val="0"/>
          <c:showBubbleSize val="0"/>
        </c:dLbls>
        <c:gapWidth val="33"/>
        <c:axId val="174808448"/>
        <c:axId val="174818432"/>
      </c:barChart>
      <c:catAx>
        <c:axId val="1748084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rgbClr val="004992"/>
                </a:solidFill>
                <a:latin typeface="Arial" panose="020B0604020202020204" pitchFamily="34" charset="0"/>
                <a:ea typeface="+mn-ea"/>
                <a:cs typeface="Arial" panose="020B0604020202020204" pitchFamily="34" charset="0"/>
              </a:defRPr>
            </a:pPr>
            <a:endParaRPr lang="en-US"/>
          </a:p>
        </c:txPr>
        <c:crossAx val="174818432"/>
        <c:crosses val="autoZero"/>
        <c:auto val="1"/>
        <c:lblAlgn val="ctr"/>
        <c:lblOffset val="100"/>
        <c:noMultiLvlLbl val="0"/>
      </c:catAx>
      <c:valAx>
        <c:axId val="174818432"/>
        <c:scaling>
          <c:orientation val="minMax"/>
        </c:scaling>
        <c:delete val="1"/>
        <c:axPos val="b"/>
        <c:majorGridlines>
          <c:spPr>
            <a:ln w="9525" cap="flat" cmpd="sng" algn="ctr">
              <a:noFill/>
              <a:round/>
            </a:ln>
            <a:effectLst/>
          </c:spPr>
        </c:majorGridlines>
        <c:numFmt formatCode="0%" sourceLinked="1"/>
        <c:majorTickMark val="none"/>
        <c:minorTickMark val="none"/>
        <c:tickLblPos val="nextTo"/>
        <c:crossAx val="174808448"/>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273313804671093E-2"/>
          <c:y val="1.9292485984605812E-2"/>
          <c:w val="0.89297641272864758"/>
          <c:h val="0.73926690215099788"/>
        </c:manualLayout>
      </c:layout>
      <c:lineChart>
        <c:grouping val="standard"/>
        <c:varyColors val="0"/>
        <c:ser>
          <c:idx val="0"/>
          <c:order val="0"/>
          <c:tx>
            <c:strRef>
              <c:f>Sheet1!$B$1</c:f>
              <c:strCache>
                <c:ptCount val="1"/>
                <c:pt idx="0">
                  <c:v>Feeling healthy</c:v>
                </c:pt>
              </c:strCache>
            </c:strRef>
          </c:tx>
          <c:spPr>
            <a:ln w="28575" cap="rnd">
              <a:solidFill>
                <a:srgbClr val="00B0F0"/>
              </a:solidFill>
              <a:round/>
            </a:ln>
            <a:effectLst/>
          </c:spPr>
          <c:marker>
            <c:symbol val="circle"/>
            <c:size val="5"/>
            <c:spPr>
              <a:solidFill>
                <a:srgbClr val="00B0F0"/>
              </a:solidFill>
              <a:ln w="9525">
                <a:solidFill>
                  <a:srgbClr val="00B0F0"/>
                </a:solidFill>
              </a:ln>
              <a:effectLst/>
            </c:spPr>
          </c:marker>
          <c:dLbls>
            <c:dLbl>
              <c:idx val="5"/>
              <c:layout>
                <c:manualLayout>
                  <c:x val="-2.2926784919190139E-2"/>
                  <c:y val="1.870304098058786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F2F-45AD-9485-015BD7469FB6}"/>
                </c:ext>
              </c:extLst>
            </c:dLbl>
            <c:dLbl>
              <c:idx val="6"/>
              <c:layout>
                <c:manualLayout>
                  <c:x val="-2.7587203158815552E-2"/>
                  <c:y val="-2.573553275114136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669-445C-8727-229CB281F511}"/>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B0F0"/>
                    </a:solidFill>
                    <a:latin typeface="Century Gothic" panose="020B050202020202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Survey 1 (Jan-Mar '20)</c:v>
                </c:pt>
                <c:pt idx="1">
                  <c:v>Survey 2 (May '20)</c:v>
                </c:pt>
                <c:pt idx="2">
                  <c:v>Survey 3 (July-Aug '20)</c:v>
                </c:pt>
                <c:pt idx="3">
                  <c:v>Survey 4 (Nov-Dec '20)</c:v>
                </c:pt>
                <c:pt idx="4">
                  <c:v>Survey 5 (Mar-May '21)</c:v>
                </c:pt>
                <c:pt idx="5">
                  <c:v>Survey 6 (Jul-Aug '21)</c:v>
                </c:pt>
                <c:pt idx="6">
                  <c:v>Survey 7 (Nov'21-Jan'22)</c:v>
                </c:pt>
              </c:strCache>
            </c:strRef>
          </c:cat>
          <c:val>
            <c:numRef>
              <c:f>Sheet1!$B$2:$B$8</c:f>
              <c:numCache>
                <c:formatCode>0%</c:formatCode>
                <c:ptCount val="7"/>
                <c:pt idx="0">
                  <c:v>0.82</c:v>
                </c:pt>
                <c:pt idx="1">
                  <c:v>0.9</c:v>
                </c:pt>
                <c:pt idx="2">
                  <c:v>0.84</c:v>
                </c:pt>
                <c:pt idx="3">
                  <c:v>0.91</c:v>
                </c:pt>
                <c:pt idx="4">
                  <c:v>0.83</c:v>
                </c:pt>
                <c:pt idx="5">
                  <c:v>0.75</c:v>
                </c:pt>
                <c:pt idx="6">
                  <c:v>0.82</c:v>
                </c:pt>
              </c:numCache>
            </c:numRef>
          </c:val>
          <c:smooth val="1"/>
          <c:extLst>
            <c:ext xmlns:c16="http://schemas.microsoft.com/office/drawing/2014/chart" uri="{C3380CC4-5D6E-409C-BE32-E72D297353CC}">
              <c16:uniqueId val="{00000000-5787-4888-AC4F-B52DF75F73DE}"/>
            </c:ext>
          </c:extLst>
        </c:ser>
        <c:ser>
          <c:idx val="1"/>
          <c:order val="1"/>
          <c:tx>
            <c:strRef>
              <c:f>Sheet1!$C$1</c:f>
              <c:strCache>
                <c:ptCount val="1"/>
                <c:pt idx="0">
                  <c:v>Feeling in control</c:v>
                </c:pt>
              </c:strCache>
            </c:strRef>
          </c:tx>
          <c:spPr>
            <a:ln w="28575" cap="rnd">
              <a:solidFill>
                <a:srgbClr val="EA8132"/>
              </a:solidFill>
              <a:round/>
            </a:ln>
            <a:effectLst/>
          </c:spPr>
          <c:marker>
            <c:symbol val="circle"/>
            <c:size val="5"/>
            <c:spPr>
              <a:solidFill>
                <a:srgbClr val="EA8132"/>
              </a:solidFill>
              <a:ln w="9525">
                <a:solidFill>
                  <a:srgbClr val="EA8132"/>
                </a:solidFill>
              </a:ln>
              <a:effectLst/>
            </c:spPr>
          </c:marker>
          <c:dLbls>
            <c:dLbl>
              <c:idx val="0"/>
              <c:layout>
                <c:manualLayout>
                  <c:x val="-4.303256394391209E-2"/>
                  <c:y val="5.9159288667901266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73D-4A1B-9765-A1C44A69DC6F}"/>
                </c:ext>
              </c:extLst>
            </c:dLbl>
            <c:dLbl>
              <c:idx val="4"/>
              <c:layout>
                <c:manualLayout>
                  <c:x val="-2.0484402758293267E-2"/>
                  <c:y val="2.369135835948181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373D-4A1B-9765-A1C44A69DC6F}"/>
                </c:ext>
              </c:extLst>
            </c:dLbl>
            <c:dLbl>
              <c:idx val="6"/>
              <c:layout>
                <c:manualLayout>
                  <c:x val="-4.9376110744021266E-3"/>
                  <c:y val="-7.960103258449671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669-445C-8727-229CB281F511}"/>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EA8132"/>
                    </a:solidFill>
                    <a:latin typeface="Century Gothic" panose="020B050202020202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Survey 1 (Jan-Mar '20)</c:v>
                </c:pt>
                <c:pt idx="1">
                  <c:v>Survey 2 (May '20)</c:v>
                </c:pt>
                <c:pt idx="2">
                  <c:v>Survey 3 (July-Aug '20)</c:v>
                </c:pt>
                <c:pt idx="3">
                  <c:v>Survey 4 (Nov-Dec '20)</c:v>
                </c:pt>
                <c:pt idx="4">
                  <c:v>Survey 5 (Mar-May '21)</c:v>
                </c:pt>
                <c:pt idx="5">
                  <c:v>Survey 6 (Jul-Aug '21)</c:v>
                </c:pt>
                <c:pt idx="6">
                  <c:v>Survey 7 (Nov'21-Jan'22)</c:v>
                </c:pt>
              </c:strCache>
            </c:strRef>
          </c:cat>
          <c:val>
            <c:numRef>
              <c:f>Sheet1!$C$2:$C$8</c:f>
              <c:numCache>
                <c:formatCode>0%</c:formatCode>
                <c:ptCount val="7"/>
                <c:pt idx="0">
                  <c:v>0.79</c:v>
                </c:pt>
                <c:pt idx="1">
                  <c:v>0.69</c:v>
                </c:pt>
                <c:pt idx="2">
                  <c:v>0.72</c:v>
                </c:pt>
                <c:pt idx="3">
                  <c:v>0.82</c:v>
                </c:pt>
                <c:pt idx="4">
                  <c:v>0.7</c:v>
                </c:pt>
                <c:pt idx="5">
                  <c:v>0.77</c:v>
                </c:pt>
                <c:pt idx="6">
                  <c:v>0.8</c:v>
                </c:pt>
              </c:numCache>
            </c:numRef>
          </c:val>
          <c:smooth val="1"/>
          <c:extLst>
            <c:ext xmlns:c16="http://schemas.microsoft.com/office/drawing/2014/chart" uri="{C3380CC4-5D6E-409C-BE32-E72D297353CC}">
              <c16:uniqueId val="{00000001-5787-4888-AC4F-B52DF75F73DE}"/>
            </c:ext>
          </c:extLst>
        </c:ser>
        <c:ser>
          <c:idx val="2"/>
          <c:order val="2"/>
          <c:tx>
            <c:strRef>
              <c:f>Sheet1!$D$1</c:f>
              <c:strCache>
                <c:ptCount val="1"/>
                <c:pt idx="0">
                  <c:v>Feeling happy</c:v>
                </c:pt>
              </c:strCache>
            </c:strRef>
          </c:tx>
          <c:spPr>
            <a:ln w="28575" cap="rnd">
              <a:solidFill>
                <a:srgbClr val="92D050"/>
              </a:solidFill>
              <a:round/>
            </a:ln>
            <a:effectLst/>
          </c:spPr>
          <c:marker>
            <c:symbol val="circle"/>
            <c:size val="5"/>
            <c:spPr>
              <a:solidFill>
                <a:srgbClr val="92D050"/>
              </a:solidFill>
              <a:ln w="9525">
                <a:solidFill>
                  <a:srgbClr val="92D050"/>
                </a:solidFill>
              </a:ln>
              <a:effectLst/>
            </c:spPr>
          </c:marker>
          <c:dLbls>
            <c:dLbl>
              <c:idx val="0"/>
              <c:layout>
                <c:manualLayout>
                  <c:x val="-2.5651739014601955E-2"/>
                  <c:y val="1.582013224849560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73D-4A1B-9765-A1C44A69DC6F}"/>
                </c:ext>
              </c:extLst>
            </c:dLbl>
            <c:dLbl>
              <c:idx val="1"/>
              <c:layout>
                <c:manualLayout>
                  <c:x val="-2.4399063393178679E-2"/>
                  <c:y val="2.026398962166852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73D-4A1B-9765-A1C44A69DC6F}"/>
                </c:ext>
              </c:extLst>
            </c:dLbl>
            <c:dLbl>
              <c:idx val="2"/>
              <c:layout>
                <c:manualLayout>
                  <c:x val="-2.314638777175549E-2"/>
                  <c:y val="2.026398962166852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73D-4A1B-9765-A1C44A69DC6F}"/>
                </c:ext>
              </c:extLst>
            </c:dLbl>
            <c:dLbl>
              <c:idx val="3"/>
              <c:layout>
                <c:manualLayout>
                  <c:x val="-2.31463877717554E-2"/>
                  <c:y val="2.47078469948414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73D-4A1B-9765-A1C44A69DC6F}"/>
                </c:ext>
              </c:extLst>
            </c:dLbl>
            <c:dLbl>
              <c:idx val="4"/>
              <c:layout>
                <c:manualLayout>
                  <c:x val="-2.1893712150332121E-2"/>
                  <c:y val="-3.084037016982008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73D-4A1B-9765-A1C44A69DC6F}"/>
                </c:ext>
              </c:extLst>
            </c:dLbl>
            <c:dLbl>
              <c:idx val="5"/>
              <c:layout>
                <c:manualLayout>
                  <c:x val="-2.1920185374700737E-2"/>
                  <c:y val="1.988626174494883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F2F-45AD-9485-015BD7469FB6}"/>
                </c:ext>
              </c:extLst>
            </c:dLbl>
            <c:dLbl>
              <c:idx val="6"/>
              <c:layout>
                <c:manualLayout>
                  <c:x val="-2.7757075099448653E-2"/>
                  <c:y val="-2.677424067336683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669-445C-8727-229CB281F511}"/>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92D05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Survey 1 (Jan-Mar '20)</c:v>
                </c:pt>
                <c:pt idx="1">
                  <c:v>Survey 2 (May '20)</c:v>
                </c:pt>
                <c:pt idx="2">
                  <c:v>Survey 3 (July-Aug '20)</c:v>
                </c:pt>
                <c:pt idx="3">
                  <c:v>Survey 4 (Nov-Dec '20)</c:v>
                </c:pt>
                <c:pt idx="4">
                  <c:v>Survey 5 (Mar-May '21)</c:v>
                </c:pt>
                <c:pt idx="5">
                  <c:v>Survey 6 (Jul-Aug '21)</c:v>
                </c:pt>
                <c:pt idx="6">
                  <c:v>Survey 7 (Nov'21-Jan'22)</c:v>
                </c:pt>
              </c:strCache>
            </c:strRef>
          </c:cat>
          <c:val>
            <c:numRef>
              <c:f>Sheet1!$D$2:$D$8</c:f>
              <c:numCache>
                <c:formatCode>0%</c:formatCode>
                <c:ptCount val="7"/>
                <c:pt idx="0">
                  <c:v>0.73</c:v>
                </c:pt>
                <c:pt idx="1">
                  <c:v>0.66</c:v>
                </c:pt>
                <c:pt idx="2">
                  <c:v>0.69</c:v>
                </c:pt>
                <c:pt idx="3">
                  <c:v>0.81</c:v>
                </c:pt>
                <c:pt idx="4">
                  <c:v>0.71</c:v>
                </c:pt>
                <c:pt idx="5">
                  <c:v>0.69</c:v>
                </c:pt>
                <c:pt idx="6">
                  <c:v>0.73</c:v>
                </c:pt>
              </c:numCache>
            </c:numRef>
          </c:val>
          <c:smooth val="0"/>
          <c:extLst>
            <c:ext xmlns:c16="http://schemas.microsoft.com/office/drawing/2014/chart" uri="{C3380CC4-5D6E-409C-BE32-E72D297353CC}">
              <c16:uniqueId val="{00000000-373D-4A1B-9765-A1C44A69DC6F}"/>
            </c:ext>
          </c:extLst>
        </c:ser>
        <c:ser>
          <c:idx val="3"/>
          <c:order val="3"/>
          <c:tx>
            <c:strRef>
              <c:f>Sheet1!$E$1</c:f>
              <c:strCache>
                <c:ptCount val="1"/>
                <c:pt idx="0">
                  <c:v>Feeling lonely</c:v>
                </c:pt>
              </c:strCache>
            </c:strRef>
          </c:tx>
          <c:spPr>
            <a:ln w="28575" cap="rnd">
              <a:solidFill>
                <a:schemeClr val="bg1">
                  <a:lumMod val="50000"/>
                </a:schemeClr>
              </a:solidFill>
              <a:round/>
            </a:ln>
            <a:effectLst/>
          </c:spPr>
          <c:marker>
            <c:symbol val="circle"/>
            <c:size val="5"/>
            <c:spPr>
              <a:solidFill>
                <a:schemeClr val="bg1">
                  <a:lumMod val="50000"/>
                </a:schemeClr>
              </a:solidFill>
              <a:ln w="9525">
                <a:solidFill>
                  <a:schemeClr val="bg1">
                    <a:lumMod val="50000"/>
                  </a:schemeClr>
                </a:solidFill>
              </a:ln>
              <a:effectLst/>
            </c:spPr>
          </c:marker>
          <c:dLbls>
            <c:dLbl>
              <c:idx val="0"/>
              <c:layout>
                <c:manualLayout>
                  <c:x val="-6.5073699964333098E-2"/>
                  <c:y val="-2.0108454613607558E-2"/>
                </c:manualLayout>
              </c:layout>
              <c:tx>
                <c:rich>
                  <a:bodyPr rot="0" spcFirstLastPara="1" vertOverflow="ellipsis" vert="horz" wrap="square" lIns="38100" tIns="19050" rIns="38100" bIns="19050" anchor="ctr" anchorCtr="1">
                    <a:spAutoFit/>
                  </a:bodyPr>
                  <a:lstStyle/>
                  <a:p>
                    <a:pPr>
                      <a:defRPr sz="1000" b="1" i="0" u="none" strike="noStrike" kern="1200" baseline="0">
                        <a:solidFill>
                          <a:schemeClr val="bg1">
                            <a:lumMod val="50000"/>
                          </a:schemeClr>
                        </a:solidFill>
                        <a:latin typeface="+mn-lt"/>
                        <a:ea typeface="+mn-ea"/>
                        <a:cs typeface="+mn-cs"/>
                      </a:defRPr>
                    </a:pPr>
                    <a:r>
                      <a:rPr lang="en-US" sz="1000" dirty="0"/>
                      <a:t>Not asked</a:t>
                    </a:r>
                  </a:p>
                </c:rich>
              </c:tx>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lumMod val="50000"/>
                        </a:schemeClr>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9-373D-4A1B-9765-A1C44A69DC6F}"/>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lumMod val="50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Survey 1 (Jan-Mar '20)</c:v>
                </c:pt>
                <c:pt idx="1">
                  <c:v>Survey 2 (May '20)</c:v>
                </c:pt>
                <c:pt idx="2">
                  <c:v>Survey 3 (July-Aug '20)</c:v>
                </c:pt>
                <c:pt idx="3">
                  <c:v>Survey 4 (Nov-Dec '20)</c:v>
                </c:pt>
                <c:pt idx="4">
                  <c:v>Survey 5 (Mar-May '21)</c:v>
                </c:pt>
                <c:pt idx="5">
                  <c:v>Survey 6 (Jul-Aug '21)</c:v>
                </c:pt>
                <c:pt idx="6">
                  <c:v>Survey 7 (Nov'21-Jan'22)</c:v>
                </c:pt>
              </c:strCache>
            </c:strRef>
          </c:cat>
          <c:val>
            <c:numRef>
              <c:f>Sheet1!$E$2:$E$8</c:f>
              <c:numCache>
                <c:formatCode>0%</c:formatCode>
                <c:ptCount val="7"/>
                <c:pt idx="1">
                  <c:v>0.32</c:v>
                </c:pt>
                <c:pt idx="2">
                  <c:v>0.27</c:v>
                </c:pt>
                <c:pt idx="3">
                  <c:v>0.21</c:v>
                </c:pt>
                <c:pt idx="4">
                  <c:v>0.27</c:v>
                </c:pt>
                <c:pt idx="5">
                  <c:v>0.26</c:v>
                </c:pt>
                <c:pt idx="6">
                  <c:v>0.21</c:v>
                </c:pt>
              </c:numCache>
            </c:numRef>
          </c:val>
          <c:smooth val="0"/>
          <c:extLst>
            <c:ext xmlns:c16="http://schemas.microsoft.com/office/drawing/2014/chart" uri="{C3380CC4-5D6E-409C-BE32-E72D297353CC}">
              <c16:uniqueId val="{00000001-373D-4A1B-9765-A1C44A69DC6F}"/>
            </c:ext>
          </c:extLst>
        </c:ser>
        <c:dLbls>
          <c:dLblPos val="t"/>
          <c:showLegendKey val="0"/>
          <c:showVal val="1"/>
          <c:showCatName val="0"/>
          <c:showSerName val="0"/>
          <c:showPercent val="0"/>
          <c:showBubbleSize val="0"/>
        </c:dLbls>
        <c:marker val="1"/>
        <c:smooth val="0"/>
        <c:axId val="144821248"/>
        <c:axId val="120984320"/>
      </c:lineChart>
      <c:catAx>
        <c:axId val="14482124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1" i="0" u="none" strike="noStrike" kern="1200" baseline="0">
                <a:solidFill>
                  <a:schemeClr val="tx1"/>
                </a:solidFill>
                <a:latin typeface="+mn-lt"/>
                <a:ea typeface="+mn-ea"/>
                <a:cs typeface="Arial" panose="020B0604020202020204" pitchFamily="34" charset="0"/>
              </a:defRPr>
            </a:pPr>
            <a:endParaRPr lang="en-US"/>
          </a:p>
        </c:txPr>
        <c:crossAx val="120984320"/>
        <c:crosses val="autoZero"/>
        <c:auto val="1"/>
        <c:lblAlgn val="ctr"/>
        <c:lblOffset val="100"/>
        <c:noMultiLvlLbl val="0"/>
      </c:catAx>
      <c:valAx>
        <c:axId val="120984320"/>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Century Gothic" panose="020B0502020202020204" pitchFamily="34" charset="0"/>
                <a:ea typeface="+mn-ea"/>
                <a:cs typeface="+mn-cs"/>
              </a:defRPr>
            </a:pPr>
            <a:endParaRPr lang="en-US"/>
          </a:p>
        </c:txPr>
        <c:crossAx val="144821248"/>
        <c:crosses val="autoZero"/>
        <c:crossBetween val="between"/>
      </c:valAx>
      <c:spPr>
        <a:noFill/>
        <a:ln>
          <a:noFill/>
        </a:ln>
        <a:effectLst/>
      </c:spPr>
    </c:plotArea>
    <c:legend>
      <c:legendPos val="r"/>
      <c:layout>
        <c:manualLayout>
          <c:xMode val="edge"/>
          <c:yMode val="edge"/>
          <c:x val="0.90617861254305876"/>
          <c:y val="0.20787682467145632"/>
          <c:w val="9.3821418330928344E-2"/>
          <c:h val="0.46426202662640376"/>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871729829292995"/>
          <c:y val="0.12114700724058261"/>
          <c:w val="0.49031530656975625"/>
          <c:h val="0.84610757950795079"/>
        </c:manualLayout>
      </c:layout>
      <c:barChart>
        <c:barDir val="bar"/>
        <c:grouping val="stacked"/>
        <c:varyColors val="0"/>
        <c:ser>
          <c:idx val="0"/>
          <c:order val="0"/>
          <c:tx>
            <c:strRef>
              <c:f>Sheet1!$B$1</c:f>
              <c:strCache>
                <c:ptCount val="1"/>
                <c:pt idx="0">
                  <c:v>Not important</c:v>
                </c:pt>
              </c:strCache>
            </c:strRef>
          </c:tx>
          <c:spPr>
            <a:solidFill>
              <a:srgbClr val="C00000"/>
            </a:solidFill>
            <a:ln>
              <a:solidFill>
                <a:srgbClr val="C00000"/>
              </a:solid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0-3216-4DF7-8B8A-643F3AB56DDB}"/>
                </c:ext>
              </c:extLst>
            </c:dLbl>
            <c:dLbl>
              <c:idx val="1"/>
              <c:delete val="1"/>
              <c:extLst>
                <c:ext xmlns:c15="http://schemas.microsoft.com/office/drawing/2012/chart" uri="{CE6537A1-D6FC-4f65-9D91-7224C49458BB}"/>
                <c:ext xmlns:c16="http://schemas.microsoft.com/office/drawing/2014/chart" uri="{C3380CC4-5D6E-409C-BE32-E72D297353CC}">
                  <c16:uniqueId val="{00000009-02BC-47D9-9343-44CB5FA048F0}"/>
                </c:ext>
              </c:extLst>
            </c:dLbl>
            <c:dLbl>
              <c:idx val="2"/>
              <c:delete val="1"/>
              <c:extLst>
                <c:ext xmlns:c15="http://schemas.microsoft.com/office/drawing/2012/chart" uri="{CE6537A1-D6FC-4f65-9D91-7224C49458BB}"/>
                <c:ext xmlns:c16="http://schemas.microsoft.com/office/drawing/2014/chart" uri="{C3380CC4-5D6E-409C-BE32-E72D297353CC}">
                  <c16:uniqueId val="{0000000A-02BC-47D9-9343-44CB5FA048F0}"/>
                </c:ext>
              </c:extLst>
            </c:dLbl>
            <c:dLbl>
              <c:idx val="3"/>
              <c:delete val="1"/>
              <c:extLst>
                <c:ext xmlns:c15="http://schemas.microsoft.com/office/drawing/2012/chart" uri="{CE6537A1-D6FC-4f65-9D91-7224C49458BB}"/>
                <c:ext xmlns:c16="http://schemas.microsoft.com/office/drawing/2014/chart" uri="{C3380CC4-5D6E-409C-BE32-E72D297353CC}">
                  <c16:uniqueId val="{0000000B-02BC-47D9-9343-44CB5FA048F0}"/>
                </c:ext>
              </c:extLst>
            </c:dLbl>
            <c:dLbl>
              <c:idx val="4"/>
              <c:delete val="1"/>
              <c:extLst>
                <c:ext xmlns:c15="http://schemas.microsoft.com/office/drawing/2012/chart" uri="{CE6537A1-D6FC-4f65-9D91-7224C49458BB}"/>
                <c:ext xmlns:c16="http://schemas.microsoft.com/office/drawing/2014/chart" uri="{C3380CC4-5D6E-409C-BE32-E72D297353CC}">
                  <c16:uniqueId val="{0000000C-02BC-47D9-9343-44CB5FA048F0}"/>
                </c:ext>
              </c:extLst>
            </c:dLbl>
            <c:dLbl>
              <c:idx val="5"/>
              <c:delete val="1"/>
              <c:extLst>
                <c:ext xmlns:c15="http://schemas.microsoft.com/office/drawing/2012/chart" uri="{CE6537A1-D6FC-4f65-9D91-7224C49458BB}"/>
                <c:ext xmlns:c16="http://schemas.microsoft.com/office/drawing/2014/chart" uri="{C3380CC4-5D6E-409C-BE32-E72D297353CC}">
                  <c16:uniqueId val="{0000000E-02BC-47D9-9343-44CB5FA048F0}"/>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Care arranged specifically for you will be at the heart of everything we do in the future </c:v>
                </c:pt>
                <c:pt idx="1">
                  <c:v>People with complex needs will be supported by staff from different professions working together and we will use tools like personal health budgets so that people can take charge of their own care</c:v>
                </c:pt>
                <c:pt idx="2">
                  <c:v>Decision making jointly between you and your care professionals will enable people to make informed decisions and choices when their physical or mental health changes </c:v>
                </c:pt>
                <c:pt idx="3">
                  <c:v>We will use personalised care and support planning to support people with long-term physical and mental health conditions to build their knowledge, skills and confidence to live well with their health conditions</c:v>
                </c:pt>
              </c:strCache>
            </c:strRef>
          </c:cat>
          <c:val>
            <c:numRef>
              <c:f>Sheet1!$B$2:$B$5</c:f>
              <c:numCache>
                <c:formatCode>0%</c:formatCode>
                <c:ptCount val="4"/>
                <c:pt idx="0">
                  <c:v>0.03</c:v>
                </c:pt>
                <c:pt idx="1">
                  <c:v>0.02</c:v>
                </c:pt>
                <c:pt idx="2">
                  <c:v>0.01</c:v>
                </c:pt>
                <c:pt idx="3">
                  <c:v>0.01</c:v>
                </c:pt>
              </c:numCache>
            </c:numRef>
          </c:val>
          <c:extLst>
            <c:ext xmlns:c16="http://schemas.microsoft.com/office/drawing/2014/chart" uri="{C3380CC4-5D6E-409C-BE32-E72D297353CC}">
              <c16:uniqueId val="{00000000-02BC-47D9-9343-44CB5FA048F0}"/>
            </c:ext>
          </c:extLst>
        </c:ser>
        <c:ser>
          <c:idx val="1"/>
          <c:order val="1"/>
          <c:tx>
            <c:strRef>
              <c:f>Sheet1!$C$1</c:f>
              <c:strCache>
                <c:ptCount val="1"/>
                <c:pt idx="0">
                  <c:v>Neutral</c:v>
                </c:pt>
              </c:strCache>
            </c:strRef>
          </c:tx>
          <c:spPr>
            <a:solidFill>
              <a:srgbClr val="C3E6EB"/>
            </a:solidFill>
            <a:ln>
              <a:solidFill>
                <a:srgbClr val="C3E6EB"/>
              </a:solidFill>
            </a:ln>
            <a:effectLst/>
          </c:spPr>
          <c:invertIfNegative val="0"/>
          <c:dLbls>
            <c:dLbl>
              <c:idx val="5"/>
              <c:layout>
                <c:manualLayout>
                  <c:x val="-7.012527466192818E-3"/>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02BC-47D9-9343-44CB5FA048F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0206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Care arranged specifically for you will be at the heart of everything we do in the future </c:v>
                </c:pt>
                <c:pt idx="1">
                  <c:v>People with complex needs will be supported by staff from different professions working together and we will use tools like personal health budgets so that people can take charge of their own care</c:v>
                </c:pt>
                <c:pt idx="2">
                  <c:v>Decision making jointly between you and your care professionals will enable people to make informed decisions and choices when their physical or mental health changes </c:v>
                </c:pt>
                <c:pt idx="3">
                  <c:v>We will use personalised care and support planning to support people with long-term physical and mental health conditions to build their knowledge, skills and confidence to live well with their health conditions</c:v>
                </c:pt>
              </c:strCache>
            </c:strRef>
          </c:cat>
          <c:val>
            <c:numRef>
              <c:f>Sheet1!$C$2:$C$5</c:f>
              <c:numCache>
                <c:formatCode>0%</c:formatCode>
                <c:ptCount val="4"/>
                <c:pt idx="0">
                  <c:v>0.1</c:v>
                </c:pt>
                <c:pt idx="1">
                  <c:v>0.08</c:v>
                </c:pt>
                <c:pt idx="2">
                  <c:v>0.05</c:v>
                </c:pt>
                <c:pt idx="3">
                  <c:v>0.05</c:v>
                </c:pt>
              </c:numCache>
            </c:numRef>
          </c:val>
          <c:extLst>
            <c:ext xmlns:c16="http://schemas.microsoft.com/office/drawing/2014/chart" uri="{C3380CC4-5D6E-409C-BE32-E72D297353CC}">
              <c16:uniqueId val="{00000002-02BC-47D9-9343-44CB5FA048F0}"/>
            </c:ext>
          </c:extLst>
        </c:ser>
        <c:ser>
          <c:idx val="2"/>
          <c:order val="2"/>
          <c:tx>
            <c:strRef>
              <c:f>Sheet1!$D$1</c:f>
              <c:strCache>
                <c:ptCount val="1"/>
                <c:pt idx="0">
                  <c:v>Quite important</c:v>
                </c:pt>
              </c:strCache>
            </c:strRef>
          </c:tx>
          <c:spPr>
            <a:solidFill>
              <a:schemeClr val="accent2">
                <a:lumMod val="60000"/>
                <a:lumOff val="40000"/>
              </a:schemeClr>
            </a:solidFill>
            <a:ln>
              <a:solidFill>
                <a:schemeClr val="accent2">
                  <a:lumMod val="60000"/>
                  <a:lumOff val="40000"/>
                </a:schemeClr>
              </a:solidFill>
            </a:ln>
            <a:effectLst/>
          </c:spPr>
          <c:invertIfNegative val="0"/>
          <c:dLbls>
            <c:dLbl>
              <c:idx val="5"/>
              <c:layout>
                <c:manualLayout>
                  <c:x val="1.4025054932385432E-3"/>
                  <c:y val="2.80522876971943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2BC-47D9-9343-44CB5FA048F0}"/>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4992"/>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Care arranged specifically for you will be at the heart of everything we do in the future </c:v>
                </c:pt>
                <c:pt idx="1">
                  <c:v>People with complex needs will be supported by staff from different professions working together and we will use tools like personal health budgets so that people can take charge of their own care</c:v>
                </c:pt>
                <c:pt idx="2">
                  <c:v>Decision making jointly between you and your care professionals will enable people to make informed decisions and choices when their physical or mental health changes </c:v>
                </c:pt>
                <c:pt idx="3">
                  <c:v>We will use personalised care and support planning to support people with long-term physical and mental health conditions to build their knowledge, skills and confidence to live well with their health conditions</c:v>
                </c:pt>
              </c:strCache>
            </c:strRef>
          </c:cat>
          <c:val>
            <c:numRef>
              <c:f>Sheet1!$D$2:$D$5</c:f>
              <c:numCache>
                <c:formatCode>0%</c:formatCode>
                <c:ptCount val="4"/>
                <c:pt idx="0">
                  <c:v>0.38</c:v>
                </c:pt>
                <c:pt idx="1">
                  <c:v>0.32</c:v>
                </c:pt>
                <c:pt idx="2">
                  <c:v>0.35</c:v>
                </c:pt>
                <c:pt idx="3">
                  <c:v>0.33</c:v>
                </c:pt>
              </c:numCache>
            </c:numRef>
          </c:val>
          <c:extLst>
            <c:ext xmlns:c16="http://schemas.microsoft.com/office/drawing/2014/chart" uri="{C3380CC4-5D6E-409C-BE32-E72D297353CC}">
              <c16:uniqueId val="{00000006-02BC-47D9-9343-44CB5FA048F0}"/>
            </c:ext>
          </c:extLst>
        </c:ser>
        <c:ser>
          <c:idx val="3"/>
          <c:order val="3"/>
          <c:tx>
            <c:strRef>
              <c:f>Sheet1!$E$1</c:f>
              <c:strCache>
                <c:ptCount val="1"/>
                <c:pt idx="0">
                  <c:v>Very important</c:v>
                </c:pt>
              </c:strCache>
            </c:strRef>
          </c:tx>
          <c:spPr>
            <a:solidFill>
              <a:srgbClr val="64B22D"/>
            </a:solidFill>
            <a:ln>
              <a:solidFill>
                <a:srgbClr val="64B22D"/>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4992"/>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Care arranged specifically for you will be at the heart of everything we do in the future </c:v>
                </c:pt>
                <c:pt idx="1">
                  <c:v>People with complex needs will be supported by staff from different professions working together and we will use tools like personal health budgets so that people can take charge of their own care</c:v>
                </c:pt>
                <c:pt idx="2">
                  <c:v>Decision making jointly between you and your care professionals will enable people to make informed decisions and choices when their physical or mental health changes </c:v>
                </c:pt>
                <c:pt idx="3">
                  <c:v>We will use personalised care and support planning to support people with long-term physical and mental health conditions to build their knowledge, skills and confidence to live well with their health conditions</c:v>
                </c:pt>
              </c:strCache>
            </c:strRef>
          </c:cat>
          <c:val>
            <c:numRef>
              <c:f>Sheet1!$E$2:$E$5</c:f>
              <c:numCache>
                <c:formatCode>0%</c:formatCode>
                <c:ptCount val="4"/>
                <c:pt idx="0">
                  <c:v>0.49</c:v>
                </c:pt>
                <c:pt idx="1">
                  <c:v>0.57999999999999996</c:v>
                </c:pt>
                <c:pt idx="2">
                  <c:v>0.59</c:v>
                </c:pt>
                <c:pt idx="3">
                  <c:v>0.61</c:v>
                </c:pt>
              </c:numCache>
            </c:numRef>
          </c:val>
          <c:extLst>
            <c:ext xmlns:c16="http://schemas.microsoft.com/office/drawing/2014/chart" uri="{C3380CC4-5D6E-409C-BE32-E72D297353CC}">
              <c16:uniqueId val="{00000008-02BC-47D9-9343-44CB5FA048F0}"/>
            </c:ext>
          </c:extLst>
        </c:ser>
        <c:dLbls>
          <c:dLblPos val="ctr"/>
          <c:showLegendKey val="0"/>
          <c:showVal val="1"/>
          <c:showCatName val="0"/>
          <c:showSerName val="0"/>
          <c:showPercent val="0"/>
          <c:showBubbleSize val="0"/>
        </c:dLbls>
        <c:gapWidth val="150"/>
        <c:overlap val="100"/>
        <c:axId val="361622528"/>
        <c:axId val="361693952"/>
      </c:barChart>
      <c:catAx>
        <c:axId val="361622528"/>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rgbClr val="004992"/>
                </a:solidFill>
                <a:latin typeface="+mn-lt"/>
                <a:ea typeface="+mn-ea"/>
                <a:cs typeface="+mn-cs"/>
              </a:defRPr>
            </a:pPr>
            <a:endParaRPr lang="en-US"/>
          </a:p>
        </c:txPr>
        <c:crossAx val="361693952"/>
        <c:crosses val="autoZero"/>
        <c:auto val="1"/>
        <c:lblAlgn val="ctr"/>
        <c:lblOffset val="100"/>
        <c:noMultiLvlLbl val="0"/>
      </c:catAx>
      <c:valAx>
        <c:axId val="361693952"/>
        <c:scaling>
          <c:orientation val="minMax"/>
        </c:scaling>
        <c:delete val="1"/>
        <c:axPos val="b"/>
        <c:numFmt formatCode="0%" sourceLinked="1"/>
        <c:majorTickMark val="out"/>
        <c:minorTickMark val="none"/>
        <c:tickLblPos val="nextTo"/>
        <c:crossAx val="361622528"/>
        <c:crosses val="autoZero"/>
        <c:crossBetween val="between"/>
      </c:valAx>
      <c:spPr>
        <a:noFill/>
        <a:ln>
          <a:noFill/>
        </a:ln>
        <a:effectLst/>
      </c:spPr>
    </c:plotArea>
    <c:legend>
      <c:legendPos val="t"/>
      <c:layout>
        <c:manualLayout>
          <c:xMode val="edge"/>
          <c:yMode val="edge"/>
          <c:x val="0.4413462264693982"/>
          <c:y val="5.3583483348334834E-2"/>
          <c:w val="0.55865371841201483"/>
          <c:h val="6.0266474644707836E-2"/>
        </c:manualLayout>
      </c:layout>
      <c:overlay val="0"/>
      <c:spPr>
        <a:solidFill>
          <a:schemeClr val="bg1">
            <a:lumMod val="95000"/>
          </a:schemeClr>
        </a:solidFill>
        <a:ln>
          <a:solidFill>
            <a:schemeClr val="bg1">
              <a:lumMod val="85000"/>
            </a:schemeClr>
          </a:solidFill>
        </a:ln>
        <a:effectLst/>
      </c:spPr>
      <c:txPr>
        <a:bodyPr rot="0" spcFirstLastPara="1" vertOverflow="ellipsis" vert="horz" wrap="square" anchor="ctr" anchorCtr="1"/>
        <a:lstStyle/>
        <a:p>
          <a:pPr>
            <a:defRPr sz="1400" b="0" i="0" u="none" strike="noStrike" kern="1200" baseline="0">
              <a:solidFill>
                <a:srgbClr val="004992"/>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871729829292995"/>
          <c:y val="0.12114700724058261"/>
          <c:w val="0.49031530656975625"/>
          <c:h val="0.84610757950795079"/>
        </c:manualLayout>
      </c:layout>
      <c:barChart>
        <c:barDir val="bar"/>
        <c:grouping val="stacked"/>
        <c:varyColors val="0"/>
        <c:ser>
          <c:idx val="0"/>
          <c:order val="0"/>
          <c:tx>
            <c:strRef>
              <c:f>Sheet1!$B$1</c:f>
              <c:strCache>
                <c:ptCount val="1"/>
                <c:pt idx="0">
                  <c:v>Not important</c:v>
                </c:pt>
              </c:strCache>
            </c:strRef>
          </c:tx>
          <c:spPr>
            <a:solidFill>
              <a:srgbClr val="C00000"/>
            </a:solidFill>
            <a:ln>
              <a:solidFill>
                <a:srgbClr val="C00000"/>
              </a:solid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0-3216-4DF7-8B8A-643F3AB56DDB}"/>
                </c:ext>
              </c:extLst>
            </c:dLbl>
            <c:dLbl>
              <c:idx val="1"/>
              <c:delete val="1"/>
              <c:extLst>
                <c:ext xmlns:c15="http://schemas.microsoft.com/office/drawing/2012/chart" uri="{CE6537A1-D6FC-4f65-9D91-7224C49458BB}"/>
                <c:ext xmlns:c16="http://schemas.microsoft.com/office/drawing/2014/chart" uri="{C3380CC4-5D6E-409C-BE32-E72D297353CC}">
                  <c16:uniqueId val="{00000009-02BC-47D9-9343-44CB5FA048F0}"/>
                </c:ext>
              </c:extLst>
            </c:dLbl>
            <c:dLbl>
              <c:idx val="2"/>
              <c:delete val="1"/>
              <c:extLst>
                <c:ext xmlns:c15="http://schemas.microsoft.com/office/drawing/2012/chart" uri="{CE6537A1-D6FC-4f65-9D91-7224C49458BB}"/>
                <c:ext xmlns:c16="http://schemas.microsoft.com/office/drawing/2014/chart" uri="{C3380CC4-5D6E-409C-BE32-E72D297353CC}">
                  <c16:uniqueId val="{0000000A-02BC-47D9-9343-44CB5FA048F0}"/>
                </c:ext>
              </c:extLst>
            </c:dLbl>
            <c:dLbl>
              <c:idx val="3"/>
              <c:delete val="1"/>
              <c:extLst>
                <c:ext xmlns:c15="http://schemas.microsoft.com/office/drawing/2012/chart" uri="{CE6537A1-D6FC-4f65-9D91-7224C49458BB}"/>
                <c:ext xmlns:c16="http://schemas.microsoft.com/office/drawing/2014/chart" uri="{C3380CC4-5D6E-409C-BE32-E72D297353CC}">
                  <c16:uniqueId val="{0000000B-02BC-47D9-9343-44CB5FA048F0}"/>
                </c:ext>
              </c:extLst>
            </c:dLbl>
            <c:dLbl>
              <c:idx val="4"/>
              <c:delete val="1"/>
              <c:extLst>
                <c:ext xmlns:c15="http://schemas.microsoft.com/office/drawing/2012/chart" uri="{CE6537A1-D6FC-4f65-9D91-7224C49458BB}"/>
                <c:ext xmlns:c16="http://schemas.microsoft.com/office/drawing/2014/chart" uri="{C3380CC4-5D6E-409C-BE32-E72D297353CC}">
                  <c16:uniqueId val="{0000000C-02BC-47D9-9343-44CB5FA048F0}"/>
                </c:ext>
              </c:extLst>
            </c:dLbl>
            <c:dLbl>
              <c:idx val="5"/>
              <c:delete val="1"/>
              <c:extLst>
                <c:ext xmlns:c15="http://schemas.microsoft.com/office/drawing/2012/chart" uri="{CE6537A1-D6FC-4f65-9D91-7224C49458BB}"/>
                <c:ext xmlns:c16="http://schemas.microsoft.com/office/drawing/2014/chart" uri="{C3380CC4-5D6E-409C-BE32-E72D297353CC}">
                  <c16:uniqueId val="{0000000E-02BC-47D9-9343-44CB5FA048F0}"/>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Teams of health and social care staff will be set up locally to meet local needs</c:v>
                </c:pt>
                <c:pt idx="1">
                  <c:v>When people need health or care support, local teams with NHS, local authority and third sector (charity) members will work together to provide that support</c:v>
                </c:pt>
                <c:pt idx="2">
                  <c:v>Co-ordinators will make sure that the support that people need is joined-up and works for them. We want to stop people ‘’falling in the cracks’’ between different teams or services</c:v>
                </c:pt>
              </c:strCache>
            </c:strRef>
          </c:cat>
          <c:val>
            <c:numRef>
              <c:f>Sheet1!$B$2:$B$4</c:f>
              <c:numCache>
                <c:formatCode>0%</c:formatCode>
                <c:ptCount val="3"/>
                <c:pt idx="0">
                  <c:v>0.01</c:v>
                </c:pt>
                <c:pt idx="1">
                  <c:v>0.02</c:v>
                </c:pt>
                <c:pt idx="2">
                  <c:v>0</c:v>
                </c:pt>
              </c:numCache>
            </c:numRef>
          </c:val>
          <c:extLst>
            <c:ext xmlns:c16="http://schemas.microsoft.com/office/drawing/2014/chart" uri="{C3380CC4-5D6E-409C-BE32-E72D297353CC}">
              <c16:uniqueId val="{00000000-02BC-47D9-9343-44CB5FA048F0}"/>
            </c:ext>
          </c:extLst>
        </c:ser>
        <c:ser>
          <c:idx val="1"/>
          <c:order val="1"/>
          <c:tx>
            <c:strRef>
              <c:f>Sheet1!$C$1</c:f>
              <c:strCache>
                <c:ptCount val="1"/>
                <c:pt idx="0">
                  <c:v>Neutral</c:v>
                </c:pt>
              </c:strCache>
            </c:strRef>
          </c:tx>
          <c:spPr>
            <a:solidFill>
              <a:srgbClr val="C3E6EB"/>
            </a:solidFill>
            <a:ln>
              <a:solidFill>
                <a:srgbClr val="C3E6EB"/>
              </a:solidFill>
            </a:ln>
            <a:effectLst/>
          </c:spPr>
          <c:invertIfNegative val="0"/>
          <c:dLbls>
            <c:dLbl>
              <c:idx val="5"/>
              <c:layout>
                <c:manualLayout>
                  <c:x val="-7.012527466192818E-3"/>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02BC-47D9-9343-44CB5FA048F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0206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Teams of health and social care staff will be set up locally to meet local needs</c:v>
                </c:pt>
                <c:pt idx="1">
                  <c:v>When people need health or care support, local teams with NHS, local authority and third sector (charity) members will work together to provide that support</c:v>
                </c:pt>
                <c:pt idx="2">
                  <c:v>Co-ordinators will make sure that the support that people need is joined-up and works for them. We want to stop people ‘’falling in the cracks’’ between different teams or services</c:v>
                </c:pt>
              </c:strCache>
            </c:strRef>
          </c:cat>
          <c:val>
            <c:numRef>
              <c:f>Sheet1!$C$2:$C$4</c:f>
              <c:numCache>
                <c:formatCode>0%</c:formatCode>
                <c:ptCount val="3"/>
                <c:pt idx="0">
                  <c:v>0.1</c:v>
                </c:pt>
                <c:pt idx="1">
                  <c:v>0.08</c:v>
                </c:pt>
                <c:pt idx="2">
                  <c:v>0.05</c:v>
                </c:pt>
              </c:numCache>
            </c:numRef>
          </c:val>
          <c:extLst>
            <c:ext xmlns:c16="http://schemas.microsoft.com/office/drawing/2014/chart" uri="{C3380CC4-5D6E-409C-BE32-E72D297353CC}">
              <c16:uniqueId val="{00000002-02BC-47D9-9343-44CB5FA048F0}"/>
            </c:ext>
          </c:extLst>
        </c:ser>
        <c:ser>
          <c:idx val="2"/>
          <c:order val="2"/>
          <c:tx>
            <c:strRef>
              <c:f>Sheet1!$D$1</c:f>
              <c:strCache>
                <c:ptCount val="1"/>
                <c:pt idx="0">
                  <c:v>Quite important</c:v>
                </c:pt>
              </c:strCache>
            </c:strRef>
          </c:tx>
          <c:spPr>
            <a:solidFill>
              <a:srgbClr val="F4AF7C"/>
            </a:solidFill>
            <a:ln>
              <a:solidFill>
                <a:srgbClr val="F4AF7C"/>
              </a:solidFill>
            </a:ln>
            <a:effectLst/>
          </c:spPr>
          <c:invertIfNegative val="0"/>
          <c:dLbls>
            <c:dLbl>
              <c:idx val="5"/>
              <c:layout>
                <c:manualLayout>
                  <c:x val="1.4025054932385432E-3"/>
                  <c:y val="2.80522876971943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2BC-47D9-9343-44CB5FA048F0}"/>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4992"/>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Teams of health and social care staff will be set up locally to meet local needs</c:v>
                </c:pt>
                <c:pt idx="1">
                  <c:v>When people need health or care support, local teams with NHS, local authority and third sector (charity) members will work together to provide that support</c:v>
                </c:pt>
                <c:pt idx="2">
                  <c:v>Co-ordinators will make sure that the support that people need is joined-up and works for them. We want to stop people ‘’falling in the cracks’’ between different teams or services</c:v>
                </c:pt>
              </c:strCache>
            </c:strRef>
          </c:cat>
          <c:val>
            <c:numRef>
              <c:f>Sheet1!$D$2:$D$4</c:f>
              <c:numCache>
                <c:formatCode>0%</c:formatCode>
                <c:ptCount val="3"/>
                <c:pt idx="0">
                  <c:v>0.44</c:v>
                </c:pt>
                <c:pt idx="1">
                  <c:v>0.36</c:v>
                </c:pt>
                <c:pt idx="2">
                  <c:v>0.36</c:v>
                </c:pt>
              </c:numCache>
            </c:numRef>
          </c:val>
          <c:extLst>
            <c:ext xmlns:c16="http://schemas.microsoft.com/office/drawing/2014/chart" uri="{C3380CC4-5D6E-409C-BE32-E72D297353CC}">
              <c16:uniqueId val="{00000006-02BC-47D9-9343-44CB5FA048F0}"/>
            </c:ext>
          </c:extLst>
        </c:ser>
        <c:ser>
          <c:idx val="3"/>
          <c:order val="3"/>
          <c:tx>
            <c:strRef>
              <c:f>Sheet1!$E$1</c:f>
              <c:strCache>
                <c:ptCount val="1"/>
                <c:pt idx="0">
                  <c:v>Very important</c:v>
                </c:pt>
              </c:strCache>
            </c:strRef>
          </c:tx>
          <c:spPr>
            <a:solidFill>
              <a:srgbClr val="EA8132"/>
            </a:solidFill>
            <a:ln>
              <a:solidFill>
                <a:srgbClr val="EA813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4992"/>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Teams of health and social care staff will be set up locally to meet local needs</c:v>
                </c:pt>
                <c:pt idx="1">
                  <c:v>When people need health or care support, local teams with NHS, local authority and third sector (charity) members will work together to provide that support</c:v>
                </c:pt>
                <c:pt idx="2">
                  <c:v>Co-ordinators will make sure that the support that people need is joined-up and works for them. We want to stop people ‘’falling in the cracks’’ between different teams or services</c:v>
                </c:pt>
              </c:strCache>
            </c:strRef>
          </c:cat>
          <c:val>
            <c:numRef>
              <c:f>Sheet1!$E$2:$E$4</c:f>
              <c:numCache>
                <c:formatCode>0%</c:formatCode>
                <c:ptCount val="3"/>
                <c:pt idx="0">
                  <c:v>0.46</c:v>
                </c:pt>
                <c:pt idx="1">
                  <c:v>0.54</c:v>
                </c:pt>
                <c:pt idx="2">
                  <c:v>0.59</c:v>
                </c:pt>
              </c:numCache>
            </c:numRef>
          </c:val>
          <c:extLst>
            <c:ext xmlns:c16="http://schemas.microsoft.com/office/drawing/2014/chart" uri="{C3380CC4-5D6E-409C-BE32-E72D297353CC}">
              <c16:uniqueId val="{00000008-02BC-47D9-9343-44CB5FA048F0}"/>
            </c:ext>
          </c:extLst>
        </c:ser>
        <c:dLbls>
          <c:dLblPos val="ctr"/>
          <c:showLegendKey val="0"/>
          <c:showVal val="1"/>
          <c:showCatName val="0"/>
          <c:showSerName val="0"/>
          <c:showPercent val="0"/>
          <c:showBubbleSize val="0"/>
        </c:dLbls>
        <c:gapWidth val="150"/>
        <c:overlap val="100"/>
        <c:axId val="361622528"/>
        <c:axId val="361693952"/>
      </c:barChart>
      <c:catAx>
        <c:axId val="361622528"/>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004992"/>
                </a:solidFill>
                <a:latin typeface="+mn-lt"/>
                <a:ea typeface="+mn-ea"/>
                <a:cs typeface="+mn-cs"/>
              </a:defRPr>
            </a:pPr>
            <a:endParaRPr lang="en-US"/>
          </a:p>
        </c:txPr>
        <c:crossAx val="361693952"/>
        <c:crosses val="autoZero"/>
        <c:auto val="1"/>
        <c:lblAlgn val="ctr"/>
        <c:lblOffset val="100"/>
        <c:noMultiLvlLbl val="0"/>
      </c:catAx>
      <c:valAx>
        <c:axId val="361693952"/>
        <c:scaling>
          <c:orientation val="minMax"/>
        </c:scaling>
        <c:delete val="1"/>
        <c:axPos val="b"/>
        <c:numFmt formatCode="0%" sourceLinked="1"/>
        <c:majorTickMark val="out"/>
        <c:minorTickMark val="none"/>
        <c:tickLblPos val="nextTo"/>
        <c:crossAx val="361622528"/>
        <c:crosses val="autoZero"/>
        <c:crossBetween val="between"/>
      </c:valAx>
      <c:spPr>
        <a:noFill/>
        <a:ln>
          <a:noFill/>
        </a:ln>
        <a:effectLst/>
      </c:spPr>
    </c:plotArea>
    <c:legend>
      <c:legendPos val="t"/>
      <c:layout>
        <c:manualLayout>
          <c:xMode val="edge"/>
          <c:yMode val="edge"/>
          <c:x val="0.4413462264693982"/>
          <c:y val="5.3583483348334834E-2"/>
          <c:w val="0.55865371841201483"/>
          <c:h val="6.0266474644707836E-2"/>
        </c:manualLayout>
      </c:layout>
      <c:overlay val="0"/>
      <c:spPr>
        <a:solidFill>
          <a:schemeClr val="bg1">
            <a:lumMod val="95000"/>
          </a:schemeClr>
        </a:solidFill>
        <a:ln>
          <a:solidFill>
            <a:schemeClr val="bg1">
              <a:lumMod val="85000"/>
            </a:schemeClr>
          </a:solidFill>
        </a:ln>
        <a:effectLst/>
      </c:spPr>
      <c:txPr>
        <a:bodyPr rot="0" spcFirstLastPara="1" vertOverflow="ellipsis" vert="horz" wrap="square" anchor="ctr" anchorCtr="1"/>
        <a:lstStyle/>
        <a:p>
          <a:pPr>
            <a:defRPr sz="1400" b="0" i="0" u="none" strike="noStrike" kern="1200" baseline="0">
              <a:solidFill>
                <a:srgbClr val="004992"/>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871729829292995"/>
          <c:y val="0.12114700724058261"/>
          <c:w val="0.49031530656975625"/>
          <c:h val="0.84610757950795079"/>
        </c:manualLayout>
      </c:layout>
      <c:barChart>
        <c:barDir val="bar"/>
        <c:grouping val="stacked"/>
        <c:varyColors val="0"/>
        <c:ser>
          <c:idx val="0"/>
          <c:order val="0"/>
          <c:tx>
            <c:strRef>
              <c:f>Sheet1!$B$1</c:f>
              <c:strCache>
                <c:ptCount val="1"/>
                <c:pt idx="0">
                  <c:v>Not important</c:v>
                </c:pt>
              </c:strCache>
            </c:strRef>
          </c:tx>
          <c:spPr>
            <a:solidFill>
              <a:srgbClr val="C00000"/>
            </a:solidFill>
            <a:ln>
              <a:solidFill>
                <a:srgbClr val="C00000"/>
              </a:solid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0-3216-4DF7-8B8A-643F3AB56DDB}"/>
                </c:ext>
              </c:extLst>
            </c:dLbl>
            <c:dLbl>
              <c:idx val="1"/>
              <c:delete val="1"/>
              <c:extLst>
                <c:ext xmlns:c15="http://schemas.microsoft.com/office/drawing/2012/chart" uri="{CE6537A1-D6FC-4f65-9D91-7224C49458BB}"/>
                <c:ext xmlns:c16="http://schemas.microsoft.com/office/drawing/2014/chart" uri="{C3380CC4-5D6E-409C-BE32-E72D297353CC}">
                  <c16:uniqueId val="{00000009-02BC-47D9-9343-44CB5FA048F0}"/>
                </c:ext>
              </c:extLst>
            </c:dLbl>
            <c:dLbl>
              <c:idx val="2"/>
              <c:delete val="1"/>
              <c:extLst>
                <c:ext xmlns:c15="http://schemas.microsoft.com/office/drawing/2012/chart" uri="{CE6537A1-D6FC-4f65-9D91-7224C49458BB}"/>
                <c:ext xmlns:c16="http://schemas.microsoft.com/office/drawing/2014/chart" uri="{C3380CC4-5D6E-409C-BE32-E72D297353CC}">
                  <c16:uniqueId val="{0000000A-02BC-47D9-9343-44CB5FA048F0}"/>
                </c:ext>
              </c:extLst>
            </c:dLbl>
            <c:dLbl>
              <c:idx val="3"/>
              <c:delete val="1"/>
              <c:extLst>
                <c:ext xmlns:c15="http://schemas.microsoft.com/office/drawing/2012/chart" uri="{CE6537A1-D6FC-4f65-9D91-7224C49458BB}"/>
                <c:ext xmlns:c16="http://schemas.microsoft.com/office/drawing/2014/chart" uri="{C3380CC4-5D6E-409C-BE32-E72D297353CC}">
                  <c16:uniqueId val="{0000000B-02BC-47D9-9343-44CB5FA048F0}"/>
                </c:ext>
              </c:extLst>
            </c:dLbl>
            <c:dLbl>
              <c:idx val="4"/>
              <c:delete val="1"/>
              <c:extLst>
                <c:ext xmlns:c15="http://schemas.microsoft.com/office/drawing/2012/chart" uri="{CE6537A1-D6FC-4f65-9D91-7224C49458BB}"/>
                <c:ext xmlns:c16="http://schemas.microsoft.com/office/drawing/2014/chart" uri="{C3380CC4-5D6E-409C-BE32-E72D297353CC}">
                  <c16:uniqueId val="{0000000C-02BC-47D9-9343-44CB5FA048F0}"/>
                </c:ext>
              </c:extLst>
            </c:dLbl>
            <c:dLbl>
              <c:idx val="5"/>
              <c:delete val="1"/>
              <c:extLst>
                <c:ext xmlns:c15="http://schemas.microsoft.com/office/drawing/2012/chart" uri="{CE6537A1-D6FC-4f65-9D91-7224C49458BB}"/>
                <c:ext xmlns:c16="http://schemas.microsoft.com/office/drawing/2014/chart" uri="{C3380CC4-5D6E-409C-BE32-E72D297353CC}">
                  <c16:uniqueId val="{0000000E-02BC-47D9-9343-44CB5FA048F0}"/>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We will build communities up by working with their strengths</c:v>
                </c:pt>
                <c:pt idx="1">
                  <c:v>Local health and social care teams will have access to good data about the communities they work in so they can provide proactive support to communities and individuals so they can maintain good health and wellbeing</c:v>
                </c:pt>
                <c:pt idx="2">
                  <c:v>Health and care professionals will be able to refer people to a range of local, non-clinical services (known as social prescribing) that will enable people to take more control of their own health</c:v>
                </c:pt>
                <c:pt idx="3">
                  <c:v>We will work to prevent illness and reduce health inequalities in all our communities</c:v>
                </c:pt>
              </c:strCache>
            </c:strRef>
          </c:cat>
          <c:val>
            <c:numRef>
              <c:f>Sheet1!$B$2:$B$5</c:f>
              <c:numCache>
                <c:formatCode>0%</c:formatCode>
                <c:ptCount val="4"/>
                <c:pt idx="0">
                  <c:v>0.04</c:v>
                </c:pt>
                <c:pt idx="1">
                  <c:v>0.01</c:v>
                </c:pt>
                <c:pt idx="2">
                  <c:v>0.02</c:v>
                </c:pt>
                <c:pt idx="3">
                  <c:v>0</c:v>
                </c:pt>
              </c:numCache>
            </c:numRef>
          </c:val>
          <c:extLst>
            <c:ext xmlns:c16="http://schemas.microsoft.com/office/drawing/2014/chart" uri="{C3380CC4-5D6E-409C-BE32-E72D297353CC}">
              <c16:uniqueId val="{00000000-02BC-47D9-9343-44CB5FA048F0}"/>
            </c:ext>
          </c:extLst>
        </c:ser>
        <c:ser>
          <c:idx val="1"/>
          <c:order val="1"/>
          <c:tx>
            <c:strRef>
              <c:f>Sheet1!$C$1</c:f>
              <c:strCache>
                <c:ptCount val="1"/>
                <c:pt idx="0">
                  <c:v>Neutral</c:v>
                </c:pt>
              </c:strCache>
            </c:strRef>
          </c:tx>
          <c:spPr>
            <a:solidFill>
              <a:srgbClr val="C3E6EB"/>
            </a:solidFill>
            <a:ln>
              <a:solidFill>
                <a:srgbClr val="C3E6EB"/>
              </a:solidFill>
            </a:ln>
            <a:effectLst/>
          </c:spPr>
          <c:invertIfNegative val="0"/>
          <c:dLbls>
            <c:dLbl>
              <c:idx val="5"/>
              <c:layout>
                <c:manualLayout>
                  <c:x val="-7.012527466192818E-3"/>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02BC-47D9-9343-44CB5FA048F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0206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We will build communities up by working with their strengths</c:v>
                </c:pt>
                <c:pt idx="1">
                  <c:v>Local health and social care teams will have access to good data about the communities they work in so they can provide proactive support to communities and individuals so they can maintain good health and wellbeing</c:v>
                </c:pt>
                <c:pt idx="2">
                  <c:v>Health and care professionals will be able to refer people to a range of local, non-clinical services (known as social prescribing) that will enable people to take more control of their own health</c:v>
                </c:pt>
                <c:pt idx="3">
                  <c:v>We will work to prevent illness and reduce health inequalities in all our communities</c:v>
                </c:pt>
              </c:strCache>
            </c:strRef>
          </c:cat>
          <c:val>
            <c:numRef>
              <c:f>Sheet1!$C$2:$C$5</c:f>
              <c:numCache>
                <c:formatCode>0%</c:formatCode>
                <c:ptCount val="4"/>
                <c:pt idx="0">
                  <c:v>0.17</c:v>
                </c:pt>
                <c:pt idx="1">
                  <c:v>0.13</c:v>
                </c:pt>
                <c:pt idx="2">
                  <c:v>0.09</c:v>
                </c:pt>
                <c:pt idx="3">
                  <c:v>0.04</c:v>
                </c:pt>
              </c:numCache>
            </c:numRef>
          </c:val>
          <c:extLst>
            <c:ext xmlns:c16="http://schemas.microsoft.com/office/drawing/2014/chart" uri="{C3380CC4-5D6E-409C-BE32-E72D297353CC}">
              <c16:uniqueId val="{00000002-02BC-47D9-9343-44CB5FA048F0}"/>
            </c:ext>
          </c:extLst>
        </c:ser>
        <c:ser>
          <c:idx val="2"/>
          <c:order val="2"/>
          <c:tx>
            <c:strRef>
              <c:f>Sheet1!$D$1</c:f>
              <c:strCache>
                <c:ptCount val="1"/>
                <c:pt idx="0">
                  <c:v>Quite important</c:v>
                </c:pt>
              </c:strCache>
            </c:strRef>
          </c:tx>
          <c:spPr>
            <a:solidFill>
              <a:schemeClr val="accent3">
                <a:lumMod val="60000"/>
                <a:lumOff val="40000"/>
              </a:schemeClr>
            </a:solidFill>
            <a:ln>
              <a:solidFill>
                <a:schemeClr val="accent3">
                  <a:lumMod val="60000"/>
                  <a:lumOff val="40000"/>
                </a:schemeClr>
              </a:solidFill>
            </a:ln>
            <a:effectLst/>
          </c:spPr>
          <c:invertIfNegative val="0"/>
          <c:dLbls>
            <c:dLbl>
              <c:idx val="5"/>
              <c:layout>
                <c:manualLayout>
                  <c:x val="1.4025054932385432E-3"/>
                  <c:y val="2.80522876971943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2BC-47D9-9343-44CB5FA048F0}"/>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We will build communities up by working with their strengths</c:v>
                </c:pt>
                <c:pt idx="1">
                  <c:v>Local health and social care teams will have access to good data about the communities they work in so they can provide proactive support to communities and individuals so they can maintain good health and wellbeing</c:v>
                </c:pt>
                <c:pt idx="2">
                  <c:v>Health and care professionals will be able to refer people to a range of local, non-clinical services (known as social prescribing) that will enable people to take more control of their own health</c:v>
                </c:pt>
                <c:pt idx="3">
                  <c:v>We will work to prevent illness and reduce health inequalities in all our communities</c:v>
                </c:pt>
              </c:strCache>
            </c:strRef>
          </c:cat>
          <c:val>
            <c:numRef>
              <c:f>Sheet1!$D$2:$D$5</c:f>
              <c:numCache>
                <c:formatCode>0%</c:formatCode>
                <c:ptCount val="4"/>
                <c:pt idx="0">
                  <c:v>0.44</c:v>
                </c:pt>
                <c:pt idx="1">
                  <c:v>0.38</c:v>
                </c:pt>
                <c:pt idx="2">
                  <c:v>0.45</c:v>
                </c:pt>
                <c:pt idx="3">
                  <c:v>0.28000000000000003</c:v>
                </c:pt>
              </c:numCache>
            </c:numRef>
          </c:val>
          <c:extLst>
            <c:ext xmlns:c16="http://schemas.microsoft.com/office/drawing/2014/chart" uri="{C3380CC4-5D6E-409C-BE32-E72D297353CC}">
              <c16:uniqueId val="{00000006-02BC-47D9-9343-44CB5FA048F0}"/>
            </c:ext>
          </c:extLst>
        </c:ser>
        <c:ser>
          <c:idx val="3"/>
          <c:order val="3"/>
          <c:tx>
            <c:strRef>
              <c:f>Sheet1!$E$1</c:f>
              <c:strCache>
                <c:ptCount val="1"/>
                <c:pt idx="0">
                  <c:v>Very important</c:v>
                </c:pt>
              </c:strCache>
            </c:strRef>
          </c:tx>
          <c:spPr>
            <a:solidFill>
              <a:schemeClr val="accent3">
                <a:lumMod val="75000"/>
              </a:schemeClr>
            </a:solidFill>
            <a:ln>
              <a:solidFill>
                <a:schemeClr val="accent3">
                  <a:lumMod val="75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We will build communities up by working with their strengths</c:v>
                </c:pt>
                <c:pt idx="1">
                  <c:v>Local health and social care teams will have access to good data about the communities they work in so they can provide proactive support to communities and individuals so they can maintain good health and wellbeing</c:v>
                </c:pt>
                <c:pt idx="2">
                  <c:v>Health and care professionals will be able to refer people to a range of local, non-clinical services (known as social prescribing) that will enable people to take more control of their own health</c:v>
                </c:pt>
                <c:pt idx="3">
                  <c:v>We will work to prevent illness and reduce health inequalities in all our communities</c:v>
                </c:pt>
              </c:strCache>
            </c:strRef>
          </c:cat>
          <c:val>
            <c:numRef>
              <c:f>Sheet1!$E$2:$E$5</c:f>
              <c:numCache>
                <c:formatCode>0%</c:formatCode>
                <c:ptCount val="4"/>
                <c:pt idx="0">
                  <c:v>0.35</c:v>
                </c:pt>
                <c:pt idx="1">
                  <c:v>0.48</c:v>
                </c:pt>
                <c:pt idx="2">
                  <c:v>0.44</c:v>
                </c:pt>
                <c:pt idx="3">
                  <c:v>0.68</c:v>
                </c:pt>
              </c:numCache>
            </c:numRef>
          </c:val>
          <c:extLst>
            <c:ext xmlns:c16="http://schemas.microsoft.com/office/drawing/2014/chart" uri="{C3380CC4-5D6E-409C-BE32-E72D297353CC}">
              <c16:uniqueId val="{00000008-02BC-47D9-9343-44CB5FA048F0}"/>
            </c:ext>
          </c:extLst>
        </c:ser>
        <c:dLbls>
          <c:dLblPos val="ctr"/>
          <c:showLegendKey val="0"/>
          <c:showVal val="1"/>
          <c:showCatName val="0"/>
          <c:showSerName val="0"/>
          <c:showPercent val="0"/>
          <c:showBubbleSize val="0"/>
        </c:dLbls>
        <c:gapWidth val="150"/>
        <c:overlap val="100"/>
        <c:axId val="361622528"/>
        <c:axId val="361693952"/>
      </c:barChart>
      <c:catAx>
        <c:axId val="361622528"/>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rgbClr val="004992"/>
                </a:solidFill>
                <a:latin typeface="+mn-lt"/>
                <a:ea typeface="+mn-ea"/>
                <a:cs typeface="+mn-cs"/>
              </a:defRPr>
            </a:pPr>
            <a:endParaRPr lang="en-US"/>
          </a:p>
        </c:txPr>
        <c:crossAx val="361693952"/>
        <c:crosses val="autoZero"/>
        <c:auto val="1"/>
        <c:lblAlgn val="ctr"/>
        <c:lblOffset val="100"/>
        <c:noMultiLvlLbl val="0"/>
      </c:catAx>
      <c:valAx>
        <c:axId val="361693952"/>
        <c:scaling>
          <c:orientation val="minMax"/>
        </c:scaling>
        <c:delete val="1"/>
        <c:axPos val="b"/>
        <c:numFmt formatCode="0%" sourceLinked="1"/>
        <c:majorTickMark val="out"/>
        <c:minorTickMark val="none"/>
        <c:tickLblPos val="nextTo"/>
        <c:crossAx val="361622528"/>
        <c:crosses val="autoZero"/>
        <c:crossBetween val="between"/>
      </c:valAx>
      <c:spPr>
        <a:noFill/>
        <a:ln>
          <a:noFill/>
        </a:ln>
        <a:effectLst/>
      </c:spPr>
    </c:plotArea>
    <c:legend>
      <c:legendPos val="t"/>
      <c:layout>
        <c:manualLayout>
          <c:xMode val="edge"/>
          <c:yMode val="edge"/>
          <c:x val="0.4413462264693982"/>
          <c:y val="5.3583483348334834E-2"/>
          <c:w val="0.55865371841201483"/>
          <c:h val="6.0266474644707836E-2"/>
        </c:manualLayout>
      </c:layout>
      <c:overlay val="0"/>
      <c:spPr>
        <a:solidFill>
          <a:schemeClr val="bg1">
            <a:lumMod val="95000"/>
          </a:schemeClr>
        </a:solidFill>
        <a:ln>
          <a:solidFill>
            <a:schemeClr val="bg1">
              <a:lumMod val="85000"/>
            </a:schemeClr>
          </a:solidFill>
        </a:ln>
        <a:effectLst/>
      </c:spPr>
      <c:txPr>
        <a:bodyPr rot="0" spcFirstLastPara="1" vertOverflow="ellipsis" vert="horz" wrap="square" anchor="ctr" anchorCtr="1"/>
        <a:lstStyle/>
        <a:p>
          <a:pPr>
            <a:defRPr sz="1400" b="0" i="0" u="none" strike="noStrike" kern="1200" baseline="0">
              <a:solidFill>
                <a:srgbClr val="004992"/>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871729829292995"/>
          <c:y val="0.12114700724058261"/>
          <c:w val="0.49031530656975625"/>
          <c:h val="0.84610757950795079"/>
        </c:manualLayout>
      </c:layout>
      <c:barChart>
        <c:barDir val="bar"/>
        <c:grouping val="stacked"/>
        <c:varyColors val="0"/>
        <c:ser>
          <c:idx val="0"/>
          <c:order val="0"/>
          <c:tx>
            <c:strRef>
              <c:f>Sheet1!$B$1</c:f>
              <c:strCache>
                <c:ptCount val="1"/>
                <c:pt idx="0">
                  <c:v>Not important</c:v>
                </c:pt>
              </c:strCache>
            </c:strRef>
          </c:tx>
          <c:spPr>
            <a:solidFill>
              <a:srgbClr val="C00000"/>
            </a:solidFill>
            <a:ln>
              <a:solidFill>
                <a:srgbClr val="C00000"/>
              </a:solid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0-3216-4DF7-8B8A-643F3AB56DDB}"/>
                </c:ext>
              </c:extLst>
            </c:dLbl>
            <c:dLbl>
              <c:idx val="1"/>
              <c:delete val="1"/>
              <c:extLst>
                <c:ext xmlns:c15="http://schemas.microsoft.com/office/drawing/2012/chart" uri="{CE6537A1-D6FC-4f65-9D91-7224C49458BB}"/>
                <c:ext xmlns:c16="http://schemas.microsoft.com/office/drawing/2014/chart" uri="{C3380CC4-5D6E-409C-BE32-E72D297353CC}">
                  <c16:uniqueId val="{00000009-02BC-47D9-9343-44CB5FA048F0}"/>
                </c:ext>
              </c:extLst>
            </c:dLbl>
            <c:dLbl>
              <c:idx val="2"/>
              <c:delete val="1"/>
              <c:extLst>
                <c:ext xmlns:c15="http://schemas.microsoft.com/office/drawing/2012/chart" uri="{CE6537A1-D6FC-4f65-9D91-7224C49458BB}"/>
                <c:ext xmlns:c16="http://schemas.microsoft.com/office/drawing/2014/chart" uri="{C3380CC4-5D6E-409C-BE32-E72D297353CC}">
                  <c16:uniqueId val="{0000000A-02BC-47D9-9343-44CB5FA048F0}"/>
                </c:ext>
              </c:extLst>
            </c:dLbl>
            <c:dLbl>
              <c:idx val="3"/>
              <c:delete val="1"/>
              <c:extLst>
                <c:ext xmlns:c15="http://schemas.microsoft.com/office/drawing/2012/chart" uri="{CE6537A1-D6FC-4f65-9D91-7224C49458BB}"/>
                <c:ext xmlns:c16="http://schemas.microsoft.com/office/drawing/2014/chart" uri="{C3380CC4-5D6E-409C-BE32-E72D297353CC}">
                  <c16:uniqueId val="{0000000B-02BC-47D9-9343-44CB5FA048F0}"/>
                </c:ext>
              </c:extLst>
            </c:dLbl>
            <c:dLbl>
              <c:idx val="4"/>
              <c:delete val="1"/>
              <c:extLst>
                <c:ext xmlns:c15="http://schemas.microsoft.com/office/drawing/2012/chart" uri="{CE6537A1-D6FC-4f65-9D91-7224C49458BB}"/>
                <c:ext xmlns:c16="http://schemas.microsoft.com/office/drawing/2014/chart" uri="{C3380CC4-5D6E-409C-BE32-E72D297353CC}">
                  <c16:uniqueId val="{0000000C-02BC-47D9-9343-44CB5FA048F0}"/>
                </c:ext>
              </c:extLst>
            </c:dLbl>
            <c:dLbl>
              <c:idx val="5"/>
              <c:delete val="1"/>
              <c:extLst>
                <c:ext xmlns:c15="http://schemas.microsoft.com/office/drawing/2012/chart" uri="{CE6537A1-D6FC-4f65-9D91-7224C49458BB}"/>
                <c:ext xmlns:c16="http://schemas.microsoft.com/office/drawing/2014/chart" uri="{C3380CC4-5D6E-409C-BE32-E72D297353CC}">
                  <c16:uniqueId val="{0000000E-02BC-47D9-9343-44CB5FA048F0}"/>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As more services will be available online and in community locations, our NHS, local authority and third sector (charity) specialist centres will be able to focus more on providing specialist care</c:v>
                </c:pt>
                <c:pt idx="1">
                  <c:v>The health and care professionals in our centres will be able to do more to support local teams and people in their own homes</c:v>
                </c:pt>
                <c:pt idx="2">
                  <c:v>We will invest in our specialist centres to make sure they are ready to meet the needs that our population will have in the future </c:v>
                </c:pt>
              </c:strCache>
            </c:strRef>
          </c:cat>
          <c:val>
            <c:numRef>
              <c:f>Sheet1!$B$2:$B$4</c:f>
              <c:numCache>
                <c:formatCode>0%</c:formatCode>
                <c:ptCount val="3"/>
                <c:pt idx="0">
                  <c:v>0.02</c:v>
                </c:pt>
                <c:pt idx="1">
                  <c:v>0.01</c:v>
                </c:pt>
                <c:pt idx="2">
                  <c:v>0.02</c:v>
                </c:pt>
              </c:numCache>
            </c:numRef>
          </c:val>
          <c:extLst>
            <c:ext xmlns:c16="http://schemas.microsoft.com/office/drawing/2014/chart" uri="{C3380CC4-5D6E-409C-BE32-E72D297353CC}">
              <c16:uniqueId val="{00000000-02BC-47D9-9343-44CB5FA048F0}"/>
            </c:ext>
          </c:extLst>
        </c:ser>
        <c:ser>
          <c:idx val="1"/>
          <c:order val="1"/>
          <c:tx>
            <c:strRef>
              <c:f>Sheet1!$C$1</c:f>
              <c:strCache>
                <c:ptCount val="1"/>
                <c:pt idx="0">
                  <c:v>Neutral</c:v>
                </c:pt>
              </c:strCache>
            </c:strRef>
          </c:tx>
          <c:spPr>
            <a:solidFill>
              <a:srgbClr val="C3E6EB"/>
            </a:solidFill>
            <a:ln>
              <a:solidFill>
                <a:srgbClr val="C3E6EB"/>
              </a:solidFill>
            </a:ln>
            <a:effectLst/>
          </c:spPr>
          <c:invertIfNegative val="0"/>
          <c:dLbls>
            <c:dLbl>
              <c:idx val="5"/>
              <c:layout>
                <c:manualLayout>
                  <c:x val="-7.012527466192818E-3"/>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02BC-47D9-9343-44CB5FA048F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0206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As more services will be available online and in community locations, our NHS, local authority and third sector (charity) specialist centres will be able to focus more on providing specialist care</c:v>
                </c:pt>
                <c:pt idx="1">
                  <c:v>The health and care professionals in our centres will be able to do more to support local teams and people in their own homes</c:v>
                </c:pt>
                <c:pt idx="2">
                  <c:v>We will invest in our specialist centres to make sure they are ready to meet the needs that our population will have in the future </c:v>
                </c:pt>
              </c:strCache>
            </c:strRef>
          </c:cat>
          <c:val>
            <c:numRef>
              <c:f>Sheet1!$C$2:$C$4</c:f>
              <c:numCache>
                <c:formatCode>0%</c:formatCode>
                <c:ptCount val="3"/>
                <c:pt idx="0">
                  <c:v>0.13</c:v>
                </c:pt>
                <c:pt idx="1">
                  <c:v>0.1</c:v>
                </c:pt>
                <c:pt idx="2">
                  <c:v>0.08</c:v>
                </c:pt>
              </c:numCache>
            </c:numRef>
          </c:val>
          <c:extLst>
            <c:ext xmlns:c16="http://schemas.microsoft.com/office/drawing/2014/chart" uri="{C3380CC4-5D6E-409C-BE32-E72D297353CC}">
              <c16:uniqueId val="{00000002-02BC-47D9-9343-44CB5FA048F0}"/>
            </c:ext>
          </c:extLst>
        </c:ser>
        <c:ser>
          <c:idx val="2"/>
          <c:order val="2"/>
          <c:tx>
            <c:strRef>
              <c:f>Sheet1!$D$1</c:f>
              <c:strCache>
                <c:ptCount val="1"/>
                <c:pt idx="0">
                  <c:v>Quite important</c:v>
                </c:pt>
              </c:strCache>
            </c:strRef>
          </c:tx>
          <c:spPr>
            <a:solidFill>
              <a:schemeClr val="bg2">
                <a:lumMod val="60000"/>
                <a:lumOff val="40000"/>
              </a:schemeClr>
            </a:solidFill>
            <a:ln>
              <a:solidFill>
                <a:schemeClr val="bg2">
                  <a:lumMod val="60000"/>
                  <a:lumOff val="40000"/>
                </a:schemeClr>
              </a:solidFill>
            </a:ln>
            <a:effectLst/>
          </c:spPr>
          <c:invertIfNegative val="0"/>
          <c:dLbls>
            <c:dLbl>
              <c:idx val="5"/>
              <c:layout>
                <c:manualLayout>
                  <c:x val="1.4025054932385432E-3"/>
                  <c:y val="2.80522876971943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2BC-47D9-9343-44CB5FA048F0}"/>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As more services will be available online and in community locations, our NHS, local authority and third sector (charity) specialist centres will be able to focus more on providing specialist care</c:v>
                </c:pt>
                <c:pt idx="1">
                  <c:v>The health and care professionals in our centres will be able to do more to support local teams and people in their own homes</c:v>
                </c:pt>
                <c:pt idx="2">
                  <c:v>We will invest in our specialist centres to make sure they are ready to meet the needs that our population will have in the future </c:v>
                </c:pt>
              </c:strCache>
            </c:strRef>
          </c:cat>
          <c:val>
            <c:numRef>
              <c:f>Sheet1!$D$2:$D$4</c:f>
              <c:numCache>
                <c:formatCode>0%</c:formatCode>
                <c:ptCount val="3"/>
                <c:pt idx="0">
                  <c:v>0.53</c:v>
                </c:pt>
                <c:pt idx="1">
                  <c:v>0.42</c:v>
                </c:pt>
                <c:pt idx="2">
                  <c:v>0.42</c:v>
                </c:pt>
              </c:numCache>
            </c:numRef>
          </c:val>
          <c:extLst>
            <c:ext xmlns:c16="http://schemas.microsoft.com/office/drawing/2014/chart" uri="{C3380CC4-5D6E-409C-BE32-E72D297353CC}">
              <c16:uniqueId val="{00000006-02BC-47D9-9343-44CB5FA048F0}"/>
            </c:ext>
          </c:extLst>
        </c:ser>
        <c:ser>
          <c:idx val="3"/>
          <c:order val="3"/>
          <c:tx>
            <c:strRef>
              <c:f>Sheet1!$E$1</c:f>
              <c:strCache>
                <c:ptCount val="1"/>
                <c:pt idx="0">
                  <c:v>Very important</c:v>
                </c:pt>
              </c:strCache>
            </c:strRef>
          </c:tx>
          <c:spPr>
            <a:solidFill>
              <a:srgbClr val="009DCC"/>
            </a:solidFill>
            <a:ln>
              <a:solidFill>
                <a:srgbClr val="009DCC"/>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As more services will be available online and in community locations, our NHS, local authority and third sector (charity) specialist centres will be able to focus more on providing specialist care</c:v>
                </c:pt>
                <c:pt idx="1">
                  <c:v>The health and care professionals in our centres will be able to do more to support local teams and people in their own homes</c:v>
                </c:pt>
                <c:pt idx="2">
                  <c:v>We will invest in our specialist centres to make sure they are ready to meet the needs that our population will have in the future </c:v>
                </c:pt>
              </c:strCache>
            </c:strRef>
          </c:cat>
          <c:val>
            <c:numRef>
              <c:f>Sheet1!$E$2:$E$4</c:f>
              <c:numCache>
                <c:formatCode>0%</c:formatCode>
                <c:ptCount val="3"/>
                <c:pt idx="0">
                  <c:v>0.32</c:v>
                </c:pt>
                <c:pt idx="1">
                  <c:v>0.47</c:v>
                </c:pt>
                <c:pt idx="2">
                  <c:v>0.48</c:v>
                </c:pt>
              </c:numCache>
            </c:numRef>
          </c:val>
          <c:extLst>
            <c:ext xmlns:c16="http://schemas.microsoft.com/office/drawing/2014/chart" uri="{C3380CC4-5D6E-409C-BE32-E72D297353CC}">
              <c16:uniqueId val="{00000008-02BC-47D9-9343-44CB5FA048F0}"/>
            </c:ext>
          </c:extLst>
        </c:ser>
        <c:dLbls>
          <c:dLblPos val="ctr"/>
          <c:showLegendKey val="0"/>
          <c:showVal val="1"/>
          <c:showCatName val="0"/>
          <c:showSerName val="0"/>
          <c:showPercent val="0"/>
          <c:showBubbleSize val="0"/>
        </c:dLbls>
        <c:gapWidth val="150"/>
        <c:overlap val="100"/>
        <c:axId val="361622528"/>
        <c:axId val="361693952"/>
      </c:barChart>
      <c:catAx>
        <c:axId val="361622528"/>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004992"/>
                </a:solidFill>
                <a:latin typeface="+mn-lt"/>
                <a:ea typeface="+mn-ea"/>
                <a:cs typeface="+mn-cs"/>
              </a:defRPr>
            </a:pPr>
            <a:endParaRPr lang="en-US"/>
          </a:p>
        </c:txPr>
        <c:crossAx val="361693952"/>
        <c:crosses val="autoZero"/>
        <c:auto val="1"/>
        <c:lblAlgn val="ctr"/>
        <c:lblOffset val="100"/>
        <c:noMultiLvlLbl val="0"/>
      </c:catAx>
      <c:valAx>
        <c:axId val="361693952"/>
        <c:scaling>
          <c:orientation val="minMax"/>
        </c:scaling>
        <c:delete val="1"/>
        <c:axPos val="b"/>
        <c:numFmt formatCode="0%" sourceLinked="1"/>
        <c:majorTickMark val="out"/>
        <c:minorTickMark val="none"/>
        <c:tickLblPos val="nextTo"/>
        <c:crossAx val="361622528"/>
        <c:crosses val="autoZero"/>
        <c:crossBetween val="between"/>
      </c:valAx>
      <c:spPr>
        <a:noFill/>
        <a:ln>
          <a:noFill/>
        </a:ln>
        <a:effectLst/>
      </c:spPr>
    </c:plotArea>
    <c:legend>
      <c:legendPos val="t"/>
      <c:layout>
        <c:manualLayout>
          <c:xMode val="edge"/>
          <c:yMode val="edge"/>
          <c:x val="0.4413462264693982"/>
          <c:y val="5.3583483348334834E-2"/>
          <c:w val="0.55865371841201483"/>
          <c:h val="6.0266474644707836E-2"/>
        </c:manualLayout>
      </c:layout>
      <c:overlay val="0"/>
      <c:spPr>
        <a:solidFill>
          <a:schemeClr val="bg1">
            <a:lumMod val="95000"/>
          </a:schemeClr>
        </a:solidFill>
        <a:ln>
          <a:solidFill>
            <a:schemeClr val="bg1">
              <a:lumMod val="85000"/>
            </a:schemeClr>
          </a:solidFill>
        </a:ln>
        <a:effectLst/>
      </c:spPr>
      <c:txPr>
        <a:bodyPr rot="0" spcFirstLastPara="1" vertOverflow="ellipsis" vert="horz" wrap="square" anchor="ctr" anchorCtr="1"/>
        <a:lstStyle/>
        <a:p>
          <a:pPr>
            <a:defRPr sz="1400" b="0" i="0" u="none" strike="noStrike" kern="1200" baseline="0">
              <a:solidFill>
                <a:srgbClr val="004992"/>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871729829292995"/>
          <c:y val="0.12114700724058261"/>
          <c:w val="0.49031530656975625"/>
          <c:h val="0.84610757950795079"/>
        </c:manualLayout>
      </c:layout>
      <c:barChart>
        <c:barDir val="bar"/>
        <c:grouping val="stacked"/>
        <c:varyColors val="0"/>
        <c:ser>
          <c:idx val="0"/>
          <c:order val="0"/>
          <c:tx>
            <c:strRef>
              <c:f>Sheet1!$B$1</c:f>
              <c:strCache>
                <c:ptCount val="1"/>
                <c:pt idx="0">
                  <c:v>Not important</c:v>
                </c:pt>
              </c:strCache>
            </c:strRef>
          </c:tx>
          <c:spPr>
            <a:solidFill>
              <a:srgbClr val="C00000"/>
            </a:solidFill>
            <a:ln>
              <a:solidFill>
                <a:srgbClr val="C00000"/>
              </a:solid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0-3216-4DF7-8B8A-643F3AB56DDB}"/>
                </c:ext>
              </c:extLst>
            </c:dLbl>
            <c:dLbl>
              <c:idx val="1"/>
              <c:delete val="1"/>
              <c:extLst>
                <c:ext xmlns:c15="http://schemas.microsoft.com/office/drawing/2012/chart" uri="{CE6537A1-D6FC-4f65-9D91-7224C49458BB}"/>
                <c:ext xmlns:c16="http://schemas.microsoft.com/office/drawing/2014/chart" uri="{C3380CC4-5D6E-409C-BE32-E72D297353CC}">
                  <c16:uniqueId val="{00000009-02BC-47D9-9343-44CB5FA048F0}"/>
                </c:ext>
              </c:extLst>
            </c:dLbl>
            <c:dLbl>
              <c:idx val="2"/>
              <c:delete val="1"/>
              <c:extLst>
                <c:ext xmlns:c15="http://schemas.microsoft.com/office/drawing/2012/chart" uri="{CE6537A1-D6FC-4f65-9D91-7224C49458BB}"/>
                <c:ext xmlns:c16="http://schemas.microsoft.com/office/drawing/2014/chart" uri="{C3380CC4-5D6E-409C-BE32-E72D297353CC}">
                  <c16:uniqueId val="{0000000A-02BC-47D9-9343-44CB5FA048F0}"/>
                </c:ext>
              </c:extLst>
            </c:dLbl>
            <c:dLbl>
              <c:idx val="3"/>
              <c:delete val="1"/>
              <c:extLst>
                <c:ext xmlns:c15="http://schemas.microsoft.com/office/drawing/2012/chart" uri="{CE6537A1-D6FC-4f65-9D91-7224C49458BB}"/>
                <c:ext xmlns:c16="http://schemas.microsoft.com/office/drawing/2014/chart" uri="{C3380CC4-5D6E-409C-BE32-E72D297353CC}">
                  <c16:uniqueId val="{0000000B-02BC-47D9-9343-44CB5FA048F0}"/>
                </c:ext>
              </c:extLst>
            </c:dLbl>
            <c:dLbl>
              <c:idx val="4"/>
              <c:delete val="1"/>
              <c:extLst>
                <c:ext xmlns:c15="http://schemas.microsoft.com/office/drawing/2012/chart" uri="{CE6537A1-D6FC-4f65-9D91-7224C49458BB}"/>
                <c:ext xmlns:c16="http://schemas.microsoft.com/office/drawing/2014/chart" uri="{C3380CC4-5D6E-409C-BE32-E72D297353CC}">
                  <c16:uniqueId val="{0000000C-02BC-47D9-9343-44CB5FA048F0}"/>
                </c:ext>
              </c:extLst>
            </c:dLbl>
            <c:dLbl>
              <c:idx val="5"/>
              <c:delete val="1"/>
              <c:extLst>
                <c:ext xmlns:c15="http://schemas.microsoft.com/office/drawing/2012/chart" uri="{CE6537A1-D6FC-4f65-9D91-7224C49458BB}"/>
                <c:ext xmlns:c16="http://schemas.microsoft.com/office/drawing/2014/chart" uri="{C3380CC4-5D6E-409C-BE32-E72D297353CC}">
                  <c16:uniqueId val="{0000000E-02BC-47D9-9343-44CB5FA048F0}"/>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Digital technology will enable more services to be delivered remotely so there will be less need to travel to attend appointments in person</c:v>
                </c:pt>
                <c:pt idx="1">
                  <c:v>We will make more use of community locations like public buildings and high streets to provide access to information, appointments, group sessions, tests and treatments</c:v>
                </c:pt>
                <c:pt idx="2">
                  <c:v>More specialist services will be available closer to where people live</c:v>
                </c:pt>
              </c:strCache>
            </c:strRef>
          </c:cat>
          <c:val>
            <c:numRef>
              <c:f>Sheet1!$B$2:$B$4</c:f>
              <c:numCache>
                <c:formatCode>0%</c:formatCode>
                <c:ptCount val="3"/>
                <c:pt idx="0">
                  <c:v>0.08</c:v>
                </c:pt>
                <c:pt idx="1">
                  <c:v>0.02</c:v>
                </c:pt>
                <c:pt idx="2">
                  <c:v>0.01</c:v>
                </c:pt>
              </c:numCache>
            </c:numRef>
          </c:val>
          <c:extLst>
            <c:ext xmlns:c16="http://schemas.microsoft.com/office/drawing/2014/chart" uri="{C3380CC4-5D6E-409C-BE32-E72D297353CC}">
              <c16:uniqueId val="{00000000-02BC-47D9-9343-44CB5FA048F0}"/>
            </c:ext>
          </c:extLst>
        </c:ser>
        <c:ser>
          <c:idx val="1"/>
          <c:order val="1"/>
          <c:tx>
            <c:strRef>
              <c:f>Sheet1!$C$1</c:f>
              <c:strCache>
                <c:ptCount val="1"/>
                <c:pt idx="0">
                  <c:v>Neutral</c:v>
                </c:pt>
              </c:strCache>
            </c:strRef>
          </c:tx>
          <c:spPr>
            <a:solidFill>
              <a:srgbClr val="C3E6EB"/>
            </a:solidFill>
            <a:ln>
              <a:solidFill>
                <a:srgbClr val="C3E6EB"/>
              </a:solidFill>
            </a:ln>
            <a:effectLst/>
          </c:spPr>
          <c:invertIfNegative val="0"/>
          <c:dLbls>
            <c:dLbl>
              <c:idx val="5"/>
              <c:layout>
                <c:manualLayout>
                  <c:x val="-7.012527466192818E-3"/>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02BC-47D9-9343-44CB5FA048F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0206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Digital technology will enable more services to be delivered remotely so there will be less need to travel to attend appointments in person</c:v>
                </c:pt>
                <c:pt idx="1">
                  <c:v>We will make more use of community locations like public buildings and high streets to provide access to information, appointments, group sessions, tests and treatments</c:v>
                </c:pt>
                <c:pt idx="2">
                  <c:v>More specialist services will be available closer to where people live</c:v>
                </c:pt>
              </c:strCache>
            </c:strRef>
          </c:cat>
          <c:val>
            <c:numRef>
              <c:f>Sheet1!$C$2:$C$4</c:f>
              <c:numCache>
                <c:formatCode>0%</c:formatCode>
                <c:ptCount val="3"/>
                <c:pt idx="0">
                  <c:v>0.16</c:v>
                </c:pt>
                <c:pt idx="1">
                  <c:v>7.0000000000000007E-2</c:v>
                </c:pt>
                <c:pt idx="2">
                  <c:v>7.0000000000000007E-2</c:v>
                </c:pt>
              </c:numCache>
            </c:numRef>
          </c:val>
          <c:extLst>
            <c:ext xmlns:c16="http://schemas.microsoft.com/office/drawing/2014/chart" uri="{C3380CC4-5D6E-409C-BE32-E72D297353CC}">
              <c16:uniqueId val="{00000002-02BC-47D9-9343-44CB5FA048F0}"/>
            </c:ext>
          </c:extLst>
        </c:ser>
        <c:ser>
          <c:idx val="2"/>
          <c:order val="2"/>
          <c:tx>
            <c:strRef>
              <c:f>Sheet1!$D$1</c:f>
              <c:strCache>
                <c:ptCount val="1"/>
                <c:pt idx="0">
                  <c:v>Quite important</c:v>
                </c:pt>
              </c:strCache>
            </c:strRef>
          </c:tx>
          <c:spPr>
            <a:solidFill>
              <a:srgbClr val="FF6699"/>
            </a:solidFill>
            <a:ln>
              <a:solidFill>
                <a:srgbClr val="FF6699"/>
              </a:solidFill>
            </a:ln>
            <a:effectLst/>
          </c:spPr>
          <c:invertIfNegative val="0"/>
          <c:dLbls>
            <c:dLbl>
              <c:idx val="5"/>
              <c:layout>
                <c:manualLayout>
                  <c:x val="1.4025054932385432E-3"/>
                  <c:y val="2.80522876971943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2BC-47D9-9343-44CB5FA048F0}"/>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Digital technology will enable more services to be delivered remotely so there will be less need to travel to attend appointments in person</c:v>
                </c:pt>
                <c:pt idx="1">
                  <c:v>We will make more use of community locations like public buildings and high streets to provide access to information, appointments, group sessions, tests and treatments</c:v>
                </c:pt>
                <c:pt idx="2">
                  <c:v>More specialist services will be available closer to where people live</c:v>
                </c:pt>
              </c:strCache>
            </c:strRef>
          </c:cat>
          <c:val>
            <c:numRef>
              <c:f>Sheet1!$D$2:$D$4</c:f>
              <c:numCache>
                <c:formatCode>0%</c:formatCode>
                <c:ptCount val="3"/>
                <c:pt idx="0">
                  <c:v>0.45</c:v>
                </c:pt>
                <c:pt idx="1">
                  <c:v>0.49</c:v>
                </c:pt>
                <c:pt idx="2">
                  <c:v>0.38</c:v>
                </c:pt>
              </c:numCache>
            </c:numRef>
          </c:val>
          <c:extLst>
            <c:ext xmlns:c16="http://schemas.microsoft.com/office/drawing/2014/chart" uri="{C3380CC4-5D6E-409C-BE32-E72D297353CC}">
              <c16:uniqueId val="{00000006-02BC-47D9-9343-44CB5FA048F0}"/>
            </c:ext>
          </c:extLst>
        </c:ser>
        <c:ser>
          <c:idx val="3"/>
          <c:order val="3"/>
          <c:tx>
            <c:strRef>
              <c:f>Sheet1!$E$1</c:f>
              <c:strCache>
                <c:ptCount val="1"/>
                <c:pt idx="0">
                  <c:v>Very important</c:v>
                </c:pt>
              </c:strCache>
            </c:strRef>
          </c:tx>
          <c:spPr>
            <a:solidFill>
              <a:srgbClr val="D60093"/>
            </a:solidFill>
            <a:ln>
              <a:solidFill>
                <a:srgbClr val="D60093"/>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Digital technology will enable more services to be delivered remotely so there will be less need to travel to attend appointments in person</c:v>
                </c:pt>
                <c:pt idx="1">
                  <c:v>We will make more use of community locations like public buildings and high streets to provide access to information, appointments, group sessions, tests and treatments</c:v>
                </c:pt>
                <c:pt idx="2">
                  <c:v>More specialist services will be available closer to where people live</c:v>
                </c:pt>
              </c:strCache>
            </c:strRef>
          </c:cat>
          <c:val>
            <c:numRef>
              <c:f>Sheet1!$E$2:$E$4</c:f>
              <c:numCache>
                <c:formatCode>0%</c:formatCode>
                <c:ptCount val="3"/>
                <c:pt idx="0">
                  <c:v>0.3</c:v>
                </c:pt>
                <c:pt idx="1">
                  <c:v>0.42</c:v>
                </c:pt>
                <c:pt idx="2">
                  <c:v>0.54</c:v>
                </c:pt>
              </c:numCache>
            </c:numRef>
          </c:val>
          <c:extLst>
            <c:ext xmlns:c16="http://schemas.microsoft.com/office/drawing/2014/chart" uri="{C3380CC4-5D6E-409C-BE32-E72D297353CC}">
              <c16:uniqueId val="{00000008-02BC-47D9-9343-44CB5FA048F0}"/>
            </c:ext>
          </c:extLst>
        </c:ser>
        <c:dLbls>
          <c:dLblPos val="ctr"/>
          <c:showLegendKey val="0"/>
          <c:showVal val="1"/>
          <c:showCatName val="0"/>
          <c:showSerName val="0"/>
          <c:showPercent val="0"/>
          <c:showBubbleSize val="0"/>
        </c:dLbls>
        <c:gapWidth val="150"/>
        <c:overlap val="100"/>
        <c:axId val="361622528"/>
        <c:axId val="361693952"/>
      </c:barChart>
      <c:catAx>
        <c:axId val="361622528"/>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004992"/>
                </a:solidFill>
                <a:latin typeface="+mn-lt"/>
                <a:ea typeface="+mn-ea"/>
                <a:cs typeface="+mn-cs"/>
              </a:defRPr>
            </a:pPr>
            <a:endParaRPr lang="en-US"/>
          </a:p>
        </c:txPr>
        <c:crossAx val="361693952"/>
        <c:crosses val="autoZero"/>
        <c:auto val="1"/>
        <c:lblAlgn val="ctr"/>
        <c:lblOffset val="100"/>
        <c:noMultiLvlLbl val="0"/>
      </c:catAx>
      <c:valAx>
        <c:axId val="361693952"/>
        <c:scaling>
          <c:orientation val="minMax"/>
        </c:scaling>
        <c:delete val="1"/>
        <c:axPos val="b"/>
        <c:numFmt formatCode="0%" sourceLinked="1"/>
        <c:majorTickMark val="out"/>
        <c:minorTickMark val="none"/>
        <c:tickLblPos val="nextTo"/>
        <c:crossAx val="361622528"/>
        <c:crosses val="autoZero"/>
        <c:crossBetween val="between"/>
      </c:valAx>
      <c:spPr>
        <a:noFill/>
        <a:ln>
          <a:noFill/>
        </a:ln>
        <a:effectLst/>
      </c:spPr>
    </c:plotArea>
    <c:legend>
      <c:legendPos val="t"/>
      <c:layout>
        <c:manualLayout>
          <c:xMode val="edge"/>
          <c:yMode val="edge"/>
          <c:x val="0.4413462264693982"/>
          <c:y val="5.3583483348334834E-2"/>
          <c:w val="0.55865371841201483"/>
          <c:h val="6.0266474644707836E-2"/>
        </c:manualLayout>
      </c:layout>
      <c:overlay val="0"/>
      <c:spPr>
        <a:solidFill>
          <a:schemeClr val="bg1">
            <a:lumMod val="95000"/>
          </a:schemeClr>
        </a:solidFill>
        <a:ln>
          <a:solidFill>
            <a:schemeClr val="bg1">
              <a:lumMod val="85000"/>
            </a:schemeClr>
          </a:solidFill>
        </a:ln>
        <a:effectLst/>
      </c:spPr>
      <c:txPr>
        <a:bodyPr rot="0" spcFirstLastPara="1" vertOverflow="ellipsis" vert="horz" wrap="square" anchor="ctr" anchorCtr="1"/>
        <a:lstStyle/>
        <a:p>
          <a:pPr>
            <a:defRPr sz="1400" b="0" i="0" u="none" strike="noStrike" kern="1200" baseline="0">
              <a:solidFill>
                <a:srgbClr val="004992"/>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4428434333687957"/>
          <c:y val="3.0689264836772114E-2"/>
          <c:w val="0.65514369254880944"/>
          <c:h val="0.94594476421643992"/>
        </c:manualLayout>
      </c:layout>
      <c:barChart>
        <c:barDir val="bar"/>
        <c:grouping val="clustered"/>
        <c:varyColors val="0"/>
        <c:ser>
          <c:idx val="1"/>
          <c:order val="0"/>
          <c:tx>
            <c:strRef>
              <c:f>Sheet1!$B$1</c:f>
              <c:strCache>
                <c:ptCount val="1"/>
                <c:pt idx="0">
                  <c:v>Online survey sample</c:v>
                </c:pt>
              </c:strCache>
            </c:strRef>
          </c:tx>
          <c:spPr>
            <a:solidFill>
              <a:srgbClr val="64B22D"/>
            </a:solidFill>
            <a:ln>
              <a:solidFill>
                <a:srgbClr val="64B22D"/>
              </a:solidFill>
            </a:ln>
            <a:effectLst>
              <a:softEdge rad="25400"/>
            </a:effectLst>
          </c:spPr>
          <c:invertIfNegative val="0"/>
          <c:dPt>
            <c:idx val="0"/>
            <c:invertIfNegative val="0"/>
            <c:bubble3D val="0"/>
            <c:spPr>
              <a:solidFill>
                <a:srgbClr val="EA8132"/>
              </a:solidFill>
              <a:ln>
                <a:solidFill>
                  <a:srgbClr val="EA8132"/>
                </a:solidFill>
              </a:ln>
              <a:effectLst>
                <a:softEdge rad="25400"/>
              </a:effectLst>
            </c:spPr>
            <c:extLst>
              <c:ext xmlns:c16="http://schemas.microsoft.com/office/drawing/2014/chart" uri="{C3380CC4-5D6E-409C-BE32-E72D297353CC}">
                <c16:uniqueId val="{00000001-0F1F-44EF-8B29-1D9F39556D8A}"/>
              </c:ext>
            </c:extLst>
          </c:dPt>
          <c:dPt>
            <c:idx val="8"/>
            <c:invertIfNegative val="0"/>
            <c:bubble3D val="0"/>
            <c:extLst>
              <c:ext xmlns:c16="http://schemas.microsoft.com/office/drawing/2014/chart" uri="{C3380CC4-5D6E-409C-BE32-E72D297353CC}">
                <c16:uniqueId val="{00000002-0F1F-44EF-8B29-1D9F39556D8A}"/>
              </c:ext>
            </c:extLst>
          </c:dPt>
          <c:dLbls>
            <c:dLbl>
              <c:idx val="6"/>
              <c:layout>
                <c:manualLayout>
                  <c:x val="-3.4532180049155967E-3"/>
                  <c:y val="4.914112343960004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F1F-44EF-8B29-1D9F39556D8A}"/>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499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Email (unprompted)</c:v>
                </c:pt>
                <c:pt idx="1">
                  <c:v>A health and/or care APP on my phone </c:v>
                </c:pt>
                <c:pt idx="2">
                  <c:v>Video appointments</c:v>
                </c:pt>
                <c:pt idx="3">
                  <c:v>Phone call</c:v>
                </c:pt>
                <c:pt idx="4">
                  <c:v>Face to face meetings at a community location near to me</c:v>
                </c:pt>
              </c:strCache>
            </c:strRef>
          </c:cat>
          <c:val>
            <c:numRef>
              <c:f>Sheet1!$B$2:$B$6</c:f>
              <c:numCache>
                <c:formatCode>0%</c:formatCode>
                <c:ptCount val="5"/>
                <c:pt idx="0">
                  <c:v>0.01</c:v>
                </c:pt>
                <c:pt idx="1">
                  <c:v>0.36</c:v>
                </c:pt>
                <c:pt idx="2">
                  <c:v>0.41</c:v>
                </c:pt>
                <c:pt idx="3">
                  <c:v>0.46</c:v>
                </c:pt>
                <c:pt idx="4">
                  <c:v>0.81</c:v>
                </c:pt>
              </c:numCache>
            </c:numRef>
          </c:val>
          <c:extLst>
            <c:ext xmlns:c16="http://schemas.microsoft.com/office/drawing/2014/chart" uri="{C3380CC4-5D6E-409C-BE32-E72D297353CC}">
              <c16:uniqueId val="{00000004-0F1F-44EF-8B29-1D9F39556D8A}"/>
            </c:ext>
          </c:extLst>
        </c:ser>
        <c:dLbls>
          <c:showLegendKey val="0"/>
          <c:showVal val="0"/>
          <c:showCatName val="0"/>
          <c:showSerName val="0"/>
          <c:showPercent val="0"/>
          <c:showBubbleSize val="0"/>
        </c:dLbls>
        <c:gapWidth val="33"/>
        <c:axId val="215442944"/>
        <c:axId val="215444480"/>
      </c:barChart>
      <c:catAx>
        <c:axId val="2154429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rgbClr val="004992"/>
                </a:solidFill>
                <a:latin typeface="+mn-lt"/>
                <a:ea typeface="+mn-ea"/>
                <a:cs typeface="+mn-cs"/>
              </a:defRPr>
            </a:pPr>
            <a:endParaRPr lang="en-US"/>
          </a:p>
        </c:txPr>
        <c:crossAx val="215444480"/>
        <c:crosses val="autoZero"/>
        <c:auto val="1"/>
        <c:lblAlgn val="ctr"/>
        <c:lblOffset val="100"/>
        <c:noMultiLvlLbl val="0"/>
      </c:catAx>
      <c:valAx>
        <c:axId val="215444480"/>
        <c:scaling>
          <c:orientation val="minMax"/>
        </c:scaling>
        <c:delete val="1"/>
        <c:axPos val="b"/>
        <c:majorGridlines>
          <c:spPr>
            <a:ln w="9525" cap="flat" cmpd="sng" algn="ctr">
              <a:noFill/>
              <a:round/>
            </a:ln>
            <a:effectLst/>
          </c:spPr>
        </c:majorGridlines>
        <c:numFmt formatCode="0%" sourceLinked="1"/>
        <c:majorTickMark val="none"/>
        <c:minorTickMark val="none"/>
        <c:tickLblPos val="nextTo"/>
        <c:crossAx val="215442944"/>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4428434333687957"/>
          <c:y val="3.0689264836772114E-2"/>
          <c:w val="0.65514369254880944"/>
          <c:h val="0.94594476421643992"/>
        </c:manualLayout>
      </c:layout>
      <c:barChart>
        <c:barDir val="bar"/>
        <c:grouping val="clustered"/>
        <c:varyColors val="0"/>
        <c:ser>
          <c:idx val="1"/>
          <c:order val="0"/>
          <c:tx>
            <c:strRef>
              <c:f>Sheet1!$B$1</c:f>
              <c:strCache>
                <c:ptCount val="1"/>
                <c:pt idx="0">
                  <c:v>Online survey sample</c:v>
                </c:pt>
              </c:strCache>
            </c:strRef>
          </c:tx>
          <c:spPr>
            <a:solidFill>
              <a:srgbClr val="64B22D"/>
            </a:solidFill>
            <a:ln>
              <a:solidFill>
                <a:srgbClr val="64B22D"/>
              </a:solidFill>
            </a:ln>
            <a:effectLst>
              <a:softEdge rad="25400"/>
            </a:effectLst>
          </c:spPr>
          <c:invertIfNegative val="0"/>
          <c:dPt>
            <c:idx val="0"/>
            <c:invertIfNegative val="0"/>
            <c:bubble3D val="0"/>
            <c:extLst>
              <c:ext xmlns:c16="http://schemas.microsoft.com/office/drawing/2014/chart" uri="{C3380CC4-5D6E-409C-BE32-E72D297353CC}">
                <c16:uniqueId val="{00000001-0F1F-44EF-8B29-1D9F39556D8A}"/>
              </c:ext>
            </c:extLst>
          </c:dPt>
          <c:dPt>
            <c:idx val="6"/>
            <c:invertIfNegative val="0"/>
            <c:bubble3D val="0"/>
            <c:spPr>
              <a:solidFill>
                <a:srgbClr val="EA8132"/>
              </a:solidFill>
              <a:ln>
                <a:solidFill>
                  <a:srgbClr val="EA8132"/>
                </a:solidFill>
              </a:ln>
              <a:effectLst>
                <a:softEdge rad="25400"/>
              </a:effectLst>
            </c:spPr>
            <c:extLst>
              <c:ext xmlns:c16="http://schemas.microsoft.com/office/drawing/2014/chart" uri="{C3380CC4-5D6E-409C-BE32-E72D297353CC}">
                <c16:uniqueId val="{00000003-0F1F-44EF-8B29-1D9F39556D8A}"/>
              </c:ext>
            </c:extLst>
          </c:dPt>
          <c:dPt>
            <c:idx val="8"/>
            <c:invertIfNegative val="0"/>
            <c:bubble3D val="0"/>
            <c:extLst>
              <c:ext xmlns:c16="http://schemas.microsoft.com/office/drawing/2014/chart" uri="{C3380CC4-5D6E-409C-BE32-E72D297353CC}">
                <c16:uniqueId val="{00000002-0F1F-44EF-8B29-1D9F39556D8A}"/>
              </c:ext>
            </c:extLst>
          </c:dPt>
          <c:dLbls>
            <c:dLbl>
              <c:idx val="6"/>
              <c:layout>
                <c:manualLayout>
                  <c:x val="-3.4532180049155967E-3"/>
                  <c:y val="4.914112343960004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F1F-44EF-8B29-1D9F39556D8A}"/>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499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Help with stopping smoking</c:v>
                </c:pt>
                <c:pt idx="1">
                  <c:v>Help with cooking</c:v>
                </c:pt>
                <c:pt idx="2">
                  <c:v>Social activities e.g. lunch clubs</c:v>
                </c:pt>
                <c:pt idx="3">
                  <c:v>Help with managing long term conditions e.g. diabetes</c:v>
                </c:pt>
                <c:pt idx="4">
                  <c:v>Exercise advice</c:v>
                </c:pt>
                <c:pt idx="5">
                  <c:v>Mental health services</c:v>
                </c:pt>
                <c:pt idx="6">
                  <c:v>No support needed</c:v>
                </c:pt>
              </c:strCache>
            </c:strRef>
          </c:cat>
          <c:val>
            <c:numRef>
              <c:f>Sheet1!$B$2:$B$8</c:f>
              <c:numCache>
                <c:formatCode>0%</c:formatCode>
                <c:ptCount val="7"/>
                <c:pt idx="0">
                  <c:v>7.0000000000000007E-2</c:v>
                </c:pt>
                <c:pt idx="1">
                  <c:v>0.09</c:v>
                </c:pt>
                <c:pt idx="2">
                  <c:v>0.11</c:v>
                </c:pt>
                <c:pt idx="3">
                  <c:v>0.24</c:v>
                </c:pt>
                <c:pt idx="4">
                  <c:v>0.26</c:v>
                </c:pt>
                <c:pt idx="5">
                  <c:v>0.35</c:v>
                </c:pt>
                <c:pt idx="6">
                  <c:v>0.46</c:v>
                </c:pt>
              </c:numCache>
            </c:numRef>
          </c:val>
          <c:extLst>
            <c:ext xmlns:c16="http://schemas.microsoft.com/office/drawing/2014/chart" uri="{C3380CC4-5D6E-409C-BE32-E72D297353CC}">
              <c16:uniqueId val="{00000004-0F1F-44EF-8B29-1D9F39556D8A}"/>
            </c:ext>
          </c:extLst>
        </c:ser>
        <c:dLbls>
          <c:showLegendKey val="0"/>
          <c:showVal val="0"/>
          <c:showCatName val="0"/>
          <c:showSerName val="0"/>
          <c:showPercent val="0"/>
          <c:showBubbleSize val="0"/>
        </c:dLbls>
        <c:gapWidth val="33"/>
        <c:axId val="215442944"/>
        <c:axId val="215444480"/>
      </c:barChart>
      <c:catAx>
        <c:axId val="2154429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rgbClr val="004992"/>
                </a:solidFill>
                <a:latin typeface="+mn-lt"/>
                <a:ea typeface="+mn-ea"/>
                <a:cs typeface="+mn-cs"/>
              </a:defRPr>
            </a:pPr>
            <a:endParaRPr lang="en-US"/>
          </a:p>
        </c:txPr>
        <c:crossAx val="215444480"/>
        <c:crosses val="autoZero"/>
        <c:auto val="1"/>
        <c:lblAlgn val="ctr"/>
        <c:lblOffset val="100"/>
        <c:noMultiLvlLbl val="0"/>
      </c:catAx>
      <c:valAx>
        <c:axId val="215444480"/>
        <c:scaling>
          <c:orientation val="minMax"/>
        </c:scaling>
        <c:delete val="1"/>
        <c:axPos val="b"/>
        <c:majorGridlines>
          <c:spPr>
            <a:ln w="9525" cap="flat" cmpd="sng" algn="ctr">
              <a:noFill/>
              <a:round/>
            </a:ln>
            <a:effectLst/>
          </c:spPr>
        </c:majorGridlines>
        <c:numFmt formatCode="0%" sourceLinked="1"/>
        <c:majorTickMark val="none"/>
        <c:minorTickMark val="none"/>
        <c:tickLblPos val="nextTo"/>
        <c:crossAx val="215442944"/>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Sheet1!$A$2:$A$6</cx:f>
        <cx:lvl ptCount="5">
          <cx:pt idx="0">Very comfortable</cx:pt>
          <cx:pt idx="1">Quite comfortable</cx:pt>
          <cx:pt idx="2">Neither/nor</cx:pt>
          <cx:pt idx="3">Not very comfortable</cx:pt>
          <cx:pt idx="4">Not at all comfortable</cx:pt>
        </cx:lvl>
      </cx:strDim>
      <cx:numDim type="val">
        <cx:f>Sheet1!$B$2:$B$6</cx:f>
        <cx:lvl ptCount="5" formatCode="0%">
          <cx:pt idx="0">0.45000000000000001</cx:pt>
          <cx:pt idx="1">0.34999999999999998</cx:pt>
          <cx:pt idx="2">0.089999999999999997</cx:pt>
          <cx:pt idx="3">0.070000000000000007</cx:pt>
          <cx:pt idx="4">0.040000000000000001</cx:pt>
        </cx:lvl>
      </cx:numDim>
    </cx:data>
  </cx:chartData>
  <cx:chart>
    <cx:plotArea>
      <cx:plotAreaRegion>
        <cx:series layoutId="funnel" uniqueId="{0678C967-3C59-4600-9999-B9AB184B9575}">
          <cx:tx>
            <cx:txData>
              <cx:f>Sheet1!$B$1</cx:f>
              <cx:v>Series1</cx:v>
            </cx:txData>
          </cx:tx>
          <cx:dataLabels>
            <cx:txPr>
              <a:bodyPr vertOverflow="overflow" horzOverflow="overflow" wrap="square" lIns="0" tIns="0" rIns="0" bIns="0"/>
              <a:lstStyle/>
              <a:p>
                <a:pPr algn="ctr" rtl="0">
                  <a:defRPr sz="2400" b="1" i="0">
                    <a:solidFill>
                      <a:schemeClr val="bg1"/>
                    </a:solidFill>
                    <a:latin typeface="Arial" panose="020B0604020202020204" pitchFamily="34" charset="0"/>
                    <a:ea typeface="Arial" panose="020B0604020202020204" pitchFamily="34" charset="0"/>
                    <a:cs typeface="Arial" panose="020B0604020202020204" pitchFamily="34" charset="0"/>
                  </a:defRPr>
                </a:pPr>
                <a:endParaRPr lang="en-GB" sz="2400" b="1">
                  <a:solidFill>
                    <a:schemeClr val="bg1"/>
                  </a:solidFill>
                </a:endParaRPr>
              </a:p>
            </cx:txPr>
            <cx:visibility seriesName="0" categoryName="0" value="1"/>
            <cx:dataLabel idx="0">
              <cx:txPr>
                <a:bodyPr vertOverflow="overflow" horzOverflow="overflow" wrap="square" lIns="0" tIns="0" rIns="0" bIns="0"/>
                <a:lstStyle/>
                <a:p>
                  <a:pPr algn="ctr" rtl="0">
                    <a:defRPr sz="3200"/>
                  </a:pPr>
                  <a:r>
                    <a:rPr lang="en-GB" sz="3200" b="1">
                      <a:solidFill>
                        <a:schemeClr val="bg1"/>
                      </a:solidFill>
                    </a:rPr>
                    <a:t>45%</a:t>
                  </a:r>
                </a:p>
              </cx:txPr>
            </cx:dataLabel>
            <cx:dataLabel idx="1">
              <cx:txPr>
                <a:bodyPr vertOverflow="overflow" horzOverflow="overflow" wrap="square" lIns="0" tIns="0" rIns="0" bIns="0"/>
                <a:lstStyle/>
                <a:p>
                  <a:pPr algn="ctr" rtl="0">
                    <a:defRPr sz="2800"/>
                  </a:pPr>
                  <a:r>
                    <a:rPr lang="en-GB" sz="2800" b="1">
                      <a:solidFill>
                        <a:schemeClr val="bg1"/>
                      </a:solidFill>
                    </a:rPr>
                    <a:t>35%</a:t>
                  </a:r>
                </a:p>
              </cx:txPr>
            </cx:dataLabel>
            <cx:dataLabel idx="2">
              <cx:txPr>
                <a:bodyPr vertOverflow="overflow" horzOverflow="overflow" wrap="square" lIns="0" tIns="0" rIns="0" bIns="0"/>
                <a:lstStyle/>
                <a:p>
                  <a:pPr algn="ctr" rtl="0">
                    <a:defRPr sz="1800"/>
                  </a:pPr>
                  <a:r>
                    <a:rPr lang="en-GB" sz="1800" b="1">
                      <a:solidFill>
                        <a:schemeClr val="bg1"/>
                      </a:solidFill>
                    </a:rPr>
                    <a:t>9%</a:t>
                  </a:r>
                </a:p>
              </cx:txPr>
            </cx:dataLabel>
            <cx:dataLabel idx="3">
              <cx:txPr>
                <a:bodyPr vertOverflow="overflow" horzOverflow="overflow" wrap="square" lIns="0" tIns="0" rIns="0" bIns="0"/>
                <a:lstStyle/>
                <a:p>
                  <a:pPr algn="ctr" rtl="0">
                    <a:defRPr sz="1800"/>
                  </a:pPr>
                  <a:r>
                    <a:rPr lang="en-GB" sz="1800" b="1">
                      <a:solidFill>
                        <a:schemeClr val="bg1"/>
                      </a:solidFill>
                    </a:rPr>
                    <a:t>7%</a:t>
                  </a:r>
                </a:p>
              </cx:txPr>
            </cx:dataLabel>
            <cx:dataLabel idx="4">
              <cx:txPr>
                <a:bodyPr vertOverflow="overflow" horzOverflow="overflow" wrap="square" lIns="0" tIns="0" rIns="0" bIns="0"/>
                <a:lstStyle/>
                <a:p>
                  <a:pPr algn="ctr" rtl="0">
                    <a:defRPr sz="1400"/>
                  </a:pPr>
                  <a:r>
                    <a:rPr lang="en-GB" sz="1400" b="1">
                      <a:solidFill>
                        <a:schemeClr val="bg1"/>
                      </a:solidFill>
                    </a:rPr>
                    <a:t>4%</a:t>
                  </a:r>
                </a:p>
              </cx:txPr>
            </cx:dataLabel>
          </cx:dataLabels>
          <cx:dataId val="0"/>
        </cx:series>
      </cx:plotAreaRegion>
      <cx:axis id="0">
        <cx:catScaling gapWidth="0.0599999987"/>
        <cx:tickLabels/>
        <cx:txPr>
          <a:bodyPr vertOverflow="overflow" horzOverflow="overflow" wrap="square" lIns="0" tIns="0" rIns="0" bIns="0"/>
          <a:lstStyle/>
          <a:p>
            <a:pPr algn="ctr" rtl="0">
              <a:defRPr sz="1197" b="0" i="0">
                <a:solidFill>
                  <a:schemeClr val="tx1"/>
                </a:solidFill>
                <a:latin typeface="Arial" panose="020B0604020202020204" pitchFamily="34" charset="0"/>
                <a:ea typeface="Arial" panose="020B0604020202020204" pitchFamily="34" charset="0"/>
                <a:cs typeface="Arial" panose="020B0604020202020204" pitchFamily="34" charset="0"/>
              </a:defRPr>
            </a:pPr>
            <a:endParaRPr lang="en-GB">
              <a:solidFill>
                <a:schemeClr val="tx1"/>
              </a:solidFill>
            </a:endParaRPr>
          </a:p>
        </cx:txPr>
      </cx:axis>
    </cx:plotArea>
  </cx:chart>
</cx:chartSpace>
</file>

<file path=ppt/charts/chartEx2.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Sheet1!$A$2:$A$5</cx:f>
        <cx:lvl ptCount="4">
          <cx:pt idx="0">A great deal of difference</cx:pt>
          <cx:pt idx="1">Some difference</cx:pt>
          <cx:pt idx="2">Not very much difference</cx:pt>
          <cx:pt idx="3">No difference at all</cx:pt>
        </cx:lvl>
      </cx:strDim>
      <cx:numDim type="val">
        <cx:f>Sheet1!$B$2:$B$5</cx:f>
        <cx:lvl ptCount="4" formatCode="0%">
          <cx:pt idx="0">0.12</cx:pt>
          <cx:pt idx="1">0.34999999999999998</cx:pt>
          <cx:pt idx="2">0.38</cx:pt>
          <cx:pt idx="3">0.14999999999999999</cx:pt>
        </cx:lvl>
      </cx:numDim>
    </cx:data>
  </cx:chartData>
  <cx:chart>
    <cx:plotArea>
      <cx:plotAreaRegion>
        <cx:series layoutId="funnel" uniqueId="{0678C967-3C59-4600-9999-B9AB184B9575}">
          <cx:tx>
            <cx:txData>
              <cx:f>Sheet1!$B$1</cx:f>
              <cx:v>Series1</cx:v>
            </cx:txData>
          </cx:tx>
          <cx:dataLabels>
            <cx:txPr>
              <a:bodyPr spcFirstLastPara="1" vertOverflow="ellipsis" horzOverflow="overflow" wrap="square" lIns="0" tIns="0" rIns="0" bIns="0" anchor="ctr" anchorCtr="1"/>
              <a:lstStyle/>
              <a:p>
                <a:pPr algn="ctr" rtl="0">
                  <a:defRPr sz="1600" b="1">
                    <a:solidFill>
                      <a:schemeClr val="bg1"/>
                    </a:solidFill>
                  </a:defRPr>
                </a:pPr>
                <a:endParaRPr lang="en-US" sz="1600" b="1" i="0" u="none" strike="noStrike" baseline="0">
                  <a:solidFill>
                    <a:schemeClr val="bg1"/>
                  </a:solidFill>
                  <a:latin typeface="Arial" panose="020B0604020202020204"/>
                </a:endParaRPr>
              </a:p>
            </cx:txPr>
            <cx:visibility seriesName="0" categoryName="0" value="1"/>
            <cx:dataLabel idx="1">
              <cx:txPr>
                <a:bodyPr spcFirstLastPara="1" vertOverflow="ellipsis" horzOverflow="overflow" wrap="square" lIns="0" tIns="0" rIns="0" bIns="0" anchor="ctr" anchorCtr="1"/>
                <a:lstStyle/>
                <a:p>
                  <a:pPr algn="ctr" rtl="0">
                    <a:defRPr sz="3200"/>
                  </a:pPr>
                  <a:r>
                    <a:rPr lang="en-US" sz="3200" b="1" i="0" u="none" strike="noStrike" baseline="0">
                      <a:solidFill>
                        <a:schemeClr val="bg1"/>
                      </a:solidFill>
                      <a:latin typeface="Arial" panose="020B0604020202020204"/>
                    </a:rPr>
                    <a:t>35%</a:t>
                  </a:r>
                </a:p>
              </cx:txPr>
            </cx:dataLabel>
            <cx:dataLabel idx="2">
              <cx:txPr>
                <a:bodyPr spcFirstLastPara="1" vertOverflow="ellipsis" horzOverflow="overflow" wrap="square" lIns="0" tIns="0" rIns="0" bIns="0" anchor="ctr" anchorCtr="1"/>
                <a:lstStyle/>
                <a:p>
                  <a:pPr algn="ctr" rtl="0">
                    <a:defRPr sz="3200"/>
                  </a:pPr>
                  <a:r>
                    <a:rPr lang="en-US" sz="3200" b="1" i="0" u="none" strike="noStrike" baseline="0">
                      <a:solidFill>
                        <a:schemeClr val="bg1"/>
                      </a:solidFill>
                      <a:latin typeface="Arial" panose="020B0604020202020204"/>
                    </a:rPr>
                    <a:t>38%</a:t>
                  </a:r>
                </a:p>
              </cx:txPr>
            </cx:dataLabel>
          </cx:dataLabels>
          <cx:dataId val="0"/>
        </cx:series>
      </cx:plotAreaRegion>
      <cx:axis id="0">
        <cx:catScaling gapWidth="0.0599999987"/>
        <cx:tickLabels/>
        <cx:txPr>
          <a:bodyPr vertOverflow="overflow" horzOverflow="overflow" wrap="square" lIns="0" tIns="0" rIns="0" bIns="0"/>
          <a:lstStyle/>
          <a:p>
            <a:pPr algn="ctr" rtl="0">
              <a:defRPr sz="1197" b="0" i="0">
                <a:solidFill>
                  <a:schemeClr val="tx1"/>
                </a:solidFill>
                <a:latin typeface="Arial" panose="020B0604020202020204" pitchFamily="34" charset="0"/>
                <a:ea typeface="Arial" panose="020B0604020202020204" pitchFamily="34" charset="0"/>
                <a:cs typeface="Arial" panose="020B0604020202020204" pitchFamily="34" charset="0"/>
              </a:defRPr>
            </a:pPr>
            <a:endParaRPr lang="en-GB">
              <a:solidFill>
                <a:schemeClr val="tx1"/>
              </a:solidFill>
            </a:endParaRPr>
          </a:p>
        </cx:txPr>
      </cx:axis>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419">
  <cs:axisTitle>
    <cs:lnRef idx="0"/>
    <cs:fillRef idx="0"/>
    <cs:effectRef idx="0"/>
    <cs:fontRef idx="minor">
      <a:schemeClr val="tx1">
        <a:lumMod val="65000"/>
        <a:lumOff val="35000"/>
      </a:schemeClr>
    </cs:fontRef>
    <cs:defRPr sz="1197"/>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cs:chartArea>
  <cs:dataLabel>
    <cs:lnRef idx="0"/>
    <cs:fillRef idx="0"/>
    <cs:effectRef idx="0"/>
    <cs:fontRef idx="minor">
      <a:schemeClr val="tx1">
        <a:lumMod val="65000"/>
        <a:lumOff val="35000"/>
      </a:schemeClr>
    </cs:fontRef>
    <cs:defRPr sz="1197"/>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862"/>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cs:valueAxis>
  <cs:wall>
    <cs:lnRef idx="0"/>
    <cs:fillRef idx="0"/>
    <cs:effectRef idx="0"/>
    <cs:fontRef idx="minor">
      <a:schemeClr val="tx1"/>
    </cs:fontRef>
  </cs:wall>
</cs:chartStyle>
</file>

<file path=ppt/charts/style12.xml><?xml version="1.0" encoding="utf-8"?>
<cs:chartStyle xmlns:cs="http://schemas.microsoft.com/office/drawing/2012/chartStyle" xmlns:a="http://schemas.openxmlformats.org/drawingml/2006/main" id="419">
  <cs:axisTitle>
    <cs:lnRef idx="0"/>
    <cs:fillRef idx="0"/>
    <cs:effectRef idx="0"/>
    <cs:fontRef idx="minor">
      <a:schemeClr val="tx1">
        <a:lumMod val="65000"/>
        <a:lumOff val="35000"/>
      </a:schemeClr>
    </cs:fontRef>
    <cs:defRPr sz="1197"/>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cs:chartArea>
  <cs:dataLabel>
    <cs:lnRef idx="0"/>
    <cs:fillRef idx="0"/>
    <cs:effectRef idx="0"/>
    <cs:fontRef idx="minor">
      <a:schemeClr val="tx1">
        <a:lumMod val="65000"/>
        <a:lumOff val="35000"/>
      </a:schemeClr>
    </cs:fontRef>
    <cs:defRPr sz="1197"/>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862"/>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cs:valueAxis>
  <cs:wall>
    <cs:lnRef idx="0"/>
    <cs:fillRef idx="0"/>
    <cs:effectRef idx="0"/>
    <cs:fontRef idx="minor">
      <a:schemeClr val="tx1"/>
    </cs:fontRef>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0.48482</cdr:x>
      <cdr:y>0.79802</cdr:y>
    </cdr:from>
    <cdr:to>
      <cdr:x>0.51518</cdr:x>
      <cdr:y>0.85912</cdr:y>
    </cdr:to>
    <cdr:sp macro="" textlink="">
      <cdr:nvSpPr>
        <cdr:cNvPr id="2" name="TextBox 1">
          <a:extLst xmlns:a="http://schemas.openxmlformats.org/drawingml/2006/main">
            <a:ext uri="{FF2B5EF4-FFF2-40B4-BE49-F238E27FC236}">
              <a16:creationId xmlns:a16="http://schemas.microsoft.com/office/drawing/2014/main" id="{D64E7634-F9B2-469F-82E6-FD7C8EFE84EA}"/>
            </a:ext>
          </a:extLst>
        </cdr:cNvPr>
        <cdr:cNvSpPr txBox="1"/>
      </cdr:nvSpPr>
      <cdr:spPr>
        <a:xfrm xmlns:a="http://schemas.openxmlformats.org/drawingml/2006/main">
          <a:off x="5104660" y="3612860"/>
          <a:ext cx="319596" cy="27659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GB" sz="1100" dirty="0"/>
            <a:t>8%</a:t>
          </a:r>
        </a:p>
      </cdr:txBody>
    </cdr:sp>
  </cdr:relSizeAnchor>
</c:userShapes>
</file>

<file path=ppt/drawings/drawing2.xml><?xml version="1.0" encoding="utf-8"?>
<c:userShapes xmlns:c="http://schemas.openxmlformats.org/drawingml/2006/chart">
  <cdr:relSizeAnchor xmlns:cdr="http://schemas.openxmlformats.org/drawingml/2006/chartDrawing">
    <cdr:from>
      <cdr:x>0.45629</cdr:x>
      <cdr:y>0.74147</cdr:y>
    </cdr:from>
    <cdr:to>
      <cdr:x>0.87192</cdr:x>
      <cdr:y>0.78421</cdr:y>
    </cdr:to>
    <cdr:sp macro="" textlink="">
      <cdr:nvSpPr>
        <cdr:cNvPr id="2" name="TextBox 1">
          <a:extLst xmlns:a="http://schemas.openxmlformats.org/drawingml/2006/main">
            <a:ext uri="{FF2B5EF4-FFF2-40B4-BE49-F238E27FC236}">
              <a16:creationId xmlns:a16="http://schemas.microsoft.com/office/drawing/2014/main" id="{52001C4D-FD42-43E1-B270-11E285A0BDC0}"/>
            </a:ext>
          </a:extLst>
        </cdr:cNvPr>
        <cdr:cNvSpPr txBox="1"/>
      </cdr:nvSpPr>
      <cdr:spPr>
        <a:xfrm xmlns:a="http://schemas.openxmlformats.org/drawingml/2006/main">
          <a:off x="3320227" y="3832503"/>
          <a:ext cx="3024362" cy="22091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GB" sz="900" i="1" dirty="0">
              <a:solidFill>
                <a:srgbClr val="004992"/>
              </a:solidFill>
              <a:latin typeface="Arial" panose="020B0604020202020204" pitchFamily="34" charset="0"/>
              <a:cs typeface="Arial" panose="020B0604020202020204" pitchFamily="34" charset="0"/>
            </a:rPr>
            <a:t>(Affects me a lot 12%, affects me a little 17%)</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5F51FAD-3426-B046-857E-14B2869A312B}"/>
              </a:ext>
            </a:extLst>
          </p:cNvPr>
          <p:cNvSpPr>
            <a:spLocks noGrp="1"/>
          </p:cNvSpPr>
          <p:nvPr>
            <p:ph type="hdr" sz="quarter"/>
          </p:nvPr>
        </p:nvSpPr>
        <p:spPr>
          <a:xfrm>
            <a:off x="0" y="0"/>
            <a:ext cx="2974552" cy="501560"/>
          </a:xfrm>
          <a:prstGeom prst="rect">
            <a:avLst/>
          </a:prstGeom>
        </p:spPr>
        <p:txBody>
          <a:bodyPr vert="horz" lIns="96341" tIns="48171" rIns="96341" bIns="48171" rtlCol="0"/>
          <a:lstStyle>
            <a:lvl1pPr algn="l">
              <a:defRPr sz="1300"/>
            </a:lvl1pPr>
          </a:lstStyle>
          <a:p>
            <a:endParaRPr lang="en-US"/>
          </a:p>
        </p:txBody>
      </p:sp>
      <p:sp>
        <p:nvSpPr>
          <p:cNvPr id="3" name="Date Placeholder 2">
            <a:extLst>
              <a:ext uri="{FF2B5EF4-FFF2-40B4-BE49-F238E27FC236}">
                <a16:creationId xmlns:a16="http://schemas.microsoft.com/office/drawing/2014/main" id="{0E7A1D01-F111-F74C-8CF6-67F5E98EFFA8}"/>
              </a:ext>
            </a:extLst>
          </p:cNvPr>
          <p:cNvSpPr>
            <a:spLocks noGrp="1"/>
          </p:cNvSpPr>
          <p:nvPr>
            <p:ph type="dt" sz="quarter" idx="1"/>
          </p:nvPr>
        </p:nvSpPr>
        <p:spPr>
          <a:xfrm>
            <a:off x="3888210" y="0"/>
            <a:ext cx="2974552" cy="501560"/>
          </a:xfrm>
          <a:prstGeom prst="rect">
            <a:avLst/>
          </a:prstGeom>
        </p:spPr>
        <p:txBody>
          <a:bodyPr vert="horz" lIns="96341" tIns="48171" rIns="96341" bIns="48171" rtlCol="0"/>
          <a:lstStyle>
            <a:lvl1pPr algn="r">
              <a:defRPr sz="1300"/>
            </a:lvl1pPr>
          </a:lstStyle>
          <a:p>
            <a:fld id="{D9D73561-8DD1-464E-8D4D-E40F5520F44B}" type="datetimeFigureOut">
              <a:rPr lang="en-US" smtClean="0"/>
              <a:t>1/10/2022</a:t>
            </a:fld>
            <a:endParaRPr lang="en-US"/>
          </a:p>
        </p:txBody>
      </p:sp>
      <p:sp>
        <p:nvSpPr>
          <p:cNvPr id="4" name="Footer Placeholder 3">
            <a:extLst>
              <a:ext uri="{FF2B5EF4-FFF2-40B4-BE49-F238E27FC236}">
                <a16:creationId xmlns:a16="http://schemas.microsoft.com/office/drawing/2014/main" id="{1F6D5715-D569-B94C-AE11-FDB52BF8177A}"/>
              </a:ext>
            </a:extLst>
          </p:cNvPr>
          <p:cNvSpPr>
            <a:spLocks noGrp="1"/>
          </p:cNvSpPr>
          <p:nvPr>
            <p:ph type="ftr" sz="quarter" idx="2"/>
          </p:nvPr>
        </p:nvSpPr>
        <p:spPr>
          <a:xfrm>
            <a:off x="0" y="9494929"/>
            <a:ext cx="2974552" cy="501559"/>
          </a:xfrm>
          <a:prstGeom prst="rect">
            <a:avLst/>
          </a:prstGeom>
        </p:spPr>
        <p:txBody>
          <a:bodyPr vert="horz" lIns="96341" tIns="48171" rIns="96341" bIns="48171"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033E31D0-3C1F-7C46-886B-D85F2C395000}"/>
              </a:ext>
            </a:extLst>
          </p:cNvPr>
          <p:cNvSpPr>
            <a:spLocks noGrp="1"/>
          </p:cNvSpPr>
          <p:nvPr>
            <p:ph type="sldNum" sz="quarter" idx="3"/>
          </p:nvPr>
        </p:nvSpPr>
        <p:spPr>
          <a:xfrm>
            <a:off x="3888210" y="9494929"/>
            <a:ext cx="2974552" cy="501559"/>
          </a:xfrm>
          <a:prstGeom prst="rect">
            <a:avLst/>
          </a:prstGeom>
        </p:spPr>
        <p:txBody>
          <a:bodyPr vert="horz" lIns="96341" tIns="48171" rIns="96341" bIns="48171" rtlCol="0" anchor="b"/>
          <a:lstStyle>
            <a:lvl1pPr algn="r">
              <a:defRPr sz="1300"/>
            </a:lvl1pPr>
          </a:lstStyle>
          <a:p>
            <a:fld id="{1DE125BD-8F06-DC4F-9F75-1B2169AFB9A2}" type="slidenum">
              <a:rPr lang="en-US" smtClean="0"/>
              <a:t>‹#›</a:t>
            </a:fld>
            <a:endParaRPr lang="en-US"/>
          </a:p>
        </p:txBody>
      </p:sp>
    </p:spTree>
    <p:extLst>
      <p:ext uri="{BB962C8B-B14F-4D97-AF65-F5344CB8AC3E}">
        <p14:creationId xmlns:p14="http://schemas.microsoft.com/office/powerpoint/2010/main" val="393849934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4552" cy="501560"/>
          </a:xfrm>
          <a:prstGeom prst="rect">
            <a:avLst/>
          </a:prstGeom>
        </p:spPr>
        <p:txBody>
          <a:bodyPr vert="horz" lIns="96341" tIns="48171" rIns="96341" bIns="48171" rtlCol="0"/>
          <a:lstStyle>
            <a:lvl1pPr algn="l">
              <a:defRPr sz="1300"/>
            </a:lvl1pPr>
          </a:lstStyle>
          <a:p>
            <a:endParaRPr lang="en-US"/>
          </a:p>
        </p:txBody>
      </p:sp>
      <p:sp>
        <p:nvSpPr>
          <p:cNvPr id="3" name="Date Placeholder 2"/>
          <p:cNvSpPr>
            <a:spLocks noGrp="1"/>
          </p:cNvSpPr>
          <p:nvPr>
            <p:ph type="dt" idx="1"/>
          </p:nvPr>
        </p:nvSpPr>
        <p:spPr>
          <a:xfrm>
            <a:off x="3888210" y="0"/>
            <a:ext cx="2974552" cy="501560"/>
          </a:xfrm>
          <a:prstGeom prst="rect">
            <a:avLst/>
          </a:prstGeom>
        </p:spPr>
        <p:txBody>
          <a:bodyPr vert="horz" lIns="96341" tIns="48171" rIns="96341" bIns="48171" rtlCol="0"/>
          <a:lstStyle>
            <a:lvl1pPr algn="r">
              <a:defRPr sz="1300"/>
            </a:lvl1pPr>
          </a:lstStyle>
          <a:p>
            <a:fld id="{781C7885-A08B-A349-8248-72A00B8B0AE2}" type="datetimeFigureOut">
              <a:rPr lang="en-US" smtClean="0"/>
              <a:t>1/10/2022</a:t>
            </a:fld>
            <a:endParaRPr lang="en-US"/>
          </a:p>
        </p:txBody>
      </p:sp>
      <p:sp>
        <p:nvSpPr>
          <p:cNvPr id="4" name="Slide Image Placeholder 3"/>
          <p:cNvSpPr>
            <a:spLocks noGrp="1" noRot="1" noChangeAspect="1"/>
          </p:cNvSpPr>
          <p:nvPr>
            <p:ph type="sldImg" idx="2"/>
          </p:nvPr>
        </p:nvSpPr>
        <p:spPr>
          <a:xfrm>
            <a:off x="434975" y="1249363"/>
            <a:ext cx="5994400" cy="3373437"/>
          </a:xfrm>
          <a:prstGeom prst="rect">
            <a:avLst/>
          </a:prstGeom>
          <a:noFill/>
          <a:ln w="12700">
            <a:solidFill>
              <a:prstClr val="black"/>
            </a:solidFill>
          </a:ln>
        </p:spPr>
        <p:txBody>
          <a:bodyPr vert="horz" lIns="96341" tIns="48171" rIns="96341" bIns="48171" rtlCol="0" anchor="ctr"/>
          <a:lstStyle/>
          <a:p>
            <a:endParaRPr lang="en-US"/>
          </a:p>
        </p:txBody>
      </p:sp>
      <p:sp>
        <p:nvSpPr>
          <p:cNvPr id="5" name="Notes Placeholder 4"/>
          <p:cNvSpPr>
            <a:spLocks noGrp="1"/>
          </p:cNvSpPr>
          <p:nvPr>
            <p:ph type="body" sz="quarter" idx="3"/>
          </p:nvPr>
        </p:nvSpPr>
        <p:spPr>
          <a:xfrm>
            <a:off x="686435" y="4810810"/>
            <a:ext cx="5491480" cy="3936117"/>
          </a:xfrm>
          <a:prstGeom prst="rect">
            <a:avLst/>
          </a:prstGeom>
        </p:spPr>
        <p:txBody>
          <a:bodyPr vert="horz" lIns="96341" tIns="48171" rIns="96341" bIns="4817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94929"/>
            <a:ext cx="2974552" cy="501559"/>
          </a:xfrm>
          <a:prstGeom prst="rect">
            <a:avLst/>
          </a:prstGeom>
        </p:spPr>
        <p:txBody>
          <a:bodyPr vert="horz" lIns="96341" tIns="48171" rIns="96341" bIns="48171" rtlCol="0" anchor="b"/>
          <a:lstStyle>
            <a:lvl1pPr algn="l">
              <a:defRPr sz="1300"/>
            </a:lvl1pPr>
          </a:lstStyle>
          <a:p>
            <a:endParaRPr lang="en-US"/>
          </a:p>
        </p:txBody>
      </p:sp>
      <p:sp>
        <p:nvSpPr>
          <p:cNvPr id="7" name="Slide Number Placeholder 6"/>
          <p:cNvSpPr>
            <a:spLocks noGrp="1"/>
          </p:cNvSpPr>
          <p:nvPr>
            <p:ph type="sldNum" sz="quarter" idx="5"/>
          </p:nvPr>
        </p:nvSpPr>
        <p:spPr>
          <a:xfrm>
            <a:off x="3888210" y="9494929"/>
            <a:ext cx="2974552" cy="501559"/>
          </a:xfrm>
          <a:prstGeom prst="rect">
            <a:avLst/>
          </a:prstGeom>
        </p:spPr>
        <p:txBody>
          <a:bodyPr vert="horz" lIns="96341" tIns="48171" rIns="96341" bIns="48171" rtlCol="0" anchor="b"/>
          <a:lstStyle>
            <a:lvl1pPr algn="r">
              <a:defRPr sz="1300"/>
            </a:lvl1pPr>
          </a:lstStyle>
          <a:p>
            <a:fld id="{A65568A3-A032-DB43-BE59-9101CE2CEB55}" type="slidenum">
              <a:rPr lang="en-US" smtClean="0"/>
              <a:t>‹#›</a:t>
            </a:fld>
            <a:endParaRPr lang="en-US"/>
          </a:p>
        </p:txBody>
      </p:sp>
    </p:spTree>
    <p:extLst>
      <p:ext uri="{BB962C8B-B14F-4D97-AF65-F5344CB8AC3E}">
        <p14:creationId xmlns:p14="http://schemas.microsoft.com/office/powerpoint/2010/main" val="810013507"/>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A65568A3-A032-DB43-BE59-9101CE2CEB55}" type="slidenum">
              <a:rPr lang="en-US" smtClean="0"/>
              <a:t>5</a:t>
            </a:fld>
            <a:endParaRPr lang="en-US"/>
          </a:p>
        </p:txBody>
      </p:sp>
    </p:spTree>
    <p:extLst>
      <p:ext uri="{BB962C8B-B14F-4D97-AF65-F5344CB8AC3E}">
        <p14:creationId xmlns:p14="http://schemas.microsoft.com/office/powerpoint/2010/main" val="32034228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A65568A3-A032-DB43-BE59-9101CE2CEB55}" type="slidenum">
              <a:rPr lang="en-US" smtClean="0"/>
              <a:t>7</a:t>
            </a:fld>
            <a:endParaRPr lang="en-US"/>
          </a:p>
        </p:txBody>
      </p:sp>
    </p:spTree>
    <p:extLst>
      <p:ext uri="{BB962C8B-B14F-4D97-AF65-F5344CB8AC3E}">
        <p14:creationId xmlns:p14="http://schemas.microsoft.com/office/powerpoint/2010/main" val="982039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A65568A3-A032-DB43-BE59-9101CE2CEB55}" type="slidenum">
              <a:rPr lang="en-US" smtClean="0"/>
              <a:t>11</a:t>
            </a:fld>
            <a:endParaRPr lang="en-US"/>
          </a:p>
        </p:txBody>
      </p:sp>
    </p:spTree>
    <p:extLst>
      <p:ext uri="{BB962C8B-B14F-4D97-AF65-F5344CB8AC3E}">
        <p14:creationId xmlns:p14="http://schemas.microsoft.com/office/powerpoint/2010/main" val="4280947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A65568A3-A032-DB43-BE59-9101CE2CEB55}" type="slidenum">
              <a:rPr lang="en-US" smtClean="0"/>
              <a:t>34</a:t>
            </a:fld>
            <a:endParaRPr lang="en-US"/>
          </a:p>
        </p:txBody>
      </p:sp>
    </p:spTree>
    <p:extLst>
      <p:ext uri="{BB962C8B-B14F-4D97-AF65-F5344CB8AC3E}">
        <p14:creationId xmlns:p14="http://schemas.microsoft.com/office/powerpoint/2010/main" val="12462729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A65568A3-A032-DB43-BE59-9101CE2CEB55}" type="slidenum">
              <a:rPr lang="en-US" smtClean="0"/>
              <a:t>35</a:t>
            </a:fld>
            <a:endParaRPr lang="en-US"/>
          </a:p>
        </p:txBody>
      </p:sp>
    </p:spTree>
    <p:extLst>
      <p:ext uri="{BB962C8B-B14F-4D97-AF65-F5344CB8AC3E}">
        <p14:creationId xmlns:p14="http://schemas.microsoft.com/office/powerpoint/2010/main" val="110840724"/>
      </p:ext>
    </p:extLst>
  </p:cSld>
  <p:clrMapOvr>
    <a:masterClrMapping/>
  </p:clrMapOvr>
</p:notes>
</file>

<file path=ppt/slideLayouts/_rels/slideLayout1.xml.rels><?xml version="1.0" encoding="UTF-8" standalone="yes" ?><Relationships xmlns="http://schemas.openxmlformats.org/package/2006/relationships"><Relationship Id="rId3" Target="../media/image2.png" Type="http://schemas.openxmlformats.org/officeDocument/2006/relationships/image"/><Relationship Id="rId2" Target="../media/image1.jpeg" Type="http://schemas.openxmlformats.org/officeDocument/2006/relationships/image"/><Relationship Id="rId1" Target="../slideMasters/slideMaster1.xml" Type="http://schemas.openxmlformats.org/officeDocument/2006/relationships/slideMaster"/><Relationship Id="rId4" Target="../media/image3.jpeg" Type="http://schemas.openxmlformats.org/officeDocument/2006/relationships/image"/></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ealthier Together Title Page">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204787" y="1564111"/>
            <a:ext cx="11598405" cy="1014413"/>
          </a:xfrm>
        </p:spPr>
        <p:txBody>
          <a:bodyPr/>
          <a:lstStyle>
            <a:lvl1pPr marL="0" indent="0">
              <a:buNone/>
              <a:defRPr sz="4000" b="1">
                <a:latin typeface="+mj-lt"/>
              </a:defRPr>
            </a:lvl1pPr>
          </a:lstStyle>
          <a:p>
            <a:pPr lvl="0"/>
            <a:r>
              <a:rPr lang="en-US" dirty="0"/>
              <a:t>Place heading here</a:t>
            </a:r>
          </a:p>
        </p:txBody>
      </p:sp>
      <p:sp>
        <p:nvSpPr>
          <p:cNvPr id="7" name="Text Placeholder 6"/>
          <p:cNvSpPr>
            <a:spLocks noGrp="1"/>
          </p:cNvSpPr>
          <p:nvPr>
            <p:ph type="body" sz="quarter" idx="11" hasCustomPrompt="1"/>
          </p:nvPr>
        </p:nvSpPr>
        <p:spPr>
          <a:xfrm>
            <a:off x="204671" y="2725546"/>
            <a:ext cx="11598521" cy="955675"/>
          </a:xfrm>
        </p:spPr>
        <p:txBody>
          <a:bodyPr/>
          <a:lstStyle>
            <a:lvl1pPr marL="0" indent="0">
              <a:buNone/>
              <a:defRPr/>
            </a:lvl1pPr>
          </a:lstStyle>
          <a:p>
            <a:pPr lvl="0"/>
            <a:r>
              <a:rPr lang="en-US" dirty="0"/>
              <a:t>Subheading text here – name, role, </a:t>
            </a:r>
            <a:r>
              <a:rPr lang="en-US" dirty="0" err="1"/>
              <a:t>etc</a:t>
            </a:r>
            <a:endParaRPr lang="en-GB" dirty="0"/>
          </a:p>
        </p:txBody>
      </p:sp>
      <p:pic>
        <p:nvPicPr>
          <p:cNvPr id="6" name="Picture 5" descr="A picture containing clipart&#10;&#10;Description automatically generated">
            <a:extLst>
              <a:ext uri="{FF2B5EF4-FFF2-40B4-BE49-F238E27FC236}">
                <a16:creationId xmlns:a16="http://schemas.microsoft.com/office/drawing/2014/main" id="{51238DCB-FCB2-4665-AEFE-DF3EE55708B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77522" y="327081"/>
            <a:ext cx="2258523" cy="756532"/>
          </a:xfrm>
          <a:prstGeom prst="rect">
            <a:avLst/>
          </a:prstGeom>
        </p:spPr>
      </p:pic>
      <p:pic>
        <p:nvPicPr>
          <p:cNvPr id="2" name="Picture 1">
            <a:extLst>
              <a:ext uri="{FF2B5EF4-FFF2-40B4-BE49-F238E27FC236}">
                <a16:creationId xmlns:a16="http://schemas.microsoft.com/office/drawing/2014/main" id="{C0462964-0CF8-4317-BEF3-54716D51C19D}"/>
              </a:ext>
            </a:extLst>
          </p:cNvPr>
          <p:cNvPicPr>
            <a:picLocks noChangeAspect="1"/>
          </p:cNvPicPr>
          <p:nvPr userDrawn="1"/>
        </p:nvPicPr>
        <p:blipFill>
          <a:blip r:embed="rId3"/>
          <a:stretch>
            <a:fillRect/>
          </a:stretch>
        </p:blipFill>
        <p:spPr>
          <a:xfrm>
            <a:off x="72828" y="133711"/>
            <a:ext cx="3108960" cy="1339122"/>
          </a:xfrm>
          <a:prstGeom prst="rect">
            <a:avLst/>
          </a:prstGeom>
        </p:spPr>
      </p:pic>
      <p:pic>
        <p:nvPicPr>
          <p:cNvPr id="18" name="Picture 17">
            <a:extLst>
              <a:ext uri="{FF2B5EF4-FFF2-40B4-BE49-F238E27FC236}">
                <a16:creationId xmlns:a16="http://schemas.microsoft.com/office/drawing/2014/main" id="{4E9CEB37-1B2F-406A-85B6-58679268F55D}"/>
              </a:ext>
            </a:extLst>
          </p:cNvPr>
          <p:cNvPicPr>
            <a:picLocks noChangeAspect="1"/>
          </p:cNvPicPr>
          <p:nvPr userDrawn="1"/>
        </p:nvPicPr>
        <p:blipFill>
          <a:blip r:embed="rId4"/>
          <a:stretch>
            <a:fillRect/>
          </a:stretch>
        </p:blipFill>
        <p:spPr>
          <a:xfrm>
            <a:off x="0" y="4128631"/>
            <a:ext cx="12192000" cy="2837434"/>
          </a:xfrm>
          <a:prstGeom prst="rect">
            <a:avLst/>
          </a:prstGeom>
        </p:spPr>
      </p:pic>
    </p:spTree>
    <p:extLst>
      <p:ext uri="{BB962C8B-B14F-4D97-AF65-F5344CB8AC3E}">
        <p14:creationId xmlns:p14="http://schemas.microsoft.com/office/powerpoint/2010/main" val="482161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lthier Together layout 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AE96F45-9360-4905-914F-AB97CA443C3A}"/>
              </a:ext>
            </a:extLst>
          </p:cNvPr>
          <p:cNvSpPr/>
          <p:nvPr userDrawn="1"/>
        </p:nvSpPr>
        <p:spPr>
          <a:xfrm>
            <a:off x="0" y="6466404"/>
            <a:ext cx="12192000" cy="391596"/>
          </a:xfrm>
          <a:prstGeom prst="rect">
            <a:avLst/>
          </a:prstGeom>
          <a:solidFill>
            <a:srgbClr val="0095C4"/>
          </a:solidFill>
          <a:ln>
            <a:solidFill>
              <a:srgbClr val="0095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Slide Number Placeholder 10">
            <a:extLst>
              <a:ext uri="{FF2B5EF4-FFF2-40B4-BE49-F238E27FC236}">
                <a16:creationId xmlns:a16="http://schemas.microsoft.com/office/drawing/2014/main" id="{95C0B4EF-690C-4F47-A03A-9E6695C6168B}"/>
              </a:ext>
            </a:extLst>
          </p:cNvPr>
          <p:cNvSpPr>
            <a:spLocks noGrp="1"/>
          </p:cNvSpPr>
          <p:nvPr>
            <p:ph type="sldNum" sz="quarter" idx="12"/>
          </p:nvPr>
        </p:nvSpPr>
        <p:spPr>
          <a:xfrm>
            <a:off x="9287986" y="6474716"/>
            <a:ext cx="2743200" cy="365125"/>
          </a:xfrm>
        </p:spPr>
        <p:txBody>
          <a:bodyPr/>
          <a:lstStyle/>
          <a:p>
            <a:fld id="{F6E39E37-6BC0-A248-806A-337B0CEF6126}" type="slidenum">
              <a:rPr lang="en-US" smtClean="0"/>
              <a:t>‹#›</a:t>
            </a:fld>
            <a:endParaRPr lang="en-US"/>
          </a:p>
        </p:txBody>
      </p:sp>
      <p:sp>
        <p:nvSpPr>
          <p:cNvPr id="3" name="Text Placeholder 2"/>
          <p:cNvSpPr>
            <a:spLocks noGrp="1"/>
          </p:cNvSpPr>
          <p:nvPr>
            <p:ph type="body" sz="quarter" idx="13" hasCustomPrompt="1"/>
          </p:nvPr>
        </p:nvSpPr>
        <p:spPr>
          <a:xfrm>
            <a:off x="151002" y="369888"/>
            <a:ext cx="11744136" cy="1030287"/>
          </a:xfrm>
        </p:spPr>
        <p:txBody>
          <a:bodyPr>
            <a:normAutofit/>
          </a:bodyPr>
          <a:lstStyle>
            <a:lvl1pPr marL="0" indent="0">
              <a:buNone/>
              <a:defRPr sz="4000" b="1">
                <a:latin typeface="+mj-lt"/>
              </a:defRPr>
            </a:lvl1pPr>
          </a:lstStyle>
          <a:p>
            <a:pPr lvl="0"/>
            <a:r>
              <a:rPr lang="en-US" dirty="0"/>
              <a:t>Place heading here</a:t>
            </a:r>
            <a:endParaRPr lang="en-GB" dirty="0"/>
          </a:p>
        </p:txBody>
      </p:sp>
      <p:sp>
        <p:nvSpPr>
          <p:cNvPr id="6" name="Text Placeholder 5"/>
          <p:cNvSpPr>
            <a:spLocks noGrp="1"/>
          </p:cNvSpPr>
          <p:nvPr>
            <p:ph type="body" sz="quarter" idx="14" hasCustomPrompt="1"/>
          </p:nvPr>
        </p:nvSpPr>
        <p:spPr>
          <a:xfrm>
            <a:off x="150813" y="1527175"/>
            <a:ext cx="11744325" cy="4059238"/>
          </a:xfrm>
        </p:spPr>
        <p:txBody>
          <a:bodyPr/>
          <a:lstStyle>
            <a:lvl1pPr marL="0" indent="0">
              <a:buNone/>
              <a:defRPr>
                <a:latin typeface="Arial" panose="020B0604020202020204" pitchFamily="34" charset="0"/>
                <a:cs typeface="Arial" panose="020B0604020202020204" pitchFamily="34" charset="0"/>
              </a:defRPr>
            </a:lvl1pPr>
          </a:lstStyle>
          <a:p>
            <a:pPr lvl="0"/>
            <a:r>
              <a:rPr lang="en-US" dirty="0"/>
              <a:t>Add your slide text here – minimum font size 14</a:t>
            </a:r>
            <a:endParaRPr lang="en-GB" dirty="0"/>
          </a:p>
        </p:txBody>
      </p:sp>
      <p:pic>
        <p:nvPicPr>
          <p:cNvPr id="7" name="Picture 6" descr="A picture containing clipart&#10;&#10;Description automatically generated">
            <a:extLst>
              <a:ext uri="{FF2B5EF4-FFF2-40B4-BE49-F238E27FC236}">
                <a16:creationId xmlns:a16="http://schemas.microsoft.com/office/drawing/2014/main" id="{51238DCB-FCB2-4665-AEFE-DF3EE55708B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19865" y="5943611"/>
            <a:ext cx="1311321" cy="439250"/>
          </a:xfrm>
          <a:prstGeom prst="rect">
            <a:avLst/>
          </a:prstGeom>
        </p:spPr>
      </p:pic>
      <p:pic>
        <p:nvPicPr>
          <p:cNvPr id="4" name="Picture 3">
            <a:extLst>
              <a:ext uri="{FF2B5EF4-FFF2-40B4-BE49-F238E27FC236}">
                <a16:creationId xmlns:a16="http://schemas.microsoft.com/office/drawing/2014/main" id="{5BD3896A-1D1F-4078-B7F4-7C752C19B3F1}"/>
              </a:ext>
            </a:extLst>
          </p:cNvPr>
          <p:cNvPicPr>
            <a:picLocks noChangeAspect="1"/>
          </p:cNvPicPr>
          <p:nvPr userDrawn="1"/>
        </p:nvPicPr>
        <p:blipFill>
          <a:blip r:embed="rId3"/>
          <a:stretch>
            <a:fillRect/>
          </a:stretch>
        </p:blipFill>
        <p:spPr>
          <a:xfrm>
            <a:off x="80407" y="5875406"/>
            <a:ext cx="1334482" cy="575659"/>
          </a:xfrm>
          <a:prstGeom prst="rect">
            <a:avLst/>
          </a:prstGeom>
        </p:spPr>
      </p:pic>
    </p:spTree>
    <p:extLst>
      <p:ext uri="{BB962C8B-B14F-4D97-AF65-F5344CB8AC3E}">
        <p14:creationId xmlns:p14="http://schemas.microsoft.com/office/powerpoint/2010/main" val="1240968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Healthier Together layout 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AE96F45-9360-4905-914F-AB97CA443C3A}"/>
              </a:ext>
            </a:extLst>
          </p:cNvPr>
          <p:cNvSpPr/>
          <p:nvPr userDrawn="1"/>
        </p:nvSpPr>
        <p:spPr>
          <a:xfrm>
            <a:off x="0" y="6466402"/>
            <a:ext cx="12192000" cy="391597"/>
          </a:xfrm>
          <a:prstGeom prst="rect">
            <a:avLst/>
          </a:prstGeom>
          <a:solidFill>
            <a:srgbClr val="EA8132"/>
          </a:solidFill>
          <a:ln>
            <a:solidFill>
              <a:srgbClr val="EA81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 Placeholder 2"/>
          <p:cNvSpPr>
            <a:spLocks noGrp="1"/>
          </p:cNvSpPr>
          <p:nvPr>
            <p:ph type="body" sz="quarter" idx="13" hasCustomPrompt="1"/>
          </p:nvPr>
        </p:nvSpPr>
        <p:spPr>
          <a:xfrm>
            <a:off x="151002" y="369888"/>
            <a:ext cx="11744136" cy="1030287"/>
          </a:xfrm>
        </p:spPr>
        <p:txBody>
          <a:bodyPr>
            <a:normAutofit/>
          </a:bodyPr>
          <a:lstStyle>
            <a:lvl1pPr marL="0" indent="0">
              <a:buNone/>
              <a:defRPr sz="4000" b="1">
                <a:latin typeface="+mj-lt"/>
              </a:defRPr>
            </a:lvl1pPr>
          </a:lstStyle>
          <a:p>
            <a:pPr lvl="0"/>
            <a:r>
              <a:rPr lang="en-US" dirty="0"/>
              <a:t>Place heading here</a:t>
            </a:r>
            <a:endParaRPr lang="en-GB" dirty="0"/>
          </a:p>
        </p:txBody>
      </p:sp>
      <p:sp>
        <p:nvSpPr>
          <p:cNvPr id="6" name="Text Placeholder 5"/>
          <p:cNvSpPr>
            <a:spLocks noGrp="1"/>
          </p:cNvSpPr>
          <p:nvPr>
            <p:ph type="body" sz="quarter" idx="14" hasCustomPrompt="1"/>
          </p:nvPr>
        </p:nvSpPr>
        <p:spPr>
          <a:xfrm>
            <a:off x="150813" y="1527175"/>
            <a:ext cx="11744325" cy="4059238"/>
          </a:xfrm>
        </p:spPr>
        <p:txBody>
          <a:bodyPr/>
          <a:lstStyle>
            <a:lvl1pPr marL="0" indent="0">
              <a:buNone/>
              <a:defRPr>
                <a:latin typeface="Arial" panose="020B0604020202020204" pitchFamily="34" charset="0"/>
                <a:cs typeface="Arial" panose="020B0604020202020204" pitchFamily="34" charset="0"/>
              </a:defRPr>
            </a:lvl1pPr>
          </a:lstStyle>
          <a:p>
            <a:pPr lvl="0"/>
            <a:r>
              <a:rPr lang="en-US" dirty="0"/>
              <a:t>Add your slide text here – minimum font size 14</a:t>
            </a:r>
            <a:endParaRPr lang="en-GB" dirty="0"/>
          </a:p>
        </p:txBody>
      </p:sp>
      <p:pic>
        <p:nvPicPr>
          <p:cNvPr id="7" name="Picture 6" descr="A picture containing clipart&#10;&#10;Description automatically generated">
            <a:extLst>
              <a:ext uri="{FF2B5EF4-FFF2-40B4-BE49-F238E27FC236}">
                <a16:creationId xmlns:a16="http://schemas.microsoft.com/office/drawing/2014/main" id="{51238DCB-FCB2-4665-AEFE-DF3EE55708B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19865" y="5933111"/>
            <a:ext cx="1311321" cy="439250"/>
          </a:xfrm>
          <a:prstGeom prst="rect">
            <a:avLst/>
          </a:prstGeom>
        </p:spPr>
      </p:pic>
      <p:pic>
        <p:nvPicPr>
          <p:cNvPr id="4" name="Picture 3">
            <a:extLst>
              <a:ext uri="{FF2B5EF4-FFF2-40B4-BE49-F238E27FC236}">
                <a16:creationId xmlns:a16="http://schemas.microsoft.com/office/drawing/2014/main" id="{5BD3896A-1D1F-4078-B7F4-7C752C19B3F1}"/>
              </a:ext>
            </a:extLst>
          </p:cNvPr>
          <p:cNvPicPr>
            <a:picLocks noChangeAspect="1"/>
          </p:cNvPicPr>
          <p:nvPr userDrawn="1"/>
        </p:nvPicPr>
        <p:blipFill>
          <a:blip r:embed="rId3"/>
          <a:stretch>
            <a:fillRect/>
          </a:stretch>
        </p:blipFill>
        <p:spPr>
          <a:xfrm>
            <a:off x="58189" y="5864907"/>
            <a:ext cx="1334482" cy="575659"/>
          </a:xfrm>
          <a:prstGeom prst="rect">
            <a:avLst/>
          </a:prstGeom>
        </p:spPr>
      </p:pic>
      <p:sp>
        <p:nvSpPr>
          <p:cNvPr id="8" name="Slide Number Placeholder 10">
            <a:extLst>
              <a:ext uri="{FF2B5EF4-FFF2-40B4-BE49-F238E27FC236}">
                <a16:creationId xmlns:a16="http://schemas.microsoft.com/office/drawing/2014/main" id="{4D849FC6-1951-4216-A907-5E49B4BDB0BD}"/>
              </a:ext>
            </a:extLst>
          </p:cNvPr>
          <p:cNvSpPr>
            <a:spLocks noGrp="1"/>
          </p:cNvSpPr>
          <p:nvPr>
            <p:ph type="sldNum" sz="quarter" idx="12"/>
          </p:nvPr>
        </p:nvSpPr>
        <p:spPr>
          <a:xfrm>
            <a:off x="9287986" y="6474716"/>
            <a:ext cx="2743200" cy="365125"/>
          </a:xfrm>
        </p:spPr>
        <p:txBody>
          <a:bodyPr/>
          <a:lstStyle/>
          <a:p>
            <a:fld id="{F6E39E37-6BC0-A248-806A-337B0CEF6126}" type="slidenum">
              <a:rPr lang="en-US" smtClean="0"/>
              <a:t>‹#›</a:t>
            </a:fld>
            <a:endParaRPr lang="en-US"/>
          </a:p>
        </p:txBody>
      </p:sp>
    </p:spTree>
    <p:extLst>
      <p:ext uri="{BB962C8B-B14F-4D97-AF65-F5344CB8AC3E}">
        <p14:creationId xmlns:p14="http://schemas.microsoft.com/office/powerpoint/2010/main" val="3145093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Healthier Together layout 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AE96F45-9360-4905-914F-AB97CA443C3A}"/>
              </a:ext>
            </a:extLst>
          </p:cNvPr>
          <p:cNvSpPr/>
          <p:nvPr userDrawn="1"/>
        </p:nvSpPr>
        <p:spPr>
          <a:xfrm>
            <a:off x="0" y="6466402"/>
            <a:ext cx="12192000" cy="391597"/>
          </a:xfrm>
          <a:prstGeom prst="rect">
            <a:avLst/>
          </a:prstGeom>
          <a:solidFill>
            <a:srgbClr val="64B22D"/>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 Placeholder 2"/>
          <p:cNvSpPr>
            <a:spLocks noGrp="1"/>
          </p:cNvSpPr>
          <p:nvPr>
            <p:ph type="body" sz="quarter" idx="13" hasCustomPrompt="1"/>
          </p:nvPr>
        </p:nvSpPr>
        <p:spPr>
          <a:xfrm>
            <a:off x="151002" y="369888"/>
            <a:ext cx="11744136" cy="1030287"/>
          </a:xfrm>
        </p:spPr>
        <p:txBody>
          <a:bodyPr>
            <a:normAutofit/>
          </a:bodyPr>
          <a:lstStyle>
            <a:lvl1pPr marL="0" indent="0">
              <a:buNone/>
              <a:defRPr sz="4000" b="1">
                <a:latin typeface="+mj-lt"/>
              </a:defRPr>
            </a:lvl1pPr>
          </a:lstStyle>
          <a:p>
            <a:pPr lvl="0"/>
            <a:r>
              <a:rPr lang="en-US" dirty="0"/>
              <a:t>Place heading here</a:t>
            </a:r>
            <a:endParaRPr lang="en-GB" dirty="0"/>
          </a:p>
        </p:txBody>
      </p:sp>
      <p:sp>
        <p:nvSpPr>
          <p:cNvPr id="6" name="Text Placeholder 5"/>
          <p:cNvSpPr>
            <a:spLocks noGrp="1"/>
          </p:cNvSpPr>
          <p:nvPr>
            <p:ph type="body" sz="quarter" idx="14" hasCustomPrompt="1"/>
          </p:nvPr>
        </p:nvSpPr>
        <p:spPr>
          <a:xfrm>
            <a:off x="150813" y="1527175"/>
            <a:ext cx="11744325" cy="4059238"/>
          </a:xfrm>
        </p:spPr>
        <p:txBody>
          <a:bodyPr/>
          <a:lstStyle>
            <a:lvl1pPr marL="0" indent="0">
              <a:buNone/>
              <a:defRPr>
                <a:latin typeface="Arial" panose="020B0604020202020204" pitchFamily="34" charset="0"/>
                <a:cs typeface="Arial" panose="020B0604020202020204" pitchFamily="34" charset="0"/>
              </a:defRPr>
            </a:lvl1pPr>
          </a:lstStyle>
          <a:p>
            <a:pPr lvl="0"/>
            <a:r>
              <a:rPr lang="en-US" dirty="0"/>
              <a:t>Add your slide text here – minimum font size 14</a:t>
            </a:r>
            <a:endParaRPr lang="en-GB" dirty="0"/>
          </a:p>
        </p:txBody>
      </p:sp>
      <p:pic>
        <p:nvPicPr>
          <p:cNvPr id="7" name="Picture 6" descr="A picture containing clipart&#10;&#10;Description automatically generated">
            <a:extLst>
              <a:ext uri="{FF2B5EF4-FFF2-40B4-BE49-F238E27FC236}">
                <a16:creationId xmlns:a16="http://schemas.microsoft.com/office/drawing/2014/main" id="{51238DCB-FCB2-4665-AEFE-DF3EE55708B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19865" y="5955124"/>
            <a:ext cx="1311321" cy="439250"/>
          </a:xfrm>
          <a:prstGeom prst="rect">
            <a:avLst/>
          </a:prstGeom>
        </p:spPr>
      </p:pic>
      <p:pic>
        <p:nvPicPr>
          <p:cNvPr id="4" name="Picture 3">
            <a:extLst>
              <a:ext uri="{FF2B5EF4-FFF2-40B4-BE49-F238E27FC236}">
                <a16:creationId xmlns:a16="http://schemas.microsoft.com/office/drawing/2014/main" id="{5BD3896A-1D1F-4078-B7F4-7C752C19B3F1}"/>
              </a:ext>
            </a:extLst>
          </p:cNvPr>
          <p:cNvPicPr>
            <a:picLocks noChangeAspect="1"/>
          </p:cNvPicPr>
          <p:nvPr userDrawn="1"/>
        </p:nvPicPr>
        <p:blipFill>
          <a:blip r:embed="rId3"/>
          <a:stretch>
            <a:fillRect/>
          </a:stretch>
        </p:blipFill>
        <p:spPr>
          <a:xfrm>
            <a:off x="58824" y="5854729"/>
            <a:ext cx="1334482" cy="575659"/>
          </a:xfrm>
          <a:prstGeom prst="rect">
            <a:avLst/>
          </a:prstGeom>
        </p:spPr>
      </p:pic>
      <p:sp>
        <p:nvSpPr>
          <p:cNvPr id="8" name="Slide Number Placeholder 10">
            <a:extLst>
              <a:ext uri="{FF2B5EF4-FFF2-40B4-BE49-F238E27FC236}">
                <a16:creationId xmlns:a16="http://schemas.microsoft.com/office/drawing/2014/main" id="{C012A6CC-156C-4F64-AB2E-4E35F691C80C}"/>
              </a:ext>
            </a:extLst>
          </p:cNvPr>
          <p:cNvSpPr>
            <a:spLocks noGrp="1"/>
          </p:cNvSpPr>
          <p:nvPr>
            <p:ph type="sldNum" sz="quarter" idx="12"/>
          </p:nvPr>
        </p:nvSpPr>
        <p:spPr>
          <a:xfrm>
            <a:off x="9287986" y="6474716"/>
            <a:ext cx="2743200" cy="365125"/>
          </a:xfrm>
        </p:spPr>
        <p:txBody>
          <a:bodyPr/>
          <a:lstStyle/>
          <a:p>
            <a:fld id="{F6E39E37-6BC0-A248-806A-337B0CEF6126}" type="slidenum">
              <a:rPr lang="en-US" smtClean="0"/>
              <a:t>‹#›</a:t>
            </a:fld>
            <a:endParaRPr lang="en-US"/>
          </a:p>
        </p:txBody>
      </p:sp>
    </p:spTree>
    <p:extLst>
      <p:ext uri="{BB962C8B-B14F-4D97-AF65-F5344CB8AC3E}">
        <p14:creationId xmlns:p14="http://schemas.microsoft.com/office/powerpoint/2010/main" val="479849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lthier Together layout 5">
    <p:spTree>
      <p:nvGrpSpPr>
        <p:cNvPr id="1" name=""/>
        <p:cNvGrpSpPr/>
        <p:nvPr/>
      </p:nvGrpSpPr>
      <p:grpSpPr>
        <a:xfrm>
          <a:off x="0" y="0"/>
          <a:ext cx="0" cy="0"/>
          <a:chOff x="0" y="0"/>
          <a:chExt cx="0" cy="0"/>
        </a:xfrm>
      </p:grpSpPr>
      <p:sp>
        <p:nvSpPr>
          <p:cNvPr id="2" name="Text Placeholder 2"/>
          <p:cNvSpPr>
            <a:spLocks noGrp="1"/>
          </p:cNvSpPr>
          <p:nvPr>
            <p:ph type="body" sz="quarter" idx="13" hasCustomPrompt="1"/>
          </p:nvPr>
        </p:nvSpPr>
        <p:spPr>
          <a:xfrm>
            <a:off x="151002" y="369888"/>
            <a:ext cx="11744136" cy="1030287"/>
          </a:xfrm>
        </p:spPr>
        <p:txBody>
          <a:bodyPr>
            <a:normAutofit/>
          </a:bodyPr>
          <a:lstStyle>
            <a:lvl1pPr marL="0" indent="0">
              <a:buNone/>
              <a:defRPr sz="4000" b="1">
                <a:latin typeface="+mj-lt"/>
              </a:defRPr>
            </a:lvl1pPr>
          </a:lstStyle>
          <a:p>
            <a:pPr lvl="0"/>
            <a:r>
              <a:rPr lang="en-US" dirty="0"/>
              <a:t>Place heading here</a:t>
            </a:r>
            <a:endParaRPr lang="en-GB" dirty="0"/>
          </a:p>
        </p:txBody>
      </p:sp>
      <p:sp>
        <p:nvSpPr>
          <p:cNvPr id="3" name="Text Placeholder 5"/>
          <p:cNvSpPr>
            <a:spLocks noGrp="1"/>
          </p:cNvSpPr>
          <p:nvPr>
            <p:ph type="body" sz="quarter" idx="14" hasCustomPrompt="1"/>
          </p:nvPr>
        </p:nvSpPr>
        <p:spPr>
          <a:xfrm>
            <a:off x="150813" y="1527175"/>
            <a:ext cx="11744325" cy="4949126"/>
          </a:xfrm>
        </p:spPr>
        <p:txBody>
          <a:bodyPr/>
          <a:lstStyle>
            <a:lvl1pPr marL="0" indent="0">
              <a:buNone/>
              <a:defRPr>
                <a:latin typeface="Arial" panose="020B0604020202020204" pitchFamily="34" charset="0"/>
                <a:cs typeface="Arial" panose="020B0604020202020204" pitchFamily="34" charset="0"/>
              </a:defRPr>
            </a:lvl1pPr>
          </a:lstStyle>
          <a:p>
            <a:pPr lvl="0"/>
            <a:r>
              <a:rPr lang="en-US" dirty="0"/>
              <a:t>Add your slide text here – minimum font size 14</a:t>
            </a:r>
            <a:endParaRPr lang="en-GB" dirty="0"/>
          </a:p>
        </p:txBody>
      </p:sp>
      <p:pic>
        <p:nvPicPr>
          <p:cNvPr id="4" name="Picture 3" descr="A picture containing clipart&#10;&#10;Description automatically generated">
            <a:extLst>
              <a:ext uri="{FF2B5EF4-FFF2-40B4-BE49-F238E27FC236}">
                <a16:creationId xmlns:a16="http://schemas.microsoft.com/office/drawing/2014/main" id="{51238DCB-FCB2-4665-AEFE-DF3EE55708B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12065" y="6347716"/>
            <a:ext cx="1311321" cy="439250"/>
          </a:xfrm>
          <a:prstGeom prst="rect">
            <a:avLst/>
          </a:prstGeom>
        </p:spPr>
      </p:pic>
      <p:pic>
        <p:nvPicPr>
          <p:cNvPr id="6" name="Picture 5">
            <a:extLst>
              <a:ext uri="{FF2B5EF4-FFF2-40B4-BE49-F238E27FC236}">
                <a16:creationId xmlns:a16="http://schemas.microsoft.com/office/drawing/2014/main" id="{F1393C22-7987-44B9-AE0F-FF1659D4FFA3}"/>
              </a:ext>
            </a:extLst>
          </p:cNvPr>
          <p:cNvPicPr>
            <a:picLocks noChangeAspect="1"/>
          </p:cNvPicPr>
          <p:nvPr userDrawn="1"/>
        </p:nvPicPr>
        <p:blipFill>
          <a:blip r:embed="rId3"/>
          <a:stretch>
            <a:fillRect/>
          </a:stretch>
        </p:blipFill>
        <p:spPr>
          <a:xfrm>
            <a:off x="151002" y="6242166"/>
            <a:ext cx="1427615" cy="615834"/>
          </a:xfrm>
          <a:prstGeom prst="rect">
            <a:avLst/>
          </a:prstGeom>
        </p:spPr>
      </p:pic>
      <p:sp>
        <p:nvSpPr>
          <p:cNvPr id="8" name="Slide Number Placeholder 10">
            <a:extLst>
              <a:ext uri="{FF2B5EF4-FFF2-40B4-BE49-F238E27FC236}">
                <a16:creationId xmlns:a16="http://schemas.microsoft.com/office/drawing/2014/main" id="{7A6B57CA-5FAF-4150-9BB9-DDA0744028B1}"/>
              </a:ext>
            </a:extLst>
          </p:cNvPr>
          <p:cNvSpPr>
            <a:spLocks noGrp="1"/>
          </p:cNvSpPr>
          <p:nvPr>
            <p:ph type="sldNum" sz="quarter" idx="12"/>
          </p:nvPr>
        </p:nvSpPr>
        <p:spPr>
          <a:xfrm>
            <a:off x="9287986" y="6474716"/>
            <a:ext cx="2743200" cy="365125"/>
          </a:xfrm>
        </p:spPr>
        <p:txBody>
          <a:bodyPr/>
          <a:lstStyle>
            <a:lvl1pPr marL="228600" indent="-228600">
              <a:buFont typeface="+mj-lt"/>
              <a:buAutoNum type="arabicPeriod"/>
              <a:defRPr/>
            </a:lvl1pPr>
          </a:lstStyle>
          <a:p>
            <a:fld id="{F6E39E37-6BC0-A248-806A-337B0CEF6126}" type="slidenum">
              <a:rPr lang="en-US" smtClean="0"/>
              <a:pPr/>
              <a:t>‹#›</a:t>
            </a:fld>
            <a:endParaRPr lang="en-US" dirty="0"/>
          </a:p>
        </p:txBody>
      </p:sp>
    </p:spTree>
    <p:extLst>
      <p:ext uri="{BB962C8B-B14F-4D97-AF65-F5344CB8AC3E}">
        <p14:creationId xmlns:p14="http://schemas.microsoft.com/office/powerpoint/2010/main" val="305867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lthier Together layout 6">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56357AA-911F-453B-9F93-8FEEE3A66BBD}"/>
              </a:ext>
            </a:extLst>
          </p:cNvPr>
          <p:cNvSpPr/>
          <p:nvPr userDrawn="1"/>
        </p:nvSpPr>
        <p:spPr>
          <a:xfrm>
            <a:off x="0" y="0"/>
            <a:ext cx="6808124" cy="6858000"/>
          </a:xfrm>
          <a:prstGeom prst="rect">
            <a:avLst/>
          </a:prstGeom>
          <a:solidFill>
            <a:srgbClr val="0095C4"/>
          </a:solidFill>
          <a:ln>
            <a:solidFill>
              <a:srgbClr val="0095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Picture Placeholder 2">
            <a:extLst>
              <a:ext uri="{FF2B5EF4-FFF2-40B4-BE49-F238E27FC236}">
                <a16:creationId xmlns:a16="http://schemas.microsoft.com/office/drawing/2014/main" id="{6B5C8527-46D6-964B-A751-A34FA1464095}"/>
              </a:ext>
            </a:extLst>
          </p:cNvPr>
          <p:cNvSpPr>
            <a:spLocks noGrp="1"/>
          </p:cNvSpPr>
          <p:nvPr>
            <p:ph type="pic" sz="quarter" idx="16"/>
          </p:nvPr>
        </p:nvSpPr>
        <p:spPr>
          <a:xfrm>
            <a:off x="7931426" y="1845120"/>
            <a:ext cx="3325319" cy="3167761"/>
          </a:xfrm>
        </p:spPr>
        <p:txBody>
          <a:bodyPr>
            <a:normAutofit/>
          </a:bodyPr>
          <a:lstStyle>
            <a:lvl1pPr>
              <a:defRPr sz="600"/>
            </a:lvl1pPr>
          </a:lstStyle>
          <a:p>
            <a:r>
              <a:rPr lang="en-US" dirty="0"/>
              <a:t>Click icon to add picture</a:t>
            </a:r>
          </a:p>
        </p:txBody>
      </p:sp>
      <p:sp>
        <p:nvSpPr>
          <p:cNvPr id="11" name="Text Placeholder 2"/>
          <p:cNvSpPr>
            <a:spLocks noGrp="1"/>
          </p:cNvSpPr>
          <p:nvPr>
            <p:ph type="body" sz="quarter" idx="17" hasCustomPrompt="1"/>
          </p:nvPr>
        </p:nvSpPr>
        <p:spPr>
          <a:xfrm>
            <a:off x="545283" y="237745"/>
            <a:ext cx="5897850" cy="733028"/>
          </a:xfrm>
        </p:spPr>
        <p:txBody>
          <a:bodyPr>
            <a:noAutofit/>
          </a:bodyPr>
          <a:lstStyle>
            <a:lvl1pPr marL="0" indent="0">
              <a:buNone/>
              <a:defRPr sz="4000" b="1">
                <a:solidFill>
                  <a:schemeClr val="bg1"/>
                </a:solidFill>
                <a:latin typeface="+mj-lt"/>
              </a:defRPr>
            </a:lvl1pPr>
            <a:lvl2pPr>
              <a:defRPr sz="4000">
                <a:solidFill>
                  <a:schemeClr val="bg1"/>
                </a:solidFill>
                <a:latin typeface="+mj-lt"/>
              </a:defRPr>
            </a:lvl2pPr>
            <a:lvl3pPr>
              <a:defRPr sz="4000">
                <a:solidFill>
                  <a:schemeClr val="bg1"/>
                </a:solidFill>
                <a:latin typeface="+mj-lt"/>
              </a:defRPr>
            </a:lvl3pPr>
            <a:lvl4pPr>
              <a:defRPr sz="4000">
                <a:solidFill>
                  <a:schemeClr val="bg1"/>
                </a:solidFill>
                <a:latin typeface="+mj-lt"/>
              </a:defRPr>
            </a:lvl4pPr>
            <a:lvl5pPr>
              <a:defRPr sz="4000">
                <a:solidFill>
                  <a:schemeClr val="bg1"/>
                </a:solidFill>
                <a:latin typeface="+mj-lt"/>
              </a:defRPr>
            </a:lvl5pPr>
          </a:lstStyle>
          <a:p>
            <a:pPr lvl="0"/>
            <a:r>
              <a:rPr lang="en-GB" dirty="0"/>
              <a:t>Heading</a:t>
            </a:r>
          </a:p>
        </p:txBody>
      </p:sp>
      <p:sp>
        <p:nvSpPr>
          <p:cNvPr id="12" name="Text Placeholder 4"/>
          <p:cNvSpPr>
            <a:spLocks noGrp="1"/>
          </p:cNvSpPr>
          <p:nvPr>
            <p:ph type="body" sz="quarter" idx="18" hasCustomPrompt="1"/>
          </p:nvPr>
        </p:nvSpPr>
        <p:spPr>
          <a:xfrm>
            <a:off x="545282" y="1090613"/>
            <a:ext cx="5898473" cy="511175"/>
          </a:xfrm>
        </p:spPr>
        <p:txBody>
          <a:bodyPr>
            <a:normAutofit/>
          </a:bodyPr>
          <a:lstStyle>
            <a:lvl1pPr marL="0" indent="0">
              <a:buNone/>
              <a:defRPr sz="2000"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Subheading</a:t>
            </a:r>
          </a:p>
        </p:txBody>
      </p:sp>
      <p:sp>
        <p:nvSpPr>
          <p:cNvPr id="13" name="Text Placeholder 13"/>
          <p:cNvSpPr>
            <a:spLocks noGrp="1"/>
          </p:cNvSpPr>
          <p:nvPr>
            <p:ph type="body" sz="quarter" idx="19" hasCustomPrompt="1"/>
          </p:nvPr>
        </p:nvSpPr>
        <p:spPr>
          <a:xfrm>
            <a:off x="545283" y="2055368"/>
            <a:ext cx="5897850" cy="2957512"/>
          </a:xfrm>
        </p:spPr>
        <p:txBody>
          <a:bodyPr/>
          <a:lstStyle>
            <a:lvl1pPr marL="0" indent="0">
              <a:buNone/>
              <a:defRPr sz="1800" baseline="0">
                <a:solidFill>
                  <a:schemeClr val="bg1"/>
                </a:solidFill>
                <a:latin typeface="Arial" panose="020B0604020202020204" pitchFamily="34" charset="0"/>
                <a:cs typeface="Arial" panose="020B0604020202020204" pitchFamily="34" charset="0"/>
              </a:defRPr>
            </a:lvl1pPr>
            <a:lvl2pPr>
              <a:defRPr sz="1800">
                <a:solidFill>
                  <a:schemeClr val="bg1"/>
                </a:solidFill>
                <a:latin typeface="Arial" panose="020B0604020202020204" pitchFamily="34" charset="0"/>
                <a:cs typeface="Arial" panose="020B0604020202020204" pitchFamily="34" charset="0"/>
              </a:defRPr>
            </a:lvl2pPr>
            <a:lvl3pPr>
              <a:defRPr sz="1800">
                <a:solidFill>
                  <a:schemeClr val="bg1"/>
                </a:solidFill>
                <a:latin typeface="Arial" panose="020B0604020202020204" pitchFamily="34" charset="0"/>
                <a:cs typeface="Arial" panose="020B0604020202020204" pitchFamily="34" charset="0"/>
              </a:defRPr>
            </a:lvl3pPr>
            <a:lvl4pPr>
              <a:defRPr sz="1800">
                <a:solidFill>
                  <a:schemeClr val="bg1"/>
                </a:solidFill>
                <a:latin typeface="Arial" panose="020B0604020202020204" pitchFamily="34" charset="0"/>
                <a:cs typeface="Arial" panose="020B0604020202020204" pitchFamily="34" charset="0"/>
              </a:defRPr>
            </a:lvl4pPr>
            <a:lvl5pPr>
              <a:defRPr sz="1800">
                <a:solidFill>
                  <a:schemeClr val="bg1"/>
                </a:solidFill>
                <a:latin typeface="Arial" panose="020B0604020202020204" pitchFamily="34" charset="0"/>
                <a:cs typeface="Arial" panose="020B0604020202020204" pitchFamily="34" charset="0"/>
              </a:defRPr>
            </a:lvl5pPr>
          </a:lstStyle>
          <a:p>
            <a:pPr lvl="0"/>
            <a:r>
              <a:rPr lang="en-US" dirty="0"/>
              <a:t>Add your slide text here – minimum font size 14</a:t>
            </a:r>
            <a:endParaRPr lang="en-GB" dirty="0"/>
          </a:p>
        </p:txBody>
      </p:sp>
      <p:pic>
        <p:nvPicPr>
          <p:cNvPr id="14" name="Picture 13" descr="A picture containing clipart&#10;&#10;Description automatically generated">
            <a:extLst>
              <a:ext uri="{FF2B5EF4-FFF2-40B4-BE49-F238E27FC236}">
                <a16:creationId xmlns:a16="http://schemas.microsoft.com/office/drawing/2014/main" id="{51238DCB-FCB2-4665-AEFE-DF3EE55708B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62171" y="6381371"/>
            <a:ext cx="1311321" cy="439250"/>
          </a:xfrm>
          <a:prstGeom prst="rect">
            <a:avLst/>
          </a:prstGeom>
        </p:spPr>
      </p:pic>
      <p:pic>
        <p:nvPicPr>
          <p:cNvPr id="15" name="Picture 14">
            <a:extLst>
              <a:ext uri="{FF2B5EF4-FFF2-40B4-BE49-F238E27FC236}">
                <a16:creationId xmlns:a16="http://schemas.microsoft.com/office/drawing/2014/main" id="{83D38281-9F61-4DC0-A065-9CA8EED5DB9B}"/>
              </a:ext>
            </a:extLst>
          </p:cNvPr>
          <p:cNvPicPr>
            <a:picLocks noChangeAspect="1"/>
          </p:cNvPicPr>
          <p:nvPr userDrawn="1"/>
        </p:nvPicPr>
        <p:blipFill>
          <a:blip r:embed="rId3"/>
          <a:stretch>
            <a:fillRect/>
          </a:stretch>
        </p:blipFill>
        <p:spPr>
          <a:xfrm>
            <a:off x="10439010" y="111544"/>
            <a:ext cx="1334482" cy="575659"/>
          </a:xfrm>
          <a:prstGeom prst="rect">
            <a:avLst/>
          </a:prstGeom>
        </p:spPr>
      </p:pic>
      <p:sp>
        <p:nvSpPr>
          <p:cNvPr id="10" name="Slide Number Placeholder 10">
            <a:extLst>
              <a:ext uri="{FF2B5EF4-FFF2-40B4-BE49-F238E27FC236}">
                <a16:creationId xmlns:a16="http://schemas.microsoft.com/office/drawing/2014/main" id="{80D1D1F2-FB04-4D86-B369-658C65BF102C}"/>
              </a:ext>
            </a:extLst>
          </p:cNvPr>
          <p:cNvSpPr>
            <a:spLocks noGrp="1"/>
          </p:cNvSpPr>
          <p:nvPr>
            <p:ph type="sldNum" sz="quarter" idx="12"/>
          </p:nvPr>
        </p:nvSpPr>
        <p:spPr>
          <a:xfrm>
            <a:off x="9448800" y="6455496"/>
            <a:ext cx="2743200" cy="365125"/>
          </a:xfrm>
        </p:spPr>
        <p:txBody>
          <a:bodyPr/>
          <a:lstStyle/>
          <a:p>
            <a:fld id="{F6E39E37-6BC0-A248-806A-337B0CEF6126}" type="slidenum">
              <a:rPr lang="en-US" smtClean="0"/>
              <a:t>‹#›</a:t>
            </a:fld>
            <a:endParaRPr lang="en-US" dirty="0"/>
          </a:p>
        </p:txBody>
      </p:sp>
    </p:spTree>
    <p:extLst>
      <p:ext uri="{BB962C8B-B14F-4D97-AF65-F5344CB8AC3E}">
        <p14:creationId xmlns:p14="http://schemas.microsoft.com/office/powerpoint/2010/main" val="121759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Healthier Together layout 6">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56357AA-911F-453B-9F93-8FEEE3A66BBD}"/>
              </a:ext>
            </a:extLst>
          </p:cNvPr>
          <p:cNvSpPr/>
          <p:nvPr userDrawn="1"/>
        </p:nvSpPr>
        <p:spPr>
          <a:xfrm>
            <a:off x="0" y="0"/>
            <a:ext cx="6808124" cy="6858000"/>
          </a:xfrm>
          <a:prstGeom prst="rect">
            <a:avLst/>
          </a:prstGeom>
          <a:solidFill>
            <a:srgbClr val="64B22D"/>
          </a:solidFill>
          <a:ln>
            <a:solidFill>
              <a:srgbClr val="0095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Picture Placeholder 2">
            <a:extLst>
              <a:ext uri="{FF2B5EF4-FFF2-40B4-BE49-F238E27FC236}">
                <a16:creationId xmlns:a16="http://schemas.microsoft.com/office/drawing/2014/main" id="{6B5C8527-46D6-964B-A751-A34FA1464095}"/>
              </a:ext>
            </a:extLst>
          </p:cNvPr>
          <p:cNvSpPr>
            <a:spLocks noGrp="1"/>
          </p:cNvSpPr>
          <p:nvPr>
            <p:ph type="pic" sz="quarter" idx="16"/>
          </p:nvPr>
        </p:nvSpPr>
        <p:spPr>
          <a:xfrm>
            <a:off x="7931426" y="1845120"/>
            <a:ext cx="3325319" cy="3167761"/>
          </a:xfrm>
        </p:spPr>
        <p:txBody>
          <a:bodyPr>
            <a:normAutofit/>
          </a:bodyPr>
          <a:lstStyle>
            <a:lvl1pPr>
              <a:defRPr sz="600"/>
            </a:lvl1pPr>
          </a:lstStyle>
          <a:p>
            <a:r>
              <a:rPr lang="en-US" dirty="0"/>
              <a:t>Click icon to add picture</a:t>
            </a:r>
          </a:p>
        </p:txBody>
      </p:sp>
      <p:sp>
        <p:nvSpPr>
          <p:cNvPr id="11" name="Text Placeholder 2"/>
          <p:cNvSpPr>
            <a:spLocks noGrp="1"/>
          </p:cNvSpPr>
          <p:nvPr>
            <p:ph type="body" sz="quarter" idx="17" hasCustomPrompt="1"/>
          </p:nvPr>
        </p:nvSpPr>
        <p:spPr>
          <a:xfrm>
            <a:off x="545283" y="237745"/>
            <a:ext cx="5897850" cy="733028"/>
          </a:xfrm>
        </p:spPr>
        <p:txBody>
          <a:bodyPr>
            <a:noAutofit/>
          </a:bodyPr>
          <a:lstStyle>
            <a:lvl1pPr marL="0" indent="0">
              <a:buNone/>
              <a:defRPr sz="4000" b="1">
                <a:solidFill>
                  <a:schemeClr val="bg1"/>
                </a:solidFill>
                <a:latin typeface="+mj-lt"/>
              </a:defRPr>
            </a:lvl1pPr>
            <a:lvl2pPr>
              <a:defRPr sz="4000">
                <a:solidFill>
                  <a:schemeClr val="bg1"/>
                </a:solidFill>
                <a:latin typeface="+mj-lt"/>
              </a:defRPr>
            </a:lvl2pPr>
            <a:lvl3pPr>
              <a:defRPr sz="4000">
                <a:solidFill>
                  <a:schemeClr val="bg1"/>
                </a:solidFill>
                <a:latin typeface="+mj-lt"/>
              </a:defRPr>
            </a:lvl3pPr>
            <a:lvl4pPr>
              <a:defRPr sz="4000">
                <a:solidFill>
                  <a:schemeClr val="bg1"/>
                </a:solidFill>
                <a:latin typeface="+mj-lt"/>
              </a:defRPr>
            </a:lvl4pPr>
            <a:lvl5pPr>
              <a:defRPr sz="4000">
                <a:solidFill>
                  <a:schemeClr val="bg1"/>
                </a:solidFill>
                <a:latin typeface="+mj-lt"/>
              </a:defRPr>
            </a:lvl5pPr>
          </a:lstStyle>
          <a:p>
            <a:pPr lvl="0"/>
            <a:r>
              <a:rPr lang="en-GB" dirty="0"/>
              <a:t>Heading</a:t>
            </a:r>
          </a:p>
        </p:txBody>
      </p:sp>
      <p:sp>
        <p:nvSpPr>
          <p:cNvPr id="12" name="Text Placeholder 4"/>
          <p:cNvSpPr>
            <a:spLocks noGrp="1"/>
          </p:cNvSpPr>
          <p:nvPr>
            <p:ph type="body" sz="quarter" idx="18" hasCustomPrompt="1"/>
          </p:nvPr>
        </p:nvSpPr>
        <p:spPr>
          <a:xfrm>
            <a:off x="545282" y="1090613"/>
            <a:ext cx="5898473" cy="511175"/>
          </a:xfrm>
        </p:spPr>
        <p:txBody>
          <a:bodyPr>
            <a:normAutofit/>
          </a:bodyPr>
          <a:lstStyle>
            <a:lvl1pPr marL="0" indent="0">
              <a:buNone/>
              <a:defRPr sz="2000"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Subheading</a:t>
            </a:r>
          </a:p>
        </p:txBody>
      </p:sp>
      <p:sp>
        <p:nvSpPr>
          <p:cNvPr id="13" name="Text Placeholder 13"/>
          <p:cNvSpPr>
            <a:spLocks noGrp="1"/>
          </p:cNvSpPr>
          <p:nvPr>
            <p:ph type="body" sz="quarter" idx="19" hasCustomPrompt="1"/>
          </p:nvPr>
        </p:nvSpPr>
        <p:spPr>
          <a:xfrm>
            <a:off x="545283" y="2055368"/>
            <a:ext cx="5897850" cy="2957512"/>
          </a:xfrm>
        </p:spPr>
        <p:txBody>
          <a:bodyPr/>
          <a:lstStyle>
            <a:lvl1pPr marL="0" indent="0">
              <a:buNone/>
              <a:defRPr sz="1800" baseline="0">
                <a:solidFill>
                  <a:schemeClr val="bg1"/>
                </a:solidFill>
                <a:latin typeface="Arial" panose="020B0604020202020204" pitchFamily="34" charset="0"/>
                <a:cs typeface="Arial" panose="020B0604020202020204" pitchFamily="34" charset="0"/>
              </a:defRPr>
            </a:lvl1pPr>
            <a:lvl2pPr>
              <a:defRPr sz="1800">
                <a:solidFill>
                  <a:schemeClr val="bg1"/>
                </a:solidFill>
                <a:latin typeface="Arial" panose="020B0604020202020204" pitchFamily="34" charset="0"/>
                <a:cs typeface="Arial" panose="020B0604020202020204" pitchFamily="34" charset="0"/>
              </a:defRPr>
            </a:lvl2pPr>
            <a:lvl3pPr>
              <a:defRPr sz="1800">
                <a:solidFill>
                  <a:schemeClr val="bg1"/>
                </a:solidFill>
                <a:latin typeface="Arial" panose="020B0604020202020204" pitchFamily="34" charset="0"/>
                <a:cs typeface="Arial" panose="020B0604020202020204" pitchFamily="34" charset="0"/>
              </a:defRPr>
            </a:lvl3pPr>
            <a:lvl4pPr>
              <a:defRPr sz="1800">
                <a:solidFill>
                  <a:schemeClr val="bg1"/>
                </a:solidFill>
                <a:latin typeface="Arial" panose="020B0604020202020204" pitchFamily="34" charset="0"/>
                <a:cs typeface="Arial" panose="020B0604020202020204" pitchFamily="34" charset="0"/>
              </a:defRPr>
            </a:lvl4pPr>
            <a:lvl5pPr>
              <a:defRPr sz="1800">
                <a:solidFill>
                  <a:schemeClr val="bg1"/>
                </a:solidFill>
                <a:latin typeface="Arial" panose="020B0604020202020204" pitchFamily="34" charset="0"/>
                <a:cs typeface="Arial" panose="020B0604020202020204" pitchFamily="34" charset="0"/>
              </a:defRPr>
            </a:lvl5pPr>
          </a:lstStyle>
          <a:p>
            <a:pPr lvl="0"/>
            <a:r>
              <a:rPr lang="en-US" dirty="0"/>
              <a:t>Add your slide text here – minimum font size 14</a:t>
            </a:r>
            <a:endParaRPr lang="en-GB" dirty="0"/>
          </a:p>
        </p:txBody>
      </p:sp>
      <p:pic>
        <p:nvPicPr>
          <p:cNvPr id="14" name="Picture 13" descr="A picture containing clipart&#10;&#10;Description automatically generated">
            <a:extLst>
              <a:ext uri="{FF2B5EF4-FFF2-40B4-BE49-F238E27FC236}">
                <a16:creationId xmlns:a16="http://schemas.microsoft.com/office/drawing/2014/main" id="{51238DCB-FCB2-4665-AEFE-DF3EE55708B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62171" y="6381371"/>
            <a:ext cx="1311321" cy="439250"/>
          </a:xfrm>
          <a:prstGeom prst="rect">
            <a:avLst/>
          </a:prstGeom>
        </p:spPr>
      </p:pic>
      <p:pic>
        <p:nvPicPr>
          <p:cNvPr id="15" name="Picture 14">
            <a:extLst>
              <a:ext uri="{FF2B5EF4-FFF2-40B4-BE49-F238E27FC236}">
                <a16:creationId xmlns:a16="http://schemas.microsoft.com/office/drawing/2014/main" id="{83D38281-9F61-4DC0-A065-9CA8EED5DB9B}"/>
              </a:ext>
            </a:extLst>
          </p:cNvPr>
          <p:cNvPicPr>
            <a:picLocks noChangeAspect="1"/>
          </p:cNvPicPr>
          <p:nvPr userDrawn="1"/>
        </p:nvPicPr>
        <p:blipFill>
          <a:blip r:embed="rId3"/>
          <a:stretch>
            <a:fillRect/>
          </a:stretch>
        </p:blipFill>
        <p:spPr>
          <a:xfrm>
            <a:off x="10439010" y="111544"/>
            <a:ext cx="1334482" cy="575659"/>
          </a:xfrm>
          <a:prstGeom prst="rect">
            <a:avLst/>
          </a:prstGeom>
        </p:spPr>
      </p:pic>
      <p:sp>
        <p:nvSpPr>
          <p:cNvPr id="10" name="Slide Number Placeholder 10">
            <a:extLst>
              <a:ext uri="{FF2B5EF4-FFF2-40B4-BE49-F238E27FC236}">
                <a16:creationId xmlns:a16="http://schemas.microsoft.com/office/drawing/2014/main" id="{80D1D1F2-FB04-4D86-B369-658C65BF102C}"/>
              </a:ext>
            </a:extLst>
          </p:cNvPr>
          <p:cNvSpPr>
            <a:spLocks noGrp="1"/>
          </p:cNvSpPr>
          <p:nvPr>
            <p:ph type="sldNum" sz="quarter" idx="12"/>
          </p:nvPr>
        </p:nvSpPr>
        <p:spPr>
          <a:xfrm>
            <a:off x="9448800" y="6455496"/>
            <a:ext cx="2743200" cy="365125"/>
          </a:xfrm>
        </p:spPr>
        <p:txBody>
          <a:bodyPr/>
          <a:lstStyle/>
          <a:p>
            <a:fld id="{F6E39E37-6BC0-A248-806A-337B0CEF6126}" type="slidenum">
              <a:rPr lang="en-US" smtClean="0"/>
              <a:t>‹#›</a:t>
            </a:fld>
            <a:endParaRPr lang="en-US"/>
          </a:p>
        </p:txBody>
      </p:sp>
    </p:spTree>
    <p:extLst>
      <p:ext uri="{BB962C8B-B14F-4D97-AF65-F5344CB8AC3E}">
        <p14:creationId xmlns:p14="http://schemas.microsoft.com/office/powerpoint/2010/main" val="1044340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Healthier Together layout 6">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56357AA-911F-453B-9F93-8FEEE3A66BBD}"/>
              </a:ext>
            </a:extLst>
          </p:cNvPr>
          <p:cNvSpPr/>
          <p:nvPr userDrawn="1"/>
        </p:nvSpPr>
        <p:spPr>
          <a:xfrm>
            <a:off x="0" y="0"/>
            <a:ext cx="6808124" cy="6858000"/>
          </a:xfrm>
          <a:prstGeom prst="rect">
            <a:avLst/>
          </a:prstGeom>
          <a:solidFill>
            <a:srgbClr val="EA8132"/>
          </a:solidFill>
          <a:ln>
            <a:solidFill>
              <a:srgbClr val="0095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Picture Placeholder 2">
            <a:extLst>
              <a:ext uri="{FF2B5EF4-FFF2-40B4-BE49-F238E27FC236}">
                <a16:creationId xmlns:a16="http://schemas.microsoft.com/office/drawing/2014/main" id="{6B5C8527-46D6-964B-A751-A34FA1464095}"/>
              </a:ext>
            </a:extLst>
          </p:cNvPr>
          <p:cNvSpPr>
            <a:spLocks noGrp="1"/>
          </p:cNvSpPr>
          <p:nvPr>
            <p:ph type="pic" sz="quarter" idx="16"/>
          </p:nvPr>
        </p:nvSpPr>
        <p:spPr>
          <a:xfrm>
            <a:off x="7931426" y="1845120"/>
            <a:ext cx="3325319" cy="3167761"/>
          </a:xfrm>
        </p:spPr>
        <p:txBody>
          <a:bodyPr>
            <a:normAutofit/>
          </a:bodyPr>
          <a:lstStyle>
            <a:lvl1pPr>
              <a:defRPr sz="600"/>
            </a:lvl1pPr>
          </a:lstStyle>
          <a:p>
            <a:r>
              <a:rPr lang="en-US" dirty="0"/>
              <a:t>Click icon to add picture</a:t>
            </a:r>
          </a:p>
        </p:txBody>
      </p:sp>
      <p:sp>
        <p:nvSpPr>
          <p:cNvPr id="11" name="Text Placeholder 2"/>
          <p:cNvSpPr>
            <a:spLocks noGrp="1"/>
          </p:cNvSpPr>
          <p:nvPr>
            <p:ph type="body" sz="quarter" idx="17" hasCustomPrompt="1"/>
          </p:nvPr>
        </p:nvSpPr>
        <p:spPr>
          <a:xfrm>
            <a:off x="545283" y="237745"/>
            <a:ext cx="5897850" cy="733028"/>
          </a:xfrm>
        </p:spPr>
        <p:txBody>
          <a:bodyPr>
            <a:noAutofit/>
          </a:bodyPr>
          <a:lstStyle>
            <a:lvl1pPr marL="0" indent="0">
              <a:buNone/>
              <a:defRPr sz="4000" b="1">
                <a:solidFill>
                  <a:schemeClr val="bg1"/>
                </a:solidFill>
                <a:latin typeface="+mj-lt"/>
              </a:defRPr>
            </a:lvl1pPr>
            <a:lvl2pPr>
              <a:defRPr sz="4000">
                <a:solidFill>
                  <a:schemeClr val="bg1"/>
                </a:solidFill>
                <a:latin typeface="+mj-lt"/>
              </a:defRPr>
            </a:lvl2pPr>
            <a:lvl3pPr>
              <a:defRPr sz="4000">
                <a:solidFill>
                  <a:schemeClr val="bg1"/>
                </a:solidFill>
                <a:latin typeface="+mj-lt"/>
              </a:defRPr>
            </a:lvl3pPr>
            <a:lvl4pPr>
              <a:defRPr sz="4000">
                <a:solidFill>
                  <a:schemeClr val="bg1"/>
                </a:solidFill>
                <a:latin typeface="+mj-lt"/>
              </a:defRPr>
            </a:lvl4pPr>
            <a:lvl5pPr>
              <a:defRPr sz="4000">
                <a:solidFill>
                  <a:schemeClr val="bg1"/>
                </a:solidFill>
                <a:latin typeface="+mj-lt"/>
              </a:defRPr>
            </a:lvl5pPr>
          </a:lstStyle>
          <a:p>
            <a:pPr lvl="0"/>
            <a:r>
              <a:rPr lang="en-GB" dirty="0"/>
              <a:t>Heading</a:t>
            </a:r>
          </a:p>
        </p:txBody>
      </p:sp>
      <p:sp>
        <p:nvSpPr>
          <p:cNvPr id="12" name="Text Placeholder 4"/>
          <p:cNvSpPr>
            <a:spLocks noGrp="1"/>
          </p:cNvSpPr>
          <p:nvPr>
            <p:ph type="body" sz="quarter" idx="18" hasCustomPrompt="1"/>
          </p:nvPr>
        </p:nvSpPr>
        <p:spPr>
          <a:xfrm>
            <a:off x="545282" y="1090613"/>
            <a:ext cx="5898473" cy="511175"/>
          </a:xfrm>
        </p:spPr>
        <p:txBody>
          <a:bodyPr>
            <a:normAutofit/>
          </a:bodyPr>
          <a:lstStyle>
            <a:lvl1pPr marL="0" indent="0">
              <a:buNone/>
              <a:defRPr sz="2000"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Subheading</a:t>
            </a:r>
          </a:p>
        </p:txBody>
      </p:sp>
      <p:sp>
        <p:nvSpPr>
          <p:cNvPr id="13" name="Text Placeholder 13"/>
          <p:cNvSpPr>
            <a:spLocks noGrp="1"/>
          </p:cNvSpPr>
          <p:nvPr>
            <p:ph type="body" sz="quarter" idx="19" hasCustomPrompt="1"/>
          </p:nvPr>
        </p:nvSpPr>
        <p:spPr>
          <a:xfrm>
            <a:off x="545283" y="2055368"/>
            <a:ext cx="5897850" cy="2957512"/>
          </a:xfrm>
        </p:spPr>
        <p:txBody>
          <a:bodyPr/>
          <a:lstStyle>
            <a:lvl1pPr marL="0" indent="0">
              <a:buNone/>
              <a:defRPr sz="1800" baseline="0">
                <a:solidFill>
                  <a:schemeClr val="bg1"/>
                </a:solidFill>
                <a:latin typeface="Arial" panose="020B0604020202020204" pitchFamily="34" charset="0"/>
                <a:cs typeface="Arial" panose="020B0604020202020204" pitchFamily="34" charset="0"/>
              </a:defRPr>
            </a:lvl1pPr>
            <a:lvl2pPr>
              <a:defRPr sz="1800">
                <a:solidFill>
                  <a:schemeClr val="bg1"/>
                </a:solidFill>
                <a:latin typeface="Arial" panose="020B0604020202020204" pitchFamily="34" charset="0"/>
                <a:cs typeface="Arial" panose="020B0604020202020204" pitchFamily="34" charset="0"/>
              </a:defRPr>
            </a:lvl2pPr>
            <a:lvl3pPr>
              <a:defRPr sz="1800">
                <a:solidFill>
                  <a:schemeClr val="bg1"/>
                </a:solidFill>
                <a:latin typeface="Arial" panose="020B0604020202020204" pitchFamily="34" charset="0"/>
                <a:cs typeface="Arial" panose="020B0604020202020204" pitchFamily="34" charset="0"/>
              </a:defRPr>
            </a:lvl3pPr>
            <a:lvl4pPr>
              <a:defRPr sz="1800">
                <a:solidFill>
                  <a:schemeClr val="bg1"/>
                </a:solidFill>
                <a:latin typeface="Arial" panose="020B0604020202020204" pitchFamily="34" charset="0"/>
                <a:cs typeface="Arial" panose="020B0604020202020204" pitchFamily="34" charset="0"/>
              </a:defRPr>
            </a:lvl4pPr>
            <a:lvl5pPr>
              <a:defRPr sz="1800">
                <a:solidFill>
                  <a:schemeClr val="bg1"/>
                </a:solidFill>
                <a:latin typeface="Arial" panose="020B0604020202020204" pitchFamily="34" charset="0"/>
                <a:cs typeface="Arial" panose="020B0604020202020204" pitchFamily="34" charset="0"/>
              </a:defRPr>
            </a:lvl5pPr>
          </a:lstStyle>
          <a:p>
            <a:pPr lvl="0"/>
            <a:r>
              <a:rPr lang="en-US" dirty="0"/>
              <a:t>Add your slide text here – minimum font size 14</a:t>
            </a:r>
            <a:endParaRPr lang="en-GB" dirty="0"/>
          </a:p>
        </p:txBody>
      </p:sp>
      <p:pic>
        <p:nvPicPr>
          <p:cNvPr id="14" name="Picture 13" descr="A picture containing clipart&#10;&#10;Description automatically generated">
            <a:extLst>
              <a:ext uri="{FF2B5EF4-FFF2-40B4-BE49-F238E27FC236}">
                <a16:creationId xmlns:a16="http://schemas.microsoft.com/office/drawing/2014/main" id="{51238DCB-FCB2-4665-AEFE-DF3EE55708B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62171" y="6381371"/>
            <a:ext cx="1311321" cy="439250"/>
          </a:xfrm>
          <a:prstGeom prst="rect">
            <a:avLst/>
          </a:prstGeom>
        </p:spPr>
      </p:pic>
      <p:pic>
        <p:nvPicPr>
          <p:cNvPr id="15" name="Picture 14">
            <a:extLst>
              <a:ext uri="{FF2B5EF4-FFF2-40B4-BE49-F238E27FC236}">
                <a16:creationId xmlns:a16="http://schemas.microsoft.com/office/drawing/2014/main" id="{83D38281-9F61-4DC0-A065-9CA8EED5DB9B}"/>
              </a:ext>
            </a:extLst>
          </p:cNvPr>
          <p:cNvPicPr>
            <a:picLocks noChangeAspect="1"/>
          </p:cNvPicPr>
          <p:nvPr userDrawn="1"/>
        </p:nvPicPr>
        <p:blipFill>
          <a:blip r:embed="rId3"/>
          <a:stretch>
            <a:fillRect/>
          </a:stretch>
        </p:blipFill>
        <p:spPr>
          <a:xfrm>
            <a:off x="10439010" y="111544"/>
            <a:ext cx="1334482" cy="575659"/>
          </a:xfrm>
          <a:prstGeom prst="rect">
            <a:avLst/>
          </a:prstGeom>
        </p:spPr>
      </p:pic>
      <p:sp>
        <p:nvSpPr>
          <p:cNvPr id="10" name="Slide Number Placeholder 10">
            <a:extLst>
              <a:ext uri="{FF2B5EF4-FFF2-40B4-BE49-F238E27FC236}">
                <a16:creationId xmlns:a16="http://schemas.microsoft.com/office/drawing/2014/main" id="{80D1D1F2-FB04-4D86-B369-658C65BF102C}"/>
              </a:ext>
            </a:extLst>
          </p:cNvPr>
          <p:cNvSpPr>
            <a:spLocks noGrp="1"/>
          </p:cNvSpPr>
          <p:nvPr>
            <p:ph type="sldNum" sz="quarter" idx="12"/>
          </p:nvPr>
        </p:nvSpPr>
        <p:spPr>
          <a:xfrm>
            <a:off x="9448800" y="6455496"/>
            <a:ext cx="2743200" cy="365125"/>
          </a:xfrm>
        </p:spPr>
        <p:txBody>
          <a:bodyPr/>
          <a:lstStyle/>
          <a:p>
            <a:fld id="{F6E39E37-6BC0-A248-806A-337B0CEF6126}" type="slidenum">
              <a:rPr lang="en-US" smtClean="0"/>
              <a:t>‹#›</a:t>
            </a:fld>
            <a:endParaRPr lang="en-US"/>
          </a:p>
        </p:txBody>
      </p:sp>
    </p:spTree>
    <p:extLst>
      <p:ext uri="{BB962C8B-B14F-4D97-AF65-F5344CB8AC3E}">
        <p14:creationId xmlns:p14="http://schemas.microsoft.com/office/powerpoint/2010/main" val="3192772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Healthier Together back cover ">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8EBD2DE-A4DD-4B8C-B307-3B8C0749937D}"/>
              </a:ext>
            </a:extLst>
          </p:cNvPr>
          <p:cNvPicPr>
            <a:picLocks noChangeAspect="1"/>
          </p:cNvPicPr>
          <p:nvPr userDrawn="1"/>
        </p:nvPicPr>
        <p:blipFill>
          <a:blip r:embed="rId2"/>
          <a:stretch>
            <a:fillRect/>
          </a:stretch>
        </p:blipFill>
        <p:spPr>
          <a:xfrm>
            <a:off x="0" y="4072129"/>
            <a:ext cx="12192000" cy="2785871"/>
          </a:xfrm>
          <a:prstGeom prst="rect">
            <a:avLst/>
          </a:prstGeom>
        </p:spPr>
      </p:pic>
      <p:sp>
        <p:nvSpPr>
          <p:cNvPr id="2" name="Title 1"/>
          <p:cNvSpPr>
            <a:spLocks noGrp="1"/>
          </p:cNvSpPr>
          <p:nvPr>
            <p:ph type="title" hasCustomPrompt="1"/>
          </p:nvPr>
        </p:nvSpPr>
        <p:spPr>
          <a:xfrm>
            <a:off x="838200" y="2212058"/>
            <a:ext cx="10515600" cy="1325563"/>
          </a:xfrm>
        </p:spPr>
        <p:txBody>
          <a:bodyPr>
            <a:normAutofit/>
          </a:bodyPr>
          <a:lstStyle>
            <a:lvl1pPr algn="ctr">
              <a:defRPr sz="3600" baseline="0">
                <a:solidFill>
                  <a:srgbClr val="0095C4"/>
                </a:solidFill>
              </a:defRPr>
            </a:lvl1pPr>
          </a:lstStyle>
          <a:p>
            <a:r>
              <a:rPr lang="en-US" dirty="0"/>
              <a:t>Insert contact details / thank you </a:t>
            </a:r>
            <a:r>
              <a:rPr lang="en-US" dirty="0" err="1"/>
              <a:t>etc</a:t>
            </a:r>
            <a:endParaRPr lang="en-GB" dirty="0"/>
          </a:p>
        </p:txBody>
      </p:sp>
      <p:pic>
        <p:nvPicPr>
          <p:cNvPr id="12" name="Picture 11" descr="A picture containing clipart&#10;&#10;Description automatically generated">
            <a:extLst>
              <a:ext uri="{FF2B5EF4-FFF2-40B4-BE49-F238E27FC236}">
                <a16:creationId xmlns:a16="http://schemas.microsoft.com/office/drawing/2014/main" id="{51238DCB-FCB2-4665-AEFE-DF3EE55708B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74584" y="199442"/>
            <a:ext cx="2044588" cy="684871"/>
          </a:xfrm>
          <a:prstGeom prst="rect">
            <a:avLst/>
          </a:prstGeom>
        </p:spPr>
      </p:pic>
      <p:pic>
        <p:nvPicPr>
          <p:cNvPr id="11" name="Picture 10">
            <a:extLst>
              <a:ext uri="{FF2B5EF4-FFF2-40B4-BE49-F238E27FC236}">
                <a16:creationId xmlns:a16="http://schemas.microsoft.com/office/drawing/2014/main" id="{4397BADB-2950-4246-B29A-7FBEE2796837}"/>
              </a:ext>
            </a:extLst>
          </p:cNvPr>
          <p:cNvPicPr>
            <a:picLocks noChangeAspect="1"/>
          </p:cNvPicPr>
          <p:nvPr userDrawn="1"/>
        </p:nvPicPr>
        <p:blipFill>
          <a:blip r:embed="rId4"/>
          <a:stretch>
            <a:fillRect/>
          </a:stretch>
        </p:blipFill>
        <p:spPr>
          <a:xfrm>
            <a:off x="72828" y="133711"/>
            <a:ext cx="3108960" cy="1339122"/>
          </a:xfrm>
          <a:prstGeom prst="rect">
            <a:avLst/>
          </a:prstGeom>
        </p:spPr>
      </p:pic>
    </p:spTree>
    <p:extLst>
      <p:ext uri="{BB962C8B-B14F-4D97-AF65-F5344CB8AC3E}">
        <p14:creationId xmlns:p14="http://schemas.microsoft.com/office/powerpoint/2010/main" val="3788297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60DC80-0118-534A-9F33-979D4B6E4051}"/>
              </a:ext>
            </a:extLst>
          </p:cNvPr>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8D3A9DE-565B-BF42-9637-395458DFD8CE}"/>
              </a:ext>
            </a:extLst>
          </p:cNvPr>
          <p:cNvSpPr>
            <a:spLocks noGrp="1"/>
          </p:cNvSpPr>
          <p:nvPr>
            <p:ph type="body" idx="1"/>
          </p:nvPr>
        </p:nvSpPr>
        <p:spPr>
          <a:xfrm>
            <a:off x="838200" y="1825625"/>
            <a:ext cx="10515600" cy="4351339"/>
          </a:xfrm>
          <a:prstGeom prst="rect">
            <a:avLst/>
          </a:prstGeom>
        </p:spPr>
        <p:txBody>
          <a:bodyPr vert="horz" lIns="216000" tIns="45720" rIns="21600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B074951-787E-714B-9F7E-606C00E586AC}"/>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F616F6FE-1E4E-124C-81D5-C6F87461EC82}"/>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0F1A15E-3E7E-414E-877D-C72C1AF20D30}"/>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6E39E37-6BC0-A248-806A-337B0CEF6126}" type="slidenum">
              <a:rPr lang="en-US" smtClean="0"/>
              <a:t>‹#›</a:t>
            </a:fld>
            <a:endParaRPr lang="en-US"/>
          </a:p>
        </p:txBody>
      </p:sp>
    </p:spTree>
    <p:extLst>
      <p:ext uri="{BB962C8B-B14F-4D97-AF65-F5344CB8AC3E}">
        <p14:creationId xmlns:p14="http://schemas.microsoft.com/office/powerpoint/2010/main" val="1134007619"/>
      </p:ext>
    </p:extLst>
  </p:cSld>
  <p:clrMap bg1="lt1" tx1="dk1" bg2="lt2" tx2="dk2" accent1="accent1" accent2="accent2" accent3="accent3" accent4="accent4" accent5="accent5" accent6="accent6" hlink="hlink" folHlink="folHlink"/>
  <p:sldLayoutIdLst>
    <p:sldLayoutId id="2147483665" r:id="rId1"/>
    <p:sldLayoutId id="2147483698" r:id="rId2"/>
    <p:sldLayoutId id="2147483792" r:id="rId3"/>
    <p:sldLayoutId id="2147483793" r:id="rId4"/>
    <p:sldLayoutId id="2147483696" r:id="rId5"/>
    <p:sldLayoutId id="2147483791" r:id="rId6"/>
    <p:sldLayoutId id="2147483794" r:id="rId7"/>
    <p:sldLayoutId id="2147483795" r:id="rId8"/>
    <p:sldLayoutId id="2147483680" r:id="rId9"/>
  </p:sldLayoutIdLst>
  <p:hf hdr="0" ftr="0" dt="0"/>
  <p:txStyles>
    <p:titleStyle>
      <a:lvl1pPr algn="l" defTabSz="6858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arget="../media/image10.jpeg" Type="http://schemas.openxmlformats.org/officeDocument/2006/relationships/image"/><Relationship Id="rId1" Target="../slideLayouts/slideLayout6.xml" Type="http://schemas.openxmlformats.org/officeDocument/2006/relationships/slideLayout"/></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arget="../media/image9.jpeg" Type="http://schemas.openxmlformats.org/officeDocument/2006/relationships/image"/><Relationship Id="rId1" Target="../slideLayouts/slideLayout6.xml" Type="http://schemas.openxmlformats.org/officeDocument/2006/relationships/slideLayout"/></Relationships>
</file>

<file path=ppt/slides/_rels/slide15.xml.rels><?xml version="1.0" encoding="UTF-8" standalone="yes"?>
<Relationships xmlns="http://schemas.openxmlformats.org/package/2006/relationships"><Relationship Id="rId2" Type="http://schemas.openxmlformats.org/officeDocument/2006/relationships/hyperlink" Target="https://bswpartnership.nhs.uk/about-us/shaping-a-healthier-futur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arget="../media/image7.jpeg" Type="http://schemas.openxmlformats.org/officeDocument/2006/relationships/image"/><Relationship Id="rId1" Target="../slideLayouts/slideLayout8.xml" Type="http://schemas.openxmlformats.org/officeDocument/2006/relationships/slideLayout"/></Relationships>
</file>

<file path=ppt/slides/_rels/slide3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7.png"/><Relationship Id="rId2" Type="http://schemas.microsoft.com/office/2014/relationships/chartEx" Target="../charts/chartEx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8.png"/><Relationship Id="rId2" Type="http://schemas.microsoft.com/office/2014/relationships/chartEx" Target="../charts/chartEx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arget="../media/image8.jpeg" Type="http://schemas.openxmlformats.org/officeDocument/2006/relationships/image"/><Relationship Id="rId1" Target="../slideLayouts/slideLayout8.xml" Type="http://schemas.openxmlformats.org/officeDocument/2006/relationships/slideLayout"/></Relationships>
</file>

<file path=ppt/slides/_rels/slide3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arget="../media/image8.jpeg" Type="http://schemas.openxmlformats.org/officeDocument/2006/relationships/image"/><Relationship Id="rId1" Target="../slideLayouts/slideLayout3.xml" Type="http://schemas.openxmlformats.org/officeDocument/2006/relationships/slideLayout"/></Relationships>
</file>

<file path=ppt/slides/_rels/slide40.xml.rels><?xml version="1.0" encoding="UTF-8" standalone="yes"?>
<Relationships xmlns="http://schemas.openxmlformats.org/package/2006/relationships"><Relationship Id="rId3" Type="http://schemas.openxmlformats.org/officeDocument/2006/relationships/hyperlink" Target="mailto:janice@junglegreenmrc.co.uk" TargetMode="External"/><Relationship Id="rId2" Type="http://schemas.openxmlformats.org/officeDocument/2006/relationships/image" Target="../media/image19.png"/><Relationship Id="rId1" Type="http://schemas.openxmlformats.org/officeDocument/2006/relationships/slideLayout" Target="../slideLayouts/slideLayout9.xml"/><Relationship Id="rId6" Type="http://schemas.openxmlformats.org/officeDocument/2006/relationships/image" Target="../media/image6.jpg"/><Relationship Id="rId5" Type="http://schemas.openxmlformats.org/officeDocument/2006/relationships/hyperlink" Target="mailto:donna.peake3@nhs.net" TargetMode="External"/><Relationship Id="rId4" Type="http://schemas.openxmlformats.org/officeDocument/2006/relationships/hyperlink" Target="mailto:julie@junglegreenmrc.co.uk"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arget="../media/image9.jpeg" Type="http://schemas.openxmlformats.org/officeDocument/2006/relationships/image"/><Relationship Id="rId1" Target="../slideLayouts/slideLayout7.xml" Type="http://schemas.openxmlformats.org/officeDocument/2006/relationships/slideLayout"/></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823F69AB-5953-44AC-A4BD-50E92D38F0D3}"/>
              </a:ext>
            </a:extLst>
          </p:cNvPr>
          <p:cNvSpPr>
            <a:spLocks noGrp="1"/>
          </p:cNvSpPr>
          <p:nvPr>
            <p:ph idx="10" sz="quarter" type="body"/>
          </p:nvPr>
        </p:nvSpPr>
        <p:spPr>
          <a:xfrm>
            <a:off x="142527" y="1711132"/>
            <a:ext cx="11598405" cy="1014413"/>
          </a:xfrm>
        </p:spPr>
        <p:txBody>
          <a:bodyPr/>
          <a:lstStyle/>
          <a:p>
            <a:r>
              <a:rPr dirty="0" lang="en-GB"/>
              <a:t>Our Health Our Future Panel</a:t>
            </a:r>
          </a:p>
        </p:txBody>
      </p:sp>
      <p:sp>
        <p:nvSpPr>
          <p:cNvPr id="5" name="Text Placeholder 4">
            <a:extLst>
              <a:ext uri="{FF2B5EF4-FFF2-40B4-BE49-F238E27FC236}">
                <a16:creationId xmlns:a16="http://schemas.microsoft.com/office/drawing/2014/main" id="{3D09922C-5205-4B89-BC24-078909689829}"/>
              </a:ext>
            </a:extLst>
          </p:cNvPr>
          <p:cNvSpPr>
            <a:spLocks noGrp="1"/>
          </p:cNvSpPr>
          <p:nvPr>
            <p:ph idx="11" sz="quarter" type="body"/>
          </p:nvPr>
        </p:nvSpPr>
        <p:spPr>
          <a:xfrm>
            <a:off x="127731" y="2627763"/>
            <a:ext cx="12064269" cy="1375937"/>
          </a:xfrm>
        </p:spPr>
        <p:txBody>
          <a:bodyPr>
            <a:normAutofit fontScale="85000" lnSpcReduction="10000"/>
          </a:bodyPr>
          <a:lstStyle/>
          <a:p>
            <a:pPr>
              <a:lnSpc>
                <a:spcPct val="110000"/>
              </a:lnSpc>
            </a:pPr>
            <a:r>
              <a:rPr b="1" dirty="0" i="1" lang="en-GB" sz="2600"/>
              <a:t>Survey 7 results </a:t>
            </a:r>
            <a:r>
              <a:rPr dirty="0" lang="en-GB" sz="2400"/>
              <a:t>– </a:t>
            </a:r>
            <a:r>
              <a:rPr dirty="0" lang="en-GB" sz="2900"/>
              <a:t>A survey on </a:t>
            </a:r>
            <a:r>
              <a:rPr b="1" dirty="0" lang="en-GB" sz="2900"/>
              <a:t>shaping a healthier future for the BSW region</a:t>
            </a:r>
            <a:endParaRPr b="1" dirty="0" lang="en-GB" sz="1800">
              <a:effectLst/>
              <a:latin charset="0" panose="020B0502020202020204" pitchFamily="34" typeface="Century Gothic"/>
              <a:ea charset="0" panose="02020603050405020304" pitchFamily="18" typeface="Times New Roman"/>
              <a:cs charset="0" panose="02020603050405020304" pitchFamily="18" typeface="Times New Roman"/>
            </a:endParaRPr>
          </a:p>
          <a:p>
            <a:pPr>
              <a:lnSpc>
                <a:spcPct val="110000"/>
              </a:lnSpc>
            </a:pPr>
            <a:endParaRPr dirty="0" lang="en-GB" sz="2400"/>
          </a:p>
          <a:p>
            <a:r>
              <a:rPr dirty="0" i="1" lang="en-GB" sz="2500"/>
              <a:t>Survey conducted 4</a:t>
            </a:r>
            <a:r>
              <a:rPr baseline="30000" dirty="0" i="1" lang="en-GB" sz="2500"/>
              <a:t>th</a:t>
            </a:r>
            <a:r>
              <a:rPr dirty="0" i="1" lang="en-GB" sz="2500"/>
              <a:t> November to 3</a:t>
            </a:r>
            <a:r>
              <a:rPr baseline="30000" dirty="0" i="1" lang="en-GB" sz="2500"/>
              <a:t>rd</a:t>
            </a:r>
            <a:r>
              <a:rPr dirty="0" i="1" lang="en-GB" sz="2500"/>
              <a:t> January 2022</a:t>
            </a:r>
          </a:p>
        </p:txBody>
      </p:sp>
      <p:pic>
        <p:nvPicPr>
          <p:cNvPr descr="A screenshot of a cell phone&#10;&#10;Description automatically generated" id="6" name="Picture 5">
            <a:extLst>
              <a:ext uri="{FF2B5EF4-FFF2-40B4-BE49-F238E27FC236}">
                <a16:creationId xmlns:a16="http://schemas.microsoft.com/office/drawing/2014/main" id="{ECF85728-9981-468B-8D2C-31965AA8907C}"/>
              </a:ext>
            </a:extLst>
          </p:cNvPr>
          <p:cNvPicPr>
            <a:picLocks noChangeAspect="1"/>
          </p:cNvPicPr>
          <p:nvPr/>
        </p:nvPicPr>
        <p:blipFill rotWithShape="1">
          <a:blip r:embed="rId2">
            <a:extLst>
              <a:ext uri="{28A0092B-C50C-407E-A947-70E740481C1C}">
                <a14:useLocalDpi xmlns:a14="http://schemas.microsoft.com/office/drawing/2010/main" val="0"/>
              </a:ext>
            </a:extLst>
          </a:blip>
          <a:srcRect b="-72" r="-45"/>
          <a:stretch/>
        </p:blipFill>
        <p:spPr>
          <a:xfrm>
            <a:off x="4880060" y="174950"/>
            <a:ext cx="2278457" cy="945995"/>
          </a:xfrm>
          <a:prstGeom prst="rect">
            <a:avLst/>
          </a:prstGeom>
        </p:spPr>
      </p:pic>
    </p:spTree>
    <p:extLst>
      <p:ext uri="{BB962C8B-B14F-4D97-AF65-F5344CB8AC3E}">
        <p14:creationId xmlns:p14="http://schemas.microsoft.com/office/powerpoint/2010/main" val="4240318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2633ED3-4A72-428D-9D45-17112F9CF4C8}"/>
              </a:ext>
            </a:extLst>
          </p:cNvPr>
          <p:cNvSpPr>
            <a:spLocks noGrp="1"/>
          </p:cNvSpPr>
          <p:nvPr>
            <p:ph type="sldNum" sz="quarter" idx="12"/>
          </p:nvPr>
        </p:nvSpPr>
        <p:spPr/>
        <p:txBody>
          <a:bodyPr/>
          <a:lstStyle/>
          <a:p>
            <a:fld id="{F6E39E37-6BC0-A248-806A-337B0CEF6126}" type="slidenum">
              <a:rPr lang="en-US" smtClean="0"/>
              <a:t>9</a:t>
            </a:fld>
            <a:endParaRPr lang="en-US"/>
          </a:p>
        </p:txBody>
      </p:sp>
      <p:sp>
        <p:nvSpPr>
          <p:cNvPr id="5" name="Rectangle 4">
            <a:extLst>
              <a:ext uri="{FF2B5EF4-FFF2-40B4-BE49-F238E27FC236}">
                <a16:creationId xmlns:a16="http://schemas.microsoft.com/office/drawing/2014/main" id="{6FF71BAE-127B-4E35-88D2-047DD114F452}"/>
              </a:ext>
            </a:extLst>
          </p:cNvPr>
          <p:cNvSpPr/>
          <p:nvPr/>
        </p:nvSpPr>
        <p:spPr>
          <a:xfrm>
            <a:off x="0" y="0"/>
            <a:ext cx="2423604"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2 – Overview summary</a:t>
            </a:r>
          </a:p>
        </p:txBody>
      </p:sp>
      <p:sp>
        <p:nvSpPr>
          <p:cNvPr id="16" name="Text Placeholder 1">
            <a:extLst>
              <a:ext uri="{FF2B5EF4-FFF2-40B4-BE49-F238E27FC236}">
                <a16:creationId xmlns:a16="http://schemas.microsoft.com/office/drawing/2014/main" id="{2A5B1E10-5FD3-4665-A529-B1815A0085B9}"/>
              </a:ext>
            </a:extLst>
          </p:cNvPr>
          <p:cNvSpPr>
            <a:spLocks noGrp="1"/>
          </p:cNvSpPr>
          <p:nvPr>
            <p:ph type="body" sz="quarter" idx="13"/>
          </p:nvPr>
        </p:nvSpPr>
        <p:spPr>
          <a:xfrm>
            <a:off x="1" y="442275"/>
            <a:ext cx="12031186" cy="471805"/>
          </a:xfrm>
        </p:spPr>
        <p:txBody>
          <a:bodyPr>
            <a:normAutofit fontScale="92500"/>
          </a:bodyPr>
          <a:lstStyle/>
          <a:p>
            <a:r>
              <a:rPr lang="en-GB" sz="2000" dirty="0">
                <a:solidFill>
                  <a:srgbClr val="92D050"/>
                </a:solidFill>
              </a:rPr>
              <a:t>Some important final comments and sentiments made about the model and survey by participants</a:t>
            </a:r>
          </a:p>
        </p:txBody>
      </p:sp>
      <p:sp>
        <p:nvSpPr>
          <p:cNvPr id="9" name="Oval Callout 7">
            <a:extLst>
              <a:ext uri="{FF2B5EF4-FFF2-40B4-BE49-F238E27FC236}">
                <a16:creationId xmlns:a16="http://schemas.microsoft.com/office/drawing/2014/main" id="{D72DF3D5-650F-4CA9-AB93-7BAC0F65A5A1}"/>
              </a:ext>
            </a:extLst>
          </p:cNvPr>
          <p:cNvSpPr/>
          <p:nvPr/>
        </p:nvSpPr>
        <p:spPr>
          <a:xfrm>
            <a:off x="9505489" y="3357977"/>
            <a:ext cx="2308194" cy="2124601"/>
          </a:xfrm>
          <a:prstGeom prst="wedgeEllipseCallout">
            <a:avLst>
              <a:gd name="adj1" fmla="val -45927"/>
              <a:gd name="adj2" fmla="val 44144"/>
            </a:avLst>
          </a:prstGeom>
          <a:noFill/>
          <a:ln w="82550">
            <a:solidFill>
              <a:srgbClr val="64B22D"/>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100" dirty="0">
                <a:solidFill>
                  <a:srgbClr val="004992"/>
                </a:solidFill>
              </a:rPr>
              <a:t>S</a:t>
            </a:r>
            <a:r>
              <a:rPr lang="en-GB" sz="1100" b="0" i="0" u="none" strike="noStrike" baseline="0" dirty="0">
                <a:solidFill>
                  <a:srgbClr val="004992"/>
                </a:solidFill>
              </a:rPr>
              <a:t>aying whether something is important or not important </a:t>
            </a:r>
            <a:r>
              <a:rPr lang="en-GB" sz="1100" b="1" i="0" u="none" strike="noStrike" baseline="0" dirty="0">
                <a:solidFill>
                  <a:srgbClr val="64B22D"/>
                </a:solidFill>
              </a:rPr>
              <a:t>does not allow an answer saying … I don’t agree </a:t>
            </a:r>
            <a:r>
              <a:rPr lang="en-GB" sz="1100" b="0" i="0" u="none" strike="noStrike" baseline="0" dirty="0">
                <a:solidFill>
                  <a:srgbClr val="004992"/>
                </a:solidFill>
              </a:rPr>
              <a:t>that it’s a good idea. Presumably that’s because you don’t want to hear that?</a:t>
            </a:r>
            <a:endParaRPr lang="en-GB" sz="1100" dirty="0">
              <a:solidFill>
                <a:srgbClr val="004992"/>
              </a:solidFill>
            </a:endParaRPr>
          </a:p>
        </p:txBody>
      </p:sp>
      <p:sp>
        <p:nvSpPr>
          <p:cNvPr id="10" name="Oval Callout 7">
            <a:extLst>
              <a:ext uri="{FF2B5EF4-FFF2-40B4-BE49-F238E27FC236}">
                <a16:creationId xmlns:a16="http://schemas.microsoft.com/office/drawing/2014/main" id="{56D62AA5-8992-4E23-93AD-DB547EC363B6}"/>
              </a:ext>
            </a:extLst>
          </p:cNvPr>
          <p:cNvSpPr/>
          <p:nvPr/>
        </p:nvSpPr>
        <p:spPr>
          <a:xfrm>
            <a:off x="329954" y="1140024"/>
            <a:ext cx="2093650" cy="1960173"/>
          </a:xfrm>
          <a:prstGeom prst="wedgeEllipseCallout">
            <a:avLst>
              <a:gd name="adj1" fmla="val -45927"/>
              <a:gd name="adj2" fmla="val 44144"/>
            </a:avLst>
          </a:prstGeom>
          <a:noFill/>
          <a:ln w="82550">
            <a:solidFill>
              <a:srgbClr val="64B22D"/>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100" b="1" dirty="0">
                <a:solidFill>
                  <a:srgbClr val="64B22D"/>
                </a:solidFill>
              </a:rPr>
              <a:t>More information and detail </a:t>
            </a:r>
            <a:r>
              <a:rPr lang="en-GB" sz="1100" dirty="0">
                <a:solidFill>
                  <a:srgbClr val="004992"/>
                </a:solidFill>
              </a:rPr>
              <a:t>as to how it would actually affect me and the community is needed, so as </a:t>
            </a:r>
            <a:r>
              <a:rPr lang="en-GB" sz="1100" b="1" dirty="0">
                <a:solidFill>
                  <a:srgbClr val="64B22D"/>
                </a:solidFill>
              </a:rPr>
              <a:t>to make more informed judgements</a:t>
            </a:r>
          </a:p>
        </p:txBody>
      </p:sp>
      <p:sp>
        <p:nvSpPr>
          <p:cNvPr id="12" name="Oval Callout 7">
            <a:extLst>
              <a:ext uri="{FF2B5EF4-FFF2-40B4-BE49-F238E27FC236}">
                <a16:creationId xmlns:a16="http://schemas.microsoft.com/office/drawing/2014/main" id="{04EEA7AA-683F-4BD0-83DD-9BBBA2C8FC50}"/>
              </a:ext>
            </a:extLst>
          </p:cNvPr>
          <p:cNvSpPr/>
          <p:nvPr/>
        </p:nvSpPr>
        <p:spPr>
          <a:xfrm>
            <a:off x="4578522" y="2271359"/>
            <a:ext cx="2456155" cy="1960173"/>
          </a:xfrm>
          <a:prstGeom prst="wedgeEllipseCallout">
            <a:avLst>
              <a:gd name="adj1" fmla="val -45927"/>
              <a:gd name="adj2" fmla="val 44144"/>
            </a:avLst>
          </a:prstGeom>
          <a:noFill/>
          <a:ln w="82550">
            <a:solidFill>
              <a:srgbClr val="64B22D"/>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100" dirty="0">
                <a:solidFill>
                  <a:srgbClr val="004992"/>
                </a:solidFill>
              </a:rPr>
              <a:t>I’m still not clear on the proposals except that it means less face to face appts and more technology i.e. </a:t>
            </a:r>
            <a:r>
              <a:rPr lang="en-GB" sz="1100" b="1" dirty="0">
                <a:solidFill>
                  <a:srgbClr val="64B22D"/>
                </a:solidFill>
              </a:rPr>
              <a:t>zoom and phone calls, which are clearly not appropriate for a large number of patients</a:t>
            </a:r>
          </a:p>
        </p:txBody>
      </p:sp>
      <p:sp>
        <p:nvSpPr>
          <p:cNvPr id="13" name="Oval Callout 7">
            <a:extLst>
              <a:ext uri="{FF2B5EF4-FFF2-40B4-BE49-F238E27FC236}">
                <a16:creationId xmlns:a16="http://schemas.microsoft.com/office/drawing/2014/main" id="{1330232B-D0A2-4009-A3F7-B4ACB78C26D7}"/>
              </a:ext>
            </a:extLst>
          </p:cNvPr>
          <p:cNvSpPr/>
          <p:nvPr/>
        </p:nvSpPr>
        <p:spPr>
          <a:xfrm>
            <a:off x="2697331" y="1951761"/>
            <a:ext cx="1476655" cy="1406216"/>
          </a:xfrm>
          <a:prstGeom prst="wedgeEllipseCallout">
            <a:avLst>
              <a:gd name="adj1" fmla="val -45927"/>
              <a:gd name="adj2" fmla="val 44144"/>
            </a:avLst>
          </a:prstGeom>
          <a:noFill/>
          <a:ln w="82550">
            <a:solidFill>
              <a:srgbClr val="64B22D"/>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100" b="1" dirty="0">
                <a:solidFill>
                  <a:srgbClr val="64B22D"/>
                </a:solidFill>
              </a:rPr>
              <a:t>How </a:t>
            </a:r>
            <a:r>
              <a:rPr lang="en-GB" sz="1100" dirty="0">
                <a:solidFill>
                  <a:schemeClr val="tx1"/>
                </a:solidFill>
              </a:rPr>
              <a:t>on earth </a:t>
            </a:r>
            <a:r>
              <a:rPr lang="en-GB" sz="1100" b="1" dirty="0">
                <a:solidFill>
                  <a:srgbClr val="64B22D"/>
                </a:solidFill>
              </a:rPr>
              <a:t>are they going to finance all of this?</a:t>
            </a:r>
          </a:p>
        </p:txBody>
      </p:sp>
      <p:sp>
        <p:nvSpPr>
          <p:cNvPr id="14" name="Oval Callout 7">
            <a:extLst>
              <a:ext uri="{FF2B5EF4-FFF2-40B4-BE49-F238E27FC236}">
                <a16:creationId xmlns:a16="http://schemas.microsoft.com/office/drawing/2014/main" id="{33CBA8DC-CD65-4288-B863-4174533DCECF}"/>
              </a:ext>
            </a:extLst>
          </p:cNvPr>
          <p:cNvSpPr/>
          <p:nvPr/>
        </p:nvSpPr>
        <p:spPr>
          <a:xfrm>
            <a:off x="7375727" y="2967032"/>
            <a:ext cx="1725226" cy="1565909"/>
          </a:xfrm>
          <a:prstGeom prst="wedgeEllipseCallout">
            <a:avLst>
              <a:gd name="adj1" fmla="val -45927"/>
              <a:gd name="adj2" fmla="val 44144"/>
            </a:avLst>
          </a:prstGeom>
          <a:noFill/>
          <a:ln w="82550">
            <a:solidFill>
              <a:srgbClr val="64B22D"/>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100" dirty="0">
                <a:solidFill>
                  <a:srgbClr val="004992"/>
                </a:solidFill>
              </a:rPr>
              <a:t>Difficult to react for oneself only, as </a:t>
            </a:r>
            <a:r>
              <a:rPr lang="en-GB" sz="1100" b="1" dirty="0">
                <a:solidFill>
                  <a:srgbClr val="64B22D"/>
                </a:solidFill>
              </a:rPr>
              <a:t>the greater good is also needed </a:t>
            </a:r>
            <a:r>
              <a:rPr lang="en-GB" sz="1100" dirty="0">
                <a:solidFill>
                  <a:srgbClr val="004992"/>
                </a:solidFill>
              </a:rPr>
              <a:t>in the answers</a:t>
            </a:r>
          </a:p>
        </p:txBody>
      </p:sp>
      <p:sp>
        <p:nvSpPr>
          <p:cNvPr id="15" name="Rectangle 14">
            <a:extLst>
              <a:ext uri="{FF2B5EF4-FFF2-40B4-BE49-F238E27FC236}">
                <a16:creationId xmlns:a16="http://schemas.microsoft.com/office/drawing/2014/main" id="{ED9A910B-E9AA-4E88-B8A9-9A9A5F9968F0}"/>
              </a:ext>
            </a:extLst>
          </p:cNvPr>
          <p:cNvSpPr/>
          <p:nvPr/>
        </p:nvSpPr>
        <p:spPr>
          <a:xfrm>
            <a:off x="1607722" y="4963508"/>
            <a:ext cx="4911350" cy="7490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endParaRPr lang="en-GB" sz="1400" dirty="0">
              <a:solidFill>
                <a:schemeClr val="tx1"/>
              </a:solidFill>
              <a:latin typeface="Arial" panose="020B0604020202020204" pitchFamily="34" charset="0"/>
              <a:cs typeface="Arial" panose="020B0604020202020204" pitchFamily="34" charset="0"/>
            </a:endParaRPr>
          </a:p>
          <a:p>
            <a:r>
              <a:rPr lang="en-GB" sz="1400" dirty="0">
                <a:solidFill>
                  <a:srgbClr val="C00000"/>
                </a:solidFill>
                <a:latin typeface="Arial" panose="020B0604020202020204" pitchFamily="34" charset="0"/>
                <a:cs typeface="Arial" panose="020B0604020202020204" pitchFamily="34" charset="0"/>
              </a:rPr>
              <a:t>NB. Q11: 48% of participants would like to be kept informed about these plans going forward. They have agreed to Jungle Green passing their email addresses to BSW CCG</a:t>
            </a:r>
            <a:endParaRPr lang="en-GB" sz="1200" dirty="0">
              <a:solidFill>
                <a:srgbClr val="C0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504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9448800" y="6482130"/>
            <a:ext cx="2743200" cy="365125"/>
          </a:xfrm>
        </p:spPr>
        <p:txBody>
          <a:bodyPr/>
          <a:lstStyle/>
          <a:p>
            <a:fld id="{F6E39E37-6BC0-A248-806A-337B0CEF6126}" type="slidenum">
              <a:rPr lang="en-US" smtClean="0"/>
              <a:t>10</a:t>
            </a:fld>
            <a:endParaRPr lang="en-US"/>
          </a:p>
        </p:txBody>
      </p:sp>
      <p:sp>
        <p:nvSpPr>
          <p:cNvPr id="8" name="Text Placeholder 7"/>
          <p:cNvSpPr>
            <a:spLocks noGrp="1"/>
          </p:cNvSpPr>
          <p:nvPr>
            <p:ph type="body" sz="quarter" idx="17"/>
          </p:nvPr>
        </p:nvSpPr>
        <p:spPr>
          <a:xfrm>
            <a:off x="467646" y="2471987"/>
            <a:ext cx="5897850" cy="733028"/>
          </a:xfrm>
        </p:spPr>
        <p:txBody>
          <a:bodyPr/>
          <a:lstStyle/>
          <a:p>
            <a:r>
              <a:rPr lang="en-GB" sz="2000" dirty="0"/>
              <a:t>Section 3a</a:t>
            </a:r>
          </a:p>
        </p:txBody>
      </p:sp>
      <p:sp>
        <p:nvSpPr>
          <p:cNvPr id="9" name="Text Placeholder 8"/>
          <p:cNvSpPr>
            <a:spLocks noGrp="1"/>
          </p:cNvSpPr>
          <p:nvPr>
            <p:ph type="body" sz="quarter" idx="18"/>
          </p:nvPr>
        </p:nvSpPr>
        <p:spPr>
          <a:xfrm>
            <a:off x="396624" y="2949427"/>
            <a:ext cx="5898473" cy="511175"/>
          </a:xfrm>
        </p:spPr>
        <p:txBody>
          <a:bodyPr>
            <a:noAutofit/>
          </a:bodyPr>
          <a:lstStyle/>
          <a:p>
            <a:r>
              <a:rPr lang="en-GB" sz="4000" dirty="0"/>
              <a:t>Survey 7 results – </a:t>
            </a:r>
          </a:p>
          <a:p>
            <a:r>
              <a:rPr lang="en-GB" sz="3200" dirty="0"/>
              <a:t>Keeping well</a:t>
            </a:r>
          </a:p>
          <a:p>
            <a:r>
              <a:rPr lang="en-GB" sz="4000" dirty="0"/>
              <a:t> </a:t>
            </a:r>
          </a:p>
        </p:txBody>
      </p:sp>
      <p:pic>
        <p:nvPicPr>
          <p:cNvPr id="7" name="Picture 6" descr="Text&#10;&#10;Description automatically generated">
            <a:extLst>
              <a:ext uri="{FF2B5EF4-FFF2-40B4-BE49-F238E27FC236}">
                <a16:creationId xmlns:a16="http://schemas.microsoft.com/office/drawing/2014/main" id="{B0BDDD1B-2DC4-4BF4-823E-9E2A786FA779}"/>
              </a:ext>
            </a:extLst>
          </p:cNvPr>
          <p:cNvPicPr>
            <a:picLocks noChangeAspect="1"/>
          </p:cNvPicPr>
          <p:nvPr/>
        </p:nvPicPr>
        <p:blipFill>
          <a:blip r:embed="rId2"/>
          <a:stretch>
            <a:fillRect/>
          </a:stretch>
        </p:blipFill>
        <p:spPr>
          <a:xfrm>
            <a:off x="7276152" y="1877841"/>
            <a:ext cx="4345296" cy="2654348"/>
          </a:xfrm>
          <a:prstGeom prst="rect">
            <a:avLst/>
          </a:prstGeom>
        </p:spPr>
      </p:pic>
    </p:spTree>
    <p:extLst>
      <p:ext uri="{BB962C8B-B14F-4D97-AF65-F5344CB8AC3E}">
        <p14:creationId xmlns:p14="http://schemas.microsoft.com/office/powerpoint/2010/main" val="1959723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CF2F257A-5490-4886-BFEF-A0172CBF72A1}"/>
              </a:ext>
            </a:extLst>
          </p:cNvPr>
          <p:cNvPicPr>
            <a:picLocks noChangeAspect="1"/>
          </p:cNvPicPr>
          <p:nvPr/>
        </p:nvPicPr>
        <p:blipFill>
          <a:blip r:embed="rId3"/>
          <a:stretch>
            <a:fillRect/>
          </a:stretch>
        </p:blipFill>
        <p:spPr>
          <a:xfrm>
            <a:off x="11339466" y="130324"/>
            <a:ext cx="852534" cy="1331713"/>
          </a:xfrm>
          <a:prstGeom prst="rect">
            <a:avLst/>
          </a:prstGeom>
        </p:spPr>
      </p:pic>
      <p:sp>
        <p:nvSpPr>
          <p:cNvPr id="2" name="Slide Number Placeholder 1">
            <a:extLst>
              <a:ext uri="{FF2B5EF4-FFF2-40B4-BE49-F238E27FC236}">
                <a16:creationId xmlns:a16="http://schemas.microsoft.com/office/drawing/2014/main" id="{EB2F1C4D-EB8A-4F10-99F1-5BAC7B3EB368}"/>
              </a:ext>
            </a:extLst>
          </p:cNvPr>
          <p:cNvSpPr>
            <a:spLocks noGrp="1"/>
          </p:cNvSpPr>
          <p:nvPr>
            <p:ph type="sldNum" sz="quarter" idx="12"/>
          </p:nvPr>
        </p:nvSpPr>
        <p:spPr/>
        <p:txBody>
          <a:bodyPr/>
          <a:lstStyle/>
          <a:p>
            <a:fld id="{F6E39E37-6BC0-A248-806A-337B0CEF6126}" type="slidenum">
              <a:rPr lang="en-US" smtClean="0"/>
              <a:t>11</a:t>
            </a:fld>
            <a:endParaRPr lang="en-US"/>
          </a:p>
        </p:txBody>
      </p:sp>
      <p:sp>
        <p:nvSpPr>
          <p:cNvPr id="3" name="Text Placeholder 2">
            <a:extLst>
              <a:ext uri="{FF2B5EF4-FFF2-40B4-BE49-F238E27FC236}">
                <a16:creationId xmlns:a16="http://schemas.microsoft.com/office/drawing/2014/main" id="{C3C47656-9C99-4475-BBBE-FCD1CEF443E9}"/>
              </a:ext>
            </a:extLst>
          </p:cNvPr>
          <p:cNvSpPr>
            <a:spLocks noGrp="1"/>
          </p:cNvSpPr>
          <p:nvPr>
            <p:ph type="body" sz="quarter" idx="13"/>
          </p:nvPr>
        </p:nvSpPr>
        <p:spPr>
          <a:xfrm>
            <a:off x="-137823" y="359183"/>
            <a:ext cx="12089000" cy="1030287"/>
          </a:xfrm>
        </p:spPr>
        <p:txBody>
          <a:bodyPr>
            <a:normAutofit/>
          </a:bodyPr>
          <a:lstStyle/>
          <a:p>
            <a:r>
              <a:rPr lang="en-GB" sz="3200" dirty="0"/>
              <a:t>Keeping well track</a:t>
            </a:r>
            <a:r>
              <a:rPr lang="en-GB" sz="3200" dirty="0">
                <a:solidFill>
                  <a:srgbClr val="004992"/>
                </a:solidFill>
              </a:rPr>
              <a:t>ers </a:t>
            </a:r>
            <a:r>
              <a:rPr lang="en-GB" sz="3200" dirty="0"/>
              <a:t>– </a:t>
            </a:r>
            <a:r>
              <a:rPr lang="en-GB" sz="1900" dirty="0"/>
              <a:t>Scores are currently mid-range in the winter of 2021</a:t>
            </a:r>
            <a:endParaRPr lang="en-GB" sz="1700" dirty="0"/>
          </a:p>
          <a:p>
            <a:r>
              <a:rPr lang="en-GB" sz="2800" dirty="0">
                <a:solidFill>
                  <a:srgbClr val="00B0F0"/>
                </a:solidFill>
              </a:rPr>
              <a:t>												</a:t>
            </a:r>
            <a:endParaRPr lang="en-GB" sz="3200" b="0" i="1" dirty="0">
              <a:solidFill>
                <a:srgbClr val="00B0F0"/>
              </a:solidFill>
            </a:endParaRPr>
          </a:p>
        </p:txBody>
      </p:sp>
      <p:graphicFrame>
        <p:nvGraphicFramePr>
          <p:cNvPr id="5" name="Content Placeholder 5">
            <a:extLst>
              <a:ext uri="{FF2B5EF4-FFF2-40B4-BE49-F238E27FC236}">
                <a16:creationId xmlns:a16="http://schemas.microsoft.com/office/drawing/2014/main" id="{E4A926A1-0BCC-48C9-BE7F-A74A201062FD}"/>
              </a:ext>
            </a:extLst>
          </p:cNvPr>
          <p:cNvGraphicFramePr>
            <a:graphicFrameLocks/>
          </p:cNvGraphicFramePr>
          <p:nvPr>
            <p:extLst>
              <p:ext uri="{D42A27DB-BD31-4B8C-83A1-F6EECF244321}">
                <p14:modId xmlns:p14="http://schemas.microsoft.com/office/powerpoint/2010/main" val="1505968314"/>
              </p:ext>
            </p:extLst>
          </p:nvPr>
        </p:nvGraphicFramePr>
        <p:xfrm>
          <a:off x="736847" y="859901"/>
          <a:ext cx="11214330" cy="5715755"/>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a:extLst>
              <a:ext uri="{FF2B5EF4-FFF2-40B4-BE49-F238E27FC236}">
                <a16:creationId xmlns:a16="http://schemas.microsoft.com/office/drawing/2014/main" id="{A42DF429-3417-4801-8D3A-98BCB9C70787}"/>
              </a:ext>
            </a:extLst>
          </p:cNvPr>
          <p:cNvSpPr txBox="1"/>
          <p:nvPr/>
        </p:nvSpPr>
        <p:spPr>
          <a:xfrm rot="16200000">
            <a:off x="-1032094" y="2764511"/>
            <a:ext cx="3537881" cy="276995"/>
          </a:xfrm>
          <a:prstGeom prst="rect">
            <a:avLst/>
          </a:prstGeom>
          <a:noFill/>
        </p:spPr>
        <p:txBody>
          <a:bodyPr wrap="square" lIns="91432" tIns="45718" rIns="91432" bIns="45718" rtlCol="0">
            <a:spAutoFit/>
          </a:bodyPr>
          <a:lstStyle/>
          <a:p>
            <a:r>
              <a:rPr lang="en-GB" sz="1200" b="1" dirty="0">
                <a:solidFill>
                  <a:srgbClr val="004992"/>
                </a:solidFill>
                <a:latin typeface="Arial" panose="020B0604020202020204" pitchFamily="34" charset="0"/>
                <a:cs typeface="Arial" panose="020B0604020202020204" pitchFamily="34" charset="0"/>
              </a:rPr>
              <a:t>(% giving a score of 7 </a:t>
            </a:r>
            <a:r>
              <a:rPr lang="en-GB" sz="1200" b="1" dirty="0">
                <a:solidFill>
                  <a:srgbClr val="004992"/>
                </a:solidFill>
                <a:latin typeface="Century Gothic" panose="020B0502020202020204" pitchFamily="34" charset="0"/>
                <a:cs typeface="Arial" panose="020B0604020202020204" pitchFamily="34" charset="0"/>
              </a:rPr>
              <a:t>or</a:t>
            </a:r>
            <a:r>
              <a:rPr lang="en-GB" sz="1200" b="1" dirty="0">
                <a:solidFill>
                  <a:srgbClr val="004992"/>
                </a:solidFill>
                <a:latin typeface="Arial" panose="020B0604020202020204" pitchFamily="34" charset="0"/>
                <a:cs typeface="Arial" panose="020B0604020202020204" pitchFamily="34" charset="0"/>
              </a:rPr>
              <a:t> more out of 10)</a:t>
            </a:r>
            <a:endParaRPr lang="en-GB" sz="1000" i="1" dirty="0">
              <a:solidFill>
                <a:srgbClr val="004992"/>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490EE15D-F980-45E6-9243-B2B7B45567DC}"/>
              </a:ext>
            </a:extLst>
          </p:cNvPr>
          <p:cNvSpPr/>
          <p:nvPr/>
        </p:nvSpPr>
        <p:spPr>
          <a:xfrm>
            <a:off x="3727379" y="6220729"/>
            <a:ext cx="5288916" cy="261606"/>
          </a:xfrm>
          <a:prstGeom prst="rect">
            <a:avLst/>
          </a:prstGeom>
        </p:spPr>
        <p:txBody>
          <a:bodyPr wrap="square" lIns="91432" tIns="45718" rIns="91432" bIns="45718">
            <a:spAutoFit/>
          </a:bodyPr>
          <a:lstStyle/>
          <a:p>
            <a:pPr lvl="0"/>
            <a:r>
              <a:rPr lang="en-GB" sz="1100" i="1" dirty="0">
                <a:latin typeface="Arial"/>
              </a:rPr>
              <a:t>Q1. Do you consider yourself to be……Base: n=total participants in each survey</a:t>
            </a:r>
          </a:p>
        </p:txBody>
      </p:sp>
      <p:sp>
        <p:nvSpPr>
          <p:cNvPr id="12" name="Rectangle 11">
            <a:extLst>
              <a:ext uri="{FF2B5EF4-FFF2-40B4-BE49-F238E27FC236}">
                <a16:creationId xmlns:a16="http://schemas.microsoft.com/office/drawing/2014/main" id="{D969034B-CD8C-49BE-9A08-D10DFC214AD7}"/>
              </a:ext>
            </a:extLst>
          </p:cNvPr>
          <p:cNvSpPr/>
          <p:nvPr/>
        </p:nvSpPr>
        <p:spPr>
          <a:xfrm>
            <a:off x="-1" y="0"/>
            <a:ext cx="3266983"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3a – Survey 6 results – Keeping well</a:t>
            </a:r>
          </a:p>
        </p:txBody>
      </p:sp>
      <p:sp>
        <p:nvSpPr>
          <p:cNvPr id="14" name="TextBox 13">
            <a:extLst>
              <a:ext uri="{FF2B5EF4-FFF2-40B4-BE49-F238E27FC236}">
                <a16:creationId xmlns:a16="http://schemas.microsoft.com/office/drawing/2014/main" id="{68753860-3129-41C6-BB9E-C74910D8C4D9}"/>
              </a:ext>
            </a:extLst>
          </p:cNvPr>
          <p:cNvSpPr txBox="1"/>
          <p:nvPr/>
        </p:nvSpPr>
        <p:spPr>
          <a:xfrm>
            <a:off x="7458125" y="637293"/>
            <a:ext cx="4364704" cy="276995"/>
          </a:xfrm>
          <a:prstGeom prst="rect">
            <a:avLst/>
          </a:prstGeom>
          <a:noFill/>
        </p:spPr>
        <p:txBody>
          <a:bodyPr wrap="square" lIns="91432" tIns="45718" rIns="91432" bIns="45718" rtlCol="0">
            <a:spAutoFit/>
          </a:bodyPr>
          <a:lstStyle/>
          <a:p>
            <a:r>
              <a:rPr lang="en-GB" sz="1200" i="1" dirty="0">
                <a:solidFill>
                  <a:srgbClr val="00B0F0"/>
                </a:solidFill>
                <a:latin typeface="Century Gothic" panose="020B0502020202020204" pitchFamily="34" charset="0"/>
              </a:rPr>
              <a:t>	</a:t>
            </a:r>
            <a:endParaRPr lang="en-GB" i="1" dirty="0">
              <a:latin typeface="Century Gothic" panose="020B0502020202020204" pitchFamily="34" charset="0"/>
            </a:endParaRPr>
          </a:p>
        </p:txBody>
      </p:sp>
      <p:sp>
        <p:nvSpPr>
          <p:cNvPr id="4" name="TextBox 3">
            <a:extLst>
              <a:ext uri="{FF2B5EF4-FFF2-40B4-BE49-F238E27FC236}">
                <a16:creationId xmlns:a16="http://schemas.microsoft.com/office/drawing/2014/main" id="{047BB3CC-64A8-42A9-9261-D9778EA1FDE1}"/>
              </a:ext>
            </a:extLst>
          </p:cNvPr>
          <p:cNvSpPr txBox="1"/>
          <p:nvPr/>
        </p:nvSpPr>
        <p:spPr>
          <a:xfrm>
            <a:off x="3077530" y="5608421"/>
            <a:ext cx="962123" cy="253916"/>
          </a:xfrm>
          <a:prstGeom prst="rect">
            <a:avLst/>
          </a:prstGeom>
          <a:noFill/>
        </p:spPr>
        <p:txBody>
          <a:bodyPr wrap="none" rtlCol="0">
            <a:spAutoFit/>
          </a:bodyPr>
          <a:lstStyle/>
          <a:p>
            <a:r>
              <a:rPr lang="en-GB" sz="1050" b="1" dirty="0">
                <a:solidFill>
                  <a:srgbClr val="7030A0"/>
                </a:solidFill>
              </a:rPr>
              <a:t>Lockdown</a:t>
            </a:r>
            <a:r>
              <a:rPr lang="en-GB" sz="1050" b="1" dirty="0">
                <a:solidFill>
                  <a:srgbClr val="7030A0"/>
                </a:solidFill>
                <a:latin typeface="Century Gothic" panose="020B0502020202020204" pitchFamily="34" charset="0"/>
              </a:rPr>
              <a:t> 1</a:t>
            </a:r>
          </a:p>
        </p:txBody>
      </p:sp>
      <p:sp>
        <p:nvSpPr>
          <p:cNvPr id="13" name="TextBox 12">
            <a:extLst>
              <a:ext uri="{FF2B5EF4-FFF2-40B4-BE49-F238E27FC236}">
                <a16:creationId xmlns:a16="http://schemas.microsoft.com/office/drawing/2014/main" id="{5DAE132E-059B-4A22-A24A-2E506B58BDBE}"/>
              </a:ext>
            </a:extLst>
          </p:cNvPr>
          <p:cNvSpPr txBox="1"/>
          <p:nvPr/>
        </p:nvSpPr>
        <p:spPr>
          <a:xfrm>
            <a:off x="7359546" y="5608421"/>
            <a:ext cx="960519" cy="253916"/>
          </a:xfrm>
          <a:prstGeom prst="rect">
            <a:avLst/>
          </a:prstGeom>
          <a:noFill/>
        </p:spPr>
        <p:txBody>
          <a:bodyPr wrap="none" rtlCol="0">
            <a:spAutoFit/>
          </a:bodyPr>
          <a:lstStyle/>
          <a:p>
            <a:r>
              <a:rPr lang="en-GB" sz="1050" b="1" dirty="0">
                <a:solidFill>
                  <a:srgbClr val="7030A0"/>
                </a:solidFill>
              </a:rPr>
              <a:t>Lockdown 3</a:t>
            </a:r>
          </a:p>
        </p:txBody>
      </p:sp>
      <p:sp>
        <p:nvSpPr>
          <p:cNvPr id="15" name="TextBox 14">
            <a:extLst>
              <a:ext uri="{FF2B5EF4-FFF2-40B4-BE49-F238E27FC236}">
                <a16:creationId xmlns:a16="http://schemas.microsoft.com/office/drawing/2014/main" id="{466248DC-99F4-441D-BE31-A328748B01CB}"/>
              </a:ext>
            </a:extLst>
          </p:cNvPr>
          <p:cNvSpPr txBox="1"/>
          <p:nvPr/>
        </p:nvSpPr>
        <p:spPr>
          <a:xfrm>
            <a:off x="5780075" y="5608421"/>
            <a:ext cx="1292341" cy="253916"/>
          </a:xfrm>
          <a:prstGeom prst="rect">
            <a:avLst/>
          </a:prstGeom>
          <a:noFill/>
        </p:spPr>
        <p:txBody>
          <a:bodyPr wrap="none" rtlCol="0">
            <a:spAutoFit/>
          </a:bodyPr>
          <a:lstStyle/>
          <a:p>
            <a:r>
              <a:rPr lang="en-GB" sz="1050" b="1" dirty="0">
                <a:solidFill>
                  <a:srgbClr val="7030A0"/>
                </a:solidFill>
              </a:rPr>
              <a:t>Vaccine approval</a:t>
            </a:r>
          </a:p>
        </p:txBody>
      </p:sp>
      <p:sp>
        <p:nvSpPr>
          <p:cNvPr id="16" name="TextBox 15">
            <a:extLst>
              <a:ext uri="{FF2B5EF4-FFF2-40B4-BE49-F238E27FC236}">
                <a16:creationId xmlns:a16="http://schemas.microsoft.com/office/drawing/2014/main" id="{8A3EB347-5521-4972-9A53-8A3134C79B72}"/>
              </a:ext>
            </a:extLst>
          </p:cNvPr>
          <p:cNvSpPr txBox="1"/>
          <p:nvPr/>
        </p:nvSpPr>
        <p:spPr>
          <a:xfrm>
            <a:off x="8607278" y="5596879"/>
            <a:ext cx="1912761" cy="577081"/>
          </a:xfrm>
          <a:prstGeom prst="rect">
            <a:avLst/>
          </a:prstGeom>
          <a:noFill/>
        </p:spPr>
        <p:txBody>
          <a:bodyPr wrap="square" rtlCol="0">
            <a:spAutoFit/>
          </a:bodyPr>
          <a:lstStyle/>
          <a:p>
            <a:r>
              <a:rPr lang="en-GB" sz="1050" b="1" dirty="0">
                <a:solidFill>
                  <a:srgbClr val="7030A0"/>
                </a:solidFill>
              </a:rPr>
              <a:t>Post ‘freedom’ day’. Vaccination programme well under way</a:t>
            </a:r>
          </a:p>
        </p:txBody>
      </p:sp>
      <p:sp>
        <p:nvSpPr>
          <p:cNvPr id="17" name="TextBox 16">
            <a:extLst>
              <a:ext uri="{FF2B5EF4-FFF2-40B4-BE49-F238E27FC236}">
                <a16:creationId xmlns:a16="http://schemas.microsoft.com/office/drawing/2014/main" id="{C1824DCD-266E-45C4-AA32-2131A705D138}"/>
              </a:ext>
            </a:extLst>
          </p:cNvPr>
          <p:cNvSpPr txBox="1"/>
          <p:nvPr/>
        </p:nvSpPr>
        <p:spPr>
          <a:xfrm>
            <a:off x="10378947" y="5608421"/>
            <a:ext cx="1301959" cy="253916"/>
          </a:xfrm>
          <a:prstGeom prst="rect">
            <a:avLst/>
          </a:prstGeom>
          <a:noFill/>
        </p:spPr>
        <p:txBody>
          <a:bodyPr wrap="none" rtlCol="0">
            <a:spAutoFit/>
          </a:bodyPr>
          <a:lstStyle/>
          <a:p>
            <a:r>
              <a:rPr lang="en-GB" sz="1050" b="1" dirty="0">
                <a:solidFill>
                  <a:srgbClr val="7030A0"/>
                </a:solidFill>
              </a:rPr>
              <a:t>Booster vaccines</a:t>
            </a:r>
          </a:p>
        </p:txBody>
      </p:sp>
    </p:spTree>
    <p:extLst>
      <p:ext uri="{BB962C8B-B14F-4D97-AF65-F5344CB8AC3E}">
        <p14:creationId xmlns:p14="http://schemas.microsoft.com/office/powerpoint/2010/main" val="3938789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B2F1C4D-EB8A-4F10-99F1-5BAC7B3EB368}"/>
              </a:ext>
            </a:extLst>
          </p:cNvPr>
          <p:cNvSpPr>
            <a:spLocks noGrp="1"/>
          </p:cNvSpPr>
          <p:nvPr>
            <p:ph type="sldNum" sz="quarter" idx="12"/>
          </p:nvPr>
        </p:nvSpPr>
        <p:spPr/>
        <p:txBody>
          <a:bodyPr/>
          <a:lstStyle/>
          <a:p>
            <a:fld id="{F6E39E37-6BC0-A248-806A-337B0CEF6126}" type="slidenum">
              <a:rPr lang="en-US" smtClean="0"/>
              <a:t>12</a:t>
            </a:fld>
            <a:endParaRPr lang="en-US"/>
          </a:p>
        </p:txBody>
      </p:sp>
      <p:sp>
        <p:nvSpPr>
          <p:cNvPr id="3" name="Text Placeholder 2">
            <a:extLst>
              <a:ext uri="{FF2B5EF4-FFF2-40B4-BE49-F238E27FC236}">
                <a16:creationId xmlns:a16="http://schemas.microsoft.com/office/drawing/2014/main" id="{C3C47656-9C99-4475-BBBE-FCD1CEF443E9}"/>
              </a:ext>
            </a:extLst>
          </p:cNvPr>
          <p:cNvSpPr>
            <a:spLocks noGrp="1"/>
          </p:cNvSpPr>
          <p:nvPr>
            <p:ph type="body" sz="quarter" idx="13"/>
          </p:nvPr>
        </p:nvSpPr>
        <p:spPr>
          <a:xfrm>
            <a:off x="0" y="429398"/>
            <a:ext cx="11744136" cy="1030287"/>
          </a:xfrm>
        </p:spPr>
        <p:txBody>
          <a:bodyPr>
            <a:normAutofit/>
          </a:bodyPr>
          <a:lstStyle/>
          <a:p>
            <a:r>
              <a:rPr lang="en-GB" sz="3200" dirty="0"/>
              <a:t>Keeping well track</a:t>
            </a:r>
            <a:r>
              <a:rPr lang="en-GB" sz="3200" dirty="0">
                <a:solidFill>
                  <a:srgbClr val="004992"/>
                </a:solidFill>
              </a:rPr>
              <a:t>ers – across the sub-groups</a:t>
            </a:r>
            <a:endParaRPr lang="en-GB" sz="2800" dirty="0">
              <a:solidFill>
                <a:srgbClr val="00B0F0"/>
              </a:solidFill>
            </a:endParaRPr>
          </a:p>
          <a:p>
            <a:r>
              <a:rPr lang="en-GB" sz="2800" dirty="0">
                <a:solidFill>
                  <a:srgbClr val="00B0F0"/>
                </a:solidFill>
              </a:rPr>
              <a:t>												</a:t>
            </a:r>
            <a:endParaRPr lang="en-GB" sz="3200" b="0" i="1" dirty="0">
              <a:solidFill>
                <a:srgbClr val="00B0F0"/>
              </a:solidFill>
            </a:endParaRPr>
          </a:p>
        </p:txBody>
      </p:sp>
      <p:pic>
        <p:nvPicPr>
          <p:cNvPr id="10" name="Picture 9">
            <a:extLst>
              <a:ext uri="{FF2B5EF4-FFF2-40B4-BE49-F238E27FC236}">
                <a16:creationId xmlns:a16="http://schemas.microsoft.com/office/drawing/2014/main" id="{CF2F257A-5490-4886-BFEF-A0172CBF72A1}"/>
              </a:ext>
            </a:extLst>
          </p:cNvPr>
          <p:cNvPicPr>
            <a:picLocks noChangeAspect="1"/>
          </p:cNvPicPr>
          <p:nvPr/>
        </p:nvPicPr>
        <p:blipFill>
          <a:blip r:embed="rId2"/>
          <a:stretch>
            <a:fillRect/>
          </a:stretch>
        </p:blipFill>
        <p:spPr>
          <a:xfrm>
            <a:off x="10946169" y="194045"/>
            <a:ext cx="966726" cy="1331713"/>
          </a:xfrm>
          <a:prstGeom prst="rect">
            <a:avLst/>
          </a:prstGeom>
        </p:spPr>
      </p:pic>
      <p:sp>
        <p:nvSpPr>
          <p:cNvPr id="12" name="Rectangle 11">
            <a:extLst>
              <a:ext uri="{FF2B5EF4-FFF2-40B4-BE49-F238E27FC236}">
                <a16:creationId xmlns:a16="http://schemas.microsoft.com/office/drawing/2014/main" id="{D969034B-CD8C-49BE-9A08-D10DFC214AD7}"/>
              </a:ext>
            </a:extLst>
          </p:cNvPr>
          <p:cNvSpPr/>
          <p:nvPr/>
        </p:nvSpPr>
        <p:spPr>
          <a:xfrm>
            <a:off x="-1" y="0"/>
            <a:ext cx="3266983"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3a – Survey 6 results – Keeping well</a:t>
            </a:r>
          </a:p>
        </p:txBody>
      </p:sp>
      <p:sp>
        <p:nvSpPr>
          <p:cNvPr id="14" name="TextBox 13">
            <a:extLst>
              <a:ext uri="{FF2B5EF4-FFF2-40B4-BE49-F238E27FC236}">
                <a16:creationId xmlns:a16="http://schemas.microsoft.com/office/drawing/2014/main" id="{68753860-3129-41C6-BB9E-C74910D8C4D9}"/>
              </a:ext>
            </a:extLst>
          </p:cNvPr>
          <p:cNvSpPr txBox="1"/>
          <p:nvPr/>
        </p:nvSpPr>
        <p:spPr>
          <a:xfrm>
            <a:off x="7368059" y="685293"/>
            <a:ext cx="4364704" cy="276995"/>
          </a:xfrm>
          <a:prstGeom prst="rect">
            <a:avLst/>
          </a:prstGeom>
          <a:noFill/>
        </p:spPr>
        <p:txBody>
          <a:bodyPr wrap="square" lIns="91432" tIns="45718" rIns="91432" bIns="45718" rtlCol="0">
            <a:spAutoFit/>
          </a:bodyPr>
          <a:lstStyle/>
          <a:p>
            <a:r>
              <a:rPr lang="en-GB" sz="1200" i="1" dirty="0">
                <a:solidFill>
                  <a:srgbClr val="00B0F0"/>
                </a:solidFill>
                <a:latin typeface="Century Gothic" panose="020B0502020202020204" pitchFamily="34" charset="0"/>
              </a:rPr>
              <a:t>	</a:t>
            </a:r>
            <a:r>
              <a:rPr lang="en-GB" sz="1100" i="1" dirty="0">
                <a:latin typeface="Century Gothic" panose="020B0502020202020204" pitchFamily="34" charset="0"/>
              </a:rPr>
              <a:t>	</a:t>
            </a:r>
            <a:endParaRPr lang="en-GB" i="1" dirty="0">
              <a:latin typeface="Century Gothic" panose="020B0502020202020204" pitchFamily="34" charset="0"/>
            </a:endParaRPr>
          </a:p>
        </p:txBody>
      </p:sp>
      <p:sp>
        <p:nvSpPr>
          <p:cNvPr id="11" name="Oval Callout 7">
            <a:extLst>
              <a:ext uri="{FF2B5EF4-FFF2-40B4-BE49-F238E27FC236}">
                <a16:creationId xmlns:a16="http://schemas.microsoft.com/office/drawing/2014/main" id="{63C62A7F-5FBB-4E7C-B0A3-D1BE3A67F456}"/>
              </a:ext>
            </a:extLst>
          </p:cNvPr>
          <p:cNvSpPr/>
          <p:nvPr/>
        </p:nvSpPr>
        <p:spPr>
          <a:xfrm>
            <a:off x="1960253" y="1193537"/>
            <a:ext cx="7485588" cy="4783782"/>
          </a:xfrm>
          <a:prstGeom prst="wedgeEllipseCallout">
            <a:avLst>
              <a:gd name="adj1" fmla="val -39613"/>
              <a:gd name="adj2" fmla="val 29797"/>
            </a:avLst>
          </a:prstGeom>
          <a:solidFill>
            <a:schemeClr val="bg1"/>
          </a:solidFill>
          <a:ln w="98425">
            <a:solidFill>
              <a:schemeClr val="tx1"/>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marL="171434" indent="-171434" algn="ctr">
              <a:buFont typeface="Arial" panose="020B0604020202020204" pitchFamily="34" charset="0"/>
              <a:buChar char="•"/>
              <a:defRPr/>
            </a:pPr>
            <a:endParaRPr lang="en-GB" sz="900" dirty="0">
              <a:solidFill>
                <a:srgbClr val="080808"/>
              </a:solidFill>
              <a:latin typeface="Century Gothic" panose="020B0502020202020204" pitchFamily="34" charset="0"/>
            </a:endParaRPr>
          </a:p>
          <a:p>
            <a:pPr marL="171434" indent="-171434" algn="ctr">
              <a:buFont typeface="Arial" panose="020B0604020202020204" pitchFamily="34" charset="0"/>
              <a:buChar char="•"/>
              <a:defRPr/>
            </a:pPr>
            <a:endParaRPr lang="en-GB" sz="900" dirty="0">
              <a:solidFill>
                <a:srgbClr val="080808"/>
              </a:solidFill>
              <a:latin typeface="Century Gothic" panose="020B0502020202020204" pitchFamily="34" charset="0"/>
            </a:endParaRPr>
          </a:p>
          <a:p>
            <a:pPr marL="171450" indent="-171450" algn="ctr">
              <a:buFont typeface="Wingdings" panose="05000000000000000000" pitchFamily="2" charset="2"/>
              <a:buChar char="v"/>
              <a:defRPr/>
            </a:pPr>
            <a:r>
              <a:rPr lang="en-GB" sz="1200" dirty="0">
                <a:solidFill>
                  <a:srgbClr val="002060"/>
                </a:solidFill>
              </a:rPr>
              <a:t>Survey 7 was conducted as booster vaccines were being administered.</a:t>
            </a:r>
          </a:p>
          <a:p>
            <a:pPr algn="ctr">
              <a:defRPr/>
            </a:pPr>
            <a:r>
              <a:rPr lang="en-GB" sz="1200" dirty="0">
                <a:solidFill>
                  <a:srgbClr val="002060"/>
                </a:solidFill>
              </a:rPr>
              <a:t> The Omicron variant also took hold during this period. </a:t>
            </a:r>
          </a:p>
          <a:p>
            <a:pPr algn="ctr">
              <a:defRPr/>
            </a:pPr>
            <a:r>
              <a:rPr lang="en-GB" sz="1200" dirty="0">
                <a:solidFill>
                  <a:srgbClr val="002060"/>
                </a:solidFill>
              </a:rPr>
              <a:t>Panellists were still feeling relatively in </a:t>
            </a:r>
            <a:r>
              <a:rPr lang="en-GB" sz="1200" b="1" dirty="0">
                <a:solidFill>
                  <a:srgbClr val="EA8132"/>
                </a:solidFill>
              </a:rPr>
              <a:t>’control of their lives’ </a:t>
            </a:r>
            <a:r>
              <a:rPr lang="en-GB" sz="1200" dirty="0">
                <a:solidFill>
                  <a:srgbClr val="002060"/>
                </a:solidFill>
              </a:rPr>
              <a:t>and reasonably </a:t>
            </a:r>
            <a:r>
              <a:rPr lang="en-GB" sz="1200" b="1" dirty="0">
                <a:solidFill>
                  <a:srgbClr val="009DCC"/>
                </a:solidFill>
              </a:rPr>
              <a:t>‘healthy’ </a:t>
            </a:r>
            <a:r>
              <a:rPr lang="en-GB" sz="1200" dirty="0">
                <a:solidFill>
                  <a:srgbClr val="002060"/>
                </a:solidFill>
              </a:rPr>
              <a:t>(after a sizeable dip in feelings of healthiness in survey 6)</a:t>
            </a:r>
          </a:p>
          <a:p>
            <a:pPr marL="171450" indent="-171450" algn="ctr">
              <a:buFont typeface="Wingdings" panose="05000000000000000000" pitchFamily="2" charset="2"/>
              <a:buChar char="v"/>
              <a:defRPr/>
            </a:pPr>
            <a:endParaRPr lang="en-GB" sz="1200" dirty="0">
              <a:solidFill>
                <a:srgbClr val="080808"/>
              </a:solidFill>
            </a:endParaRPr>
          </a:p>
          <a:p>
            <a:pPr marL="171450" indent="-171450" algn="ctr">
              <a:buFont typeface="Wingdings" panose="05000000000000000000" pitchFamily="2" charset="2"/>
              <a:buChar char="v"/>
              <a:defRPr/>
            </a:pPr>
            <a:r>
              <a:rPr lang="en-GB" sz="1200" dirty="0">
                <a:solidFill>
                  <a:srgbClr val="002060"/>
                </a:solidFill>
              </a:rPr>
              <a:t>A number of sub-groups gave </a:t>
            </a:r>
            <a:r>
              <a:rPr lang="en-GB" sz="1200" b="1" dirty="0">
                <a:solidFill>
                  <a:srgbClr val="7030A0"/>
                </a:solidFill>
              </a:rPr>
              <a:t>lower scores</a:t>
            </a:r>
            <a:r>
              <a:rPr lang="en-GB" sz="1200" dirty="0">
                <a:solidFill>
                  <a:srgbClr val="080808"/>
                </a:solidFill>
              </a:rPr>
              <a:t>, </a:t>
            </a:r>
            <a:r>
              <a:rPr lang="en-GB" sz="1200" dirty="0">
                <a:solidFill>
                  <a:srgbClr val="002060"/>
                </a:solidFill>
              </a:rPr>
              <a:t>especially for feelings of </a:t>
            </a:r>
            <a:r>
              <a:rPr lang="en-GB" sz="1200" b="1" dirty="0">
                <a:solidFill>
                  <a:srgbClr val="00B0F0"/>
                </a:solidFill>
              </a:rPr>
              <a:t>health</a:t>
            </a:r>
            <a:r>
              <a:rPr lang="en-GB" sz="1200" dirty="0">
                <a:solidFill>
                  <a:srgbClr val="002060"/>
                </a:solidFill>
              </a:rPr>
              <a:t> and </a:t>
            </a:r>
            <a:r>
              <a:rPr lang="en-GB" sz="1200" b="1" dirty="0">
                <a:solidFill>
                  <a:srgbClr val="64B22D"/>
                </a:solidFill>
              </a:rPr>
              <a:t>happiness</a:t>
            </a:r>
            <a:r>
              <a:rPr lang="en-GB" sz="1200" dirty="0">
                <a:solidFill>
                  <a:srgbClr val="64B22D"/>
                </a:solidFill>
              </a:rPr>
              <a:t>,</a:t>
            </a:r>
            <a:r>
              <a:rPr lang="en-GB" sz="1200" dirty="0">
                <a:solidFill>
                  <a:srgbClr val="002060"/>
                </a:solidFill>
              </a:rPr>
              <a:t> these were:</a:t>
            </a:r>
            <a:endParaRPr lang="en-GB" sz="1400" b="1" dirty="0">
              <a:solidFill>
                <a:srgbClr val="002060"/>
              </a:solidFill>
            </a:endParaRPr>
          </a:p>
          <a:p>
            <a:pPr marL="171450" indent="-171450" algn="ctr">
              <a:buFont typeface="Wingdings" panose="05000000000000000000" pitchFamily="2" charset="2"/>
              <a:buChar char="v"/>
              <a:defRPr/>
            </a:pPr>
            <a:endParaRPr lang="en-GB" sz="1200" dirty="0">
              <a:solidFill>
                <a:srgbClr val="080808"/>
              </a:solidFill>
            </a:endParaRPr>
          </a:p>
          <a:p>
            <a:pPr marL="171450" indent="-171450" algn="ctr">
              <a:buFont typeface="Courier New" panose="02070309020205020404" pitchFamily="49" charset="0"/>
              <a:buChar char="o"/>
              <a:defRPr/>
            </a:pPr>
            <a:r>
              <a:rPr lang="en-GB" sz="1200" dirty="0">
                <a:solidFill>
                  <a:srgbClr val="002060"/>
                </a:solidFill>
              </a:rPr>
              <a:t> Those </a:t>
            </a:r>
            <a:r>
              <a:rPr lang="en-GB" sz="1200" b="1" dirty="0">
                <a:solidFill>
                  <a:srgbClr val="7030A0"/>
                </a:solidFill>
              </a:rPr>
              <a:t>unemployed</a:t>
            </a:r>
            <a:endParaRPr lang="en-GB" sz="1200" dirty="0">
              <a:solidFill>
                <a:srgbClr val="7030A0"/>
              </a:solidFill>
            </a:endParaRPr>
          </a:p>
          <a:p>
            <a:pPr marL="171450" indent="-171450" algn="ctr">
              <a:buFont typeface="Courier New" panose="02070309020205020404" pitchFamily="49" charset="0"/>
              <a:buChar char="o"/>
              <a:defRPr/>
            </a:pPr>
            <a:endParaRPr lang="en-GB" sz="1200" dirty="0">
              <a:solidFill>
                <a:srgbClr val="080808"/>
              </a:solidFill>
            </a:endParaRPr>
          </a:p>
          <a:p>
            <a:pPr marL="171450" indent="-171450" algn="ctr">
              <a:buFont typeface="Courier New" panose="02070309020205020404" pitchFamily="49" charset="0"/>
              <a:buChar char="o"/>
              <a:defRPr/>
            </a:pPr>
            <a:r>
              <a:rPr lang="en-GB" sz="1200" dirty="0">
                <a:solidFill>
                  <a:srgbClr val="002060"/>
                </a:solidFill>
              </a:rPr>
              <a:t>Those</a:t>
            </a:r>
            <a:r>
              <a:rPr lang="en-GB" sz="1200" b="1" dirty="0">
                <a:solidFill>
                  <a:srgbClr val="7030A0"/>
                </a:solidFill>
              </a:rPr>
              <a:t> aged 25-44 years</a:t>
            </a:r>
            <a:endParaRPr lang="en-GB" sz="1200" dirty="0">
              <a:solidFill>
                <a:srgbClr val="080808"/>
              </a:solidFill>
            </a:endParaRPr>
          </a:p>
          <a:p>
            <a:pPr marL="171450" indent="-171450" algn="ctr">
              <a:buFont typeface="Courier New" panose="02070309020205020404" pitchFamily="49" charset="0"/>
              <a:buChar char="o"/>
              <a:defRPr/>
            </a:pPr>
            <a:endParaRPr lang="en-GB" sz="1200" dirty="0">
              <a:solidFill>
                <a:srgbClr val="080808"/>
              </a:solidFill>
            </a:endParaRPr>
          </a:p>
          <a:p>
            <a:pPr marL="171450" indent="-171450" algn="ctr">
              <a:buFont typeface="Courier New" panose="02070309020205020404" pitchFamily="49" charset="0"/>
              <a:buChar char="o"/>
              <a:defRPr/>
            </a:pPr>
            <a:r>
              <a:rPr lang="en-GB" sz="1200" dirty="0">
                <a:solidFill>
                  <a:srgbClr val="002060"/>
                </a:solidFill>
              </a:rPr>
              <a:t>Those with </a:t>
            </a:r>
            <a:r>
              <a:rPr lang="en-GB" sz="1200" b="1" dirty="0">
                <a:solidFill>
                  <a:srgbClr val="7030A0"/>
                </a:solidFill>
              </a:rPr>
              <a:t>long term health conditions</a:t>
            </a:r>
          </a:p>
          <a:p>
            <a:pPr marL="171450" indent="-171450" algn="ctr">
              <a:buFont typeface="Courier New" panose="02070309020205020404" pitchFamily="49" charset="0"/>
              <a:buChar char="o"/>
              <a:defRPr/>
            </a:pPr>
            <a:endParaRPr lang="en-GB" sz="1200" i="1" dirty="0">
              <a:solidFill>
                <a:srgbClr val="002060"/>
              </a:solidFill>
            </a:endParaRPr>
          </a:p>
          <a:p>
            <a:pPr marL="171450" indent="-171450" algn="ctr">
              <a:buFont typeface="Courier New" panose="02070309020205020404" pitchFamily="49" charset="0"/>
              <a:buChar char="o"/>
              <a:defRPr/>
            </a:pPr>
            <a:r>
              <a:rPr lang="en-GB" sz="1200" dirty="0">
                <a:solidFill>
                  <a:srgbClr val="002060"/>
                </a:solidFill>
              </a:rPr>
              <a:t>Those who are </a:t>
            </a:r>
            <a:r>
              <a:rPr lang="en-GB" sz="1200" b="1" dirty="0">
                <a:solidFill>
                  <a:srgbClr val="7030A0"/>
                </a:solidFill>
              </a:rPr>
              <a:t>unpaid carers</a:t>
            </a:r>
            <a:endParaRPr lang="en-GB" sz="1200" dirty="0">
              <a:solidFill>
                <a:srgbClr val="080808"/>
              </a:solidFill>
            </a:endParaRPr>
          </a:p>
          <a:p>
            <a:pPr marL="171450" indent="-171450" algn="ctr">
              <a:buFont typeface="Wingdings" panose="05000000000000000000" pitchFamily="2" charset="2"/>
              <a:buChar char="v"/>
              <a:defRPr/>
            </a:pPr>
            <a:endParaRPr lang="en-GB" sz="1200" dirty="0">
              <a:solidFill>
                <a:srgbClr val="080808"/>
              </a:solidFill>
            </a:endParaRPr>
          </a:p>
          <a:p>
            <a:pPr marL="171450" indent="-171450" algn="ctr">
              <a:buFont typeface="Wingdings" panose="05000000000000000000" pitchFamily="2" charset="2"/>
              <a:buChar char="v"/>
              <a:defRPr/>
            </a:pPr>
            <a:r>
              <a:rPr lang="en-GB" sz="1200" i="1" dirty="0">
                <a:solidFill>
                  <a:srgbClr val="002060"/>
                </a:solidFill>
              </a:rPr>
              <a:t>All the differences mentioned </a:t>
            </a:r>
            <a:r>
              <a:rPr lang="en-GB" sz="1200" b="1" i="1" dirty="0">
                <a:solidFill>
                  <a:srgbClr val="7030A0"/>
                </a:solidFill>
              </a:rPr>
              <a:t>in purple </a:t>
            </a:r>
            <a:r>
              <a:rPr lang="en-GB" sz="1200" i="1" dirty="0">
                <a:solidFill>
                  <a:srgbClr val="002060"/>
                </a:solidFill>
              </a:rPr>
              <a:t>above</a:t>
            </a:r>
            <a:r>
              <a:rPr lang="en-GB" sz="1200" b="1" i="1" dirty="0">
                <a:solidFill>
                  <a:srgbClr val="7030A0"/>
                </a:solidFill>
              </a:rPr>
              <a:t> </a:t>
            </a:r>
            <a:r>
              <a:rPr lang="en-GB" sz="1200" i="1" dirty="0">
                <a:solidFill>
                  <a:srgbClr val="002060"/>
                </a:solidFill>
              </a:rPr>
              <a:t>are statistically</a:t>
            </a:r>
          </a:p>
          <a:p>
            <a:pPr algn="ctr">
              <a:defRPr/>
            </a:pPr>
            <a:r>
              <a:rPr lang="en-GB" sz="1200" i="1" dirty="0">
                <a:solidFill>
                  <a:srgbClr val="002060"/>
                </a:solidFill>
              </a:rPr>
              <a:t> significant differences</a:t>
            </a:r>
            <a:endParaRPr lang="en-GB" sz="1100" i="1" dirty="0">
              <a:solidFill>
                <a:srgbClr val="002060"/>
              </a:solidFill>
            </a:endParaRPr>
          </a:p>
        </p:txBody>
      </p:sp>
    </p:spTree>
    <p:extLst>
      <p:ext uri="{BB962C8B-B14F-4D97-AF65-F5344CB8AC3E}">
        <p14:creationId xmlns:p14="http://schemas.microsoft.com/office/powerpoint/2010/main" val="588674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9448800" y="6482130"/>
            <a:ext cx="2743200" cy="365125"/>
          </a:xfrm>
        </p:spPr>
        <p:txBody>
          <a:bodyPr/>
          <a:lstStyle/>
          <a:p>
            <a:fld id="{F6E39E37-6BC0-A248-806A-337B0CEF6126}" type="slidenum">
              <a:rPr lang="en-US" smtClean="0"/>
              <a:t>13</a:t>
            </a:fld>
            <a:endParaRPr lang="en-US"/>
          </a:p>
        </p:txBody>
      </p:sp>
      <p:sp>
        <p:nvSpPr>
          <p:cNvPr id="8" name="Text Placeholder 7"/>
          <p:cNvSpPr>
            <a:spLocks noGrp="1"/>
          </p:cNvSpPr>
          <p:nvPr>
            <p:ph type="body" sz="quarter" idx="17"/>
          </p:nvPr>
        </p:nvSpPr>
        <p:spPr>
          <a:xfrm>
            <a:off x="467646" y="2471987"/>
            <a:ext cx="5897850" cy="733028"/>
          </a:xfrm>
        </p:spPr>
        <p:txBody>
          <a:bodyPr/>
          <a:lstStyle/>
          <a:p>
            <a:r>
              <a:rPr lang="en-GB" sz="2000" dirty="0"/>
              <a:t>Section 3b</a:t>
            </a:r>
          </a:p>
        </p:txBody>
      </p:sp>
      <p:sp>
        <p:nvSpPr>
          <p:cNvPr id="9" name="Text Placeholder 8"/>
          <p:cNvSpPr>
            <a:spLocks noGrp="1"/>
          </p:cNvSpPr>
          <p:nvPr>
            <p:ph type="body" sz="quarter" idx="18"/>
          </p:nvPr>
        </p:nvSpPr>
        <p:spPr>
          <a:xfrm>
            <a:off x="396624" y="2949427"/>
            <a:ext cx="5898473" cy="511175"/>
          </a:xfrm>
        </p:spPr>
        <p:txBody>
          <a:bodyPr>
            <a:noAutofit/>
          </a:bodyPr>
          <a:lstStyle/>
          <a:p>
            <a:r>
              <a:rPr lang="en-GB" sz="4000" dirty="0"/>
              <a:t>Survey 7 results – </a:t>
            </a:r>
          </a:p>
          <a:p>
            <a:r>
              <a:rPr lang="en-GB" sz="3600" dirty="0">
                <a:solidFill>
                  <a:schemeClr val="bg1"/>
                </a:solidFill>
              </a:rPr>
              <a:t>Health and care model</a:t>
            </a:r>
            <a:endParaRPr lang="en-GB" sz="4000" dirty="0"/>
          </a:p>
        </p:txBody>
      </p:sp>
      <p:pic>
        <p:nvPicPr>
          <p:cNvPr id="4" name="Picture 3">
            <a:extLst>
              <a:ext uri="{FF2B5EF4-FFF2-40B4-BE49-F238E27FC236}">
                <a16:creationId xmlns:a16="http://schemas.microsoft.com/office/drawing/2014/main" id="{739418EF-3126-4AC9-BD54-F4AF2F7BB85F}"/>
              </a:ext>
            </a:extLst>
          </p:cNvPr>
          <p:cNvPicPr>
            <a:picLocks noChangeAspect="1"/>
          </p:cNvPicPr>
          <p:nvPr/>
        </p:nvPicPr>
        <p:blipFill>
          <a:blip r:embed="rId2"/>
          <a:stretch>
            <a:fillRect/>
          </a:stretch>
        </p:blipFill>
        <p:spPr>
          <a:xfrm>
            <a:off x="7007001" y="1775534"/>
            <a:ext cx="5061347" cy="2743200"/>
          </a:xfrm>
          <a:prstGeom prst="rect">
            <a:avLst/>
          </a:prstGeom>
        </p:spPr>
      </p:pic>
    </p:spTree>
    <p:extLst>
      <p:ext uri="{BB962C8B-B14F-4D97-AF65-F5344CB8AC3E}">
        <p14:creationId xmlns:p14="http://schemas.microsoft.com/office/powerpoint/2010/main" val="13619218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BC77AA2-282B-48C1-B802-047F5B6E88B9}"/>
              </a:ext>
            </a:extLst>
          </p:cNvPr>
          <p:cNvSpPr>
            <a:spLocks noGrp="1"/>
          </p:cNvSpPr>
          <p:nvPr>
            <p:ph type="sldNum" sz="quarter" idx="12"/>
          </p:nvPr>
        </p:nvSpPr>
        <p:spPr/>
        <p:txBody>
          <a:bodyPr/>
          <a:lstStyle/>
          <a:p>
            <a:fld id="{F6E39E37-6BC0-A248-806A-337B0CEF6126}" type="slidenum">
              <a:rPr lang="en-US" smtClean="0"/>
              <a:t>14</a:t>
            </a:fld>
            <a:endParaRPr lang="en-US"/>
          </a:p>
        </p:txBody>
      </p:sp>
      <p:sp>
        <p:nvSpPr>
          <p:cNvPr id="10" name="Rectangle 9">
            <a:extLst>
              <a:ext uri="{FF2B5EF4-FFF2-40B4-BE49-F238E27FC236}">
                <a16:creationId xmlns:a16="http://schemas.microsoft.com/office/drawing/2014/main" id="{551ABB92-76A4-46E0-91D5-16CF1AB17FDD}"/>
              </a:ext>
            </a:extLst>
          </p:cNvPr>
          <p:cNvSpPr/>
          <p:nvPr/>
        </p:nvSpPr>
        <p:spPr>
          <a:xfrm>
            <a:off x="-1" y="0"/>
            <a:ext cx="3941686"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3b – Survey 7 results – Health and care model</a:t>
            </a:r>
          </a:p>
        </p:txBody>
      </p:sp>
      <p:sp>
        <p:nvSpPr>
          <p:cNvPr id="27" name="Text Placeholder 8">
            <a:extLst>
              <a:ext uri="{FF2B5EF4-FFF2-40B4-BE49-F238E27FC236}">
                <a16:creationId xmlns:a16="http://schemas.microsoft.com/office/drawing/2014/main" id="{1C401017-0DF6-4977-A90E-6CE1E053E36F}"/>
              </a:ext>
            </a:extLst>
          </p:cNvPr>
          <p:cNvSpPr>
            <a:spLocks noGrp="1"/>
          </p:cNvSpPr>
          <p:nvPr>
            <p:ph type="body" sz="quarter" idx="13"/>
          </p:nvPr>
        </p:nvSpPr>
        <p:spPr>
          <a:xfrm>
            <a:off x="1" y="387528"/>
            <a:ext cx="12191999" cy="430349"/>
          </a:xfrm>
        </p:spPr>
        <p:txBody>
          <a:bodyPr>
            <a:noAutofit/>
          </a:bodyPr>
          <a:lstStyle/>
          <a:p>
            <a:r>
              <a:rPr lang="en-GB" sz="2800" dirty="0">
                <a:solidFill>
                  <a:srgbClr val="004992"/>
                </a:solidFill>
              </a:rPr>
              <a:t>Panellists read the following introduction to this section of questions</a:t>
            </a:r>
            <a:endParaRPr lang="en-GB" sz="2800" dirty="0">
              <a:solidFill>
                <a:srgbClr val="92D050"/>
              </a:solidFill>
            </a:endParaRPr>
          </a:p>
        </p:txBody>
      </p:sp>
      <p:sp>
        <p:nvSpPr>
          <p:cNvPr id="18" name="TextBox 17">
            <a:extLst>
              <a:ext uri="{FF2B5EF4-FFF2-40B4-BE49-F238E27FC236}">
                <a16:creationId xmlns:a16="http://schemas.microsoft.com/office/drawing/2014/main" id="{C9C9BBB7-EB18-4501-B6B9-8C578D674C1A}"/>
              </a:ext>
            </a:extLst>
          </p:cNvPr>
          <p:cNvSpPr txBox="1"/>
          <p:nvPr/>
        </p:nvSpPr>
        <p:spPr>
          <a:xfrm>
            <a:off x="541539" y="1076322"/>
            <a:ext cx="10999432" cy="4180825"/>
          </a:xfrm>
          <a:prstGeom prst="rect">
            <a:avLst/>
          </a:prstGeom>
          <a:noFill/>
          <a:ln>
            <a:solidFill>
              <a:srgbClr val="002060"/>
            </a:solidFill>
          </a:ln>
        </p:spPr>
        <p:txBody>
          <a:bodyPr wrap="square">
            <a:spAutoFit/>
          </a:bodyPr>
          <a:lstStyle/>
          <a:p>
            <a:pPr>
              <a:lnSpc>
                <a:spcPct val="107000"/>
              </a:lnSpc>
              <a:spcAft>
                <a:spcPts val="800"/>
              </a:spcAft>
            </a:pPr>
            <a:r>
              <a:rPr lang="en-GB" sz="2800" b="1" dirty="0">
                <a:solidFill>
                  <a:srgbClr val="4472C4"/>
                </a:solidFill>
                <a:effectLst/>
                <a:ea typeface="Times New Roman" panose="02020603050405020304" pitchFamily="18" charset="0"/>
                <a:cs typeface="Calibri" panose="020F0502020204030204" pitchFamily="34" charset="0"/>
              </a:rPr>
              <a:t>Shaping a healthier future</a:t>
            </a:r>
            <a:endParaRPr lang="en-GB" sz="2400" dirty="0">
              <a:effectLst/>
              <a:ea typeface="Times New Roman" panose="02020603050405020304" pitchFamily="18" charset="0"/>
              <a:cs typeface="Times New Roman" panose="02020603050405020304" pitchFamily="18" charset="0"/>
            </a:endParaRPr>
          </a:p>
          <a:p>
            <a:pPr>
              <a:lnSpc>
                <a:spcPct val="107000"/>
              </a:lnSpc>
              <a:spcAft>
                <a:spcPts val="800"/>
              </a:spcAft>
            </a:pPr>
            <a:r>
              <a:rPr lang="en-GB" sz="2800" b="1" dirty="0">
                <a:solidFill>
                  <a:srgbClr val="4472C4"/>
                </a:solidFill>
                <a:effectLst/>
                <a:ea typeface="Times New Roman" panose="02020603050405020304" pitchFamily="18" charset="0"/>
                <a:cs typeface="Calibri" panose="020F0502020204030204" pitchFamily="34" charset="0"/>
              </a:rPr>
              <a:t> </a:t>
            </a:r>
            <a:endParaRPr lang="en-GB" sz="2400" dirty="0">
              <a:effectLst/>
              <a:ea typeface="Times New Roman" panose="02020603050405020304" pitchFamily="18" charset="0"/>
              <a:cs typeface="Times New Roman" panose="02020603050405020304" pitchFamily="18" charset="0"/>
            </a:endParaRPr>
          </a:p>
          <a:p>
            <a:pPr>
              <a:lnSpc>
                <a:spcPct val="107000"/>
              </a:lnSpc>
              <a:spcAft>
                <a:spcPts val="800"/>
              </a:spcAft>
            </a:pPr>
            <a:r>
              <a:rPr lang="en-GB" sz="1400" dirty="0">
                <a:effectLst/>
                <a:ea typeface="Times New Roman" panose="02020603050405020304" pitchFamily="18" charset="0"/>
                <a:cs typeface="Times New Roman" panose="02020603050405020304" pitchFamily="18" charset="0"/>
              </a:rPr>
              <a:t>Health and care organisations across the BSW region have been working on a health and care model that describes how we want health and care to be like for people in the next 10 years and will provide a framework to ensure we take a coordinated approach to how we design and plan services across our partner organisations. We want health and care to become much more than providing services for you when you are ill or injured. We want to focus more on helping everyone to live a healthy life and to stay well.</a:t>
            </a:r>
            <a:endParaRPr lang="en-GB" dirty="0">
              <a:effectLst/>
              <a:ea typeface="Times New Roman" panose="02020603050405020304" pitchFamily="18" charset="0"/>
              <a:cs typeface="Times New Roman" panose="02020603050405020304" pitchFamily="18" charset="0"/>
            </a:endParaRPr>
          </a:p>
          <a:p>
            <a:pPr>
              <a:lnSpc>
                <a:spcPct val="107000"/>
              </a:lnSpc>
              <a:spcAft>
                <a:spcPts val="800"/>
              </a:spcAft>
            </a:pPr>
            <a:r>
              <a:rPr lang="en-GB" sz="1400" dirty="0">
                <a:effectLst/>
                <a:ea typeface="Times New Roman" panose="02020603050405020304" pitchFamily="18" charset="0"/>
                <a:cs typeface="Times New Roman" panose="02020603050405020304" pitchFamily="18" charset="0"/>
              </a:rPr>
              <a:t> </a:t>
            </a:r>
            <a:endParaRPr lang="en-GB" dirty="0">
              <a:effectLst/>
              <a:ea typeface="Times New Roman" panose="02020603050405020304" pitchFamily="18" charset="0"/>
              <a:cs typeface="Times New Roman" panose="02020603050405020304" pitchFamily="18" charset="0"/>
            </a:endParaRPr>
          </a:p>
          <a:p>
            <a:pPr>
              <a:lnSpc>
                <a:spcPct val="107000"/>
              </a:lnSpc>
              <a:spcAft>
                <a:spcPts val="800"/>
              </a:spcAft>
            </a:pPr>
            <a:r>
              <a:rPr lang="en-GB" sz="1400" dirty="0">
                <a:effectLst/>
                <a:ea typeface="Times New Roman" panose="02020603050405020304" pitchFamily="18" charset="0"/>
                <a:cs typeface="Times New Roman" panose="02020603050405020304" pitchFamily="18" charset="0"/>
              </a:rPr>
              <a:t>We have developed some ideas and want to share them with you now to hear what you think and to make sure we aren’t missing anything that is important to you and your community.</a:t>
            </a:r>
            <a:endParaRPr lang="en-GB" dirty="0">
              <a:effectLst/>
              <a:ea typeface="Times New Roman" panose="02020603050405020304" pitchFamily="18" charset="0"/>
              <a:cs typeface="Times New Roman" panose="02020603050405020304" pitchFamily="18" charset="0"/>
            </a:endParaRPr>
          </a:p>
          <a:p>
            <a:pPr>
              <a:lnSpc>
                <a:spcPct val="107000"/>
              </a:lnSpc>
              <a:spcAft>
                <a:spcPts val="800"/>
              </a:spcAft>
            </a:pPr>
            <a:r>
              <a:rPr lang="en-GB" sz="2000" b="1" dirty="0">
                <a:solidFill>
                  <a:srgbClr val="4472C4"/>
                </a:solidFill>
                <a:effectLst/>
                <a:ea typeface="Times New Roman" panose="02020603050405020304" pitchFamily="18" charset="0"/>
                <a:cs typeface="Calibri" panose="020F0502020204030204" pitchFamily="34" charset="0"/>
              </a:rPr>
              <a:t> </a:t>
            </a:r>
            <a:endParaRPr lang="en-GB" dirty="0">
              <a:effectLst/>
              <a:ea typeface="Times New Roman" panose="02020603050405020304" pitchFamily="18" charset="0"/>
              <a:cs typeface="Times New Roman" panose="02020603050405020304" pitchFamily="18" charset="0"/>
            </a:endParaRPr>
          </a:p>
          <a:p>
            <a:pPr>
              <a:lnSpc>
                <a:spcPct val="107000"/>
              </a:lnSpc>
              <a:spcAft>
                <a:spcPts val="800"/>
              </a:spcAft>
            </a:pPr>
            <a:r>
              <a:rPr lang="en-GB" sz="1400" b="1" dirty="0">
                <a:solidFill>
                  <a:srgbClr val="4472C4"/>
                </a:solidFill>
                <a:effectLst/>
                <a:ea typeface="Times New Roman" panose="02020603050405020304" pitchFamily="18" charset="0"/>
                <a:cs typeface="Calibri" panose="020F0502020204030204" pitchFamily="34" charset="0"/>
              </a:rPr>
              <a:t>If you would like more information before completing this survey please visit:</a:t>
            </a:r>
            <a:endParaRPr lang="en-GB" dirty="0">
              <a:effectLst/>
              <a:ea typeface="Times New Roman" panose="02020603050405020304" pitchFamily="18" charset="0"/>
              <a:cs typeface="Times New Roman" panose="02020603050405020304" pitchFamily="18" charset="0"/>
            </a:endParaRPr>
          </a:p>
          <a:p>
            <a:pPr>
              <a:lnSpc>
                <a:spcPct val="107000"/>
              </a:lnSpc>
              <a:spcAft>
                <a:spcPts val="800"/>
              </a:spcAft>
            </a:pPr>
            <a:r>
              <a:rPr lang="en-GB" u="sng" dirty="0">
                <a:solidFill>
                  <a:srgbClr val="0563C1"/>
                </a:solidFill>
                <a:effectLst/>
                <a:ea typeface="Times New Roman" panose="02020603050405020304" pitchFamily="18" charset="0"/>
                <a:cs typeface="Times New Roman" panose="02020603050405020304" pitchFamily="18" charset="0"/>
                <a:hlinkClick r:id="rId2"/>
              </a:rPr>
              <a:t>Shaping a Healthier Future - BSW Partnership</a:t>
            </a:r>
            <a:endParaRPr lang="en-GB"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27087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BC77AA2-282B-48C1-B802-047F5B6E88B9}"/>
              </a:ext>
            </a:extLst>
          </p:cNvPr>
          <p:cNvSpPr>
            <a:spLocks noGrp="1"/>
          </p:cNvSpPr>
          <p:nvPr>
            <p:ph type="sldNum" sz="quarter" idx="12"/>
          </p:nvPr>
        </p:nvSpPr>
        <p:spPr/>
        <p:txBody>
          <a:bodyPr/>
          <a:lstStyle/>
          <a:p>
            <a:fld id="{F6E39E37-6BC0-A248-806A-337B0CEF6126}" type="slidenum">
              <a:rPr lang="en-US" smtClean="0"/>
              <a:t>15</a:t>
            </a:fld>
            <a:endParaRPr lang="en-US"/>
          </a:p>
        </p:txBody>
      </p:sp>
      <p:sp>
        <p:nvSpPr>
          <p:cNvPr id="10" name="Rectangle 9">
            <a:extLst>
              <a:ext uri="{FF2B5EF4-FFF2-40B4-BE49-F238E27FC236}">
                <a16:creationId xmlns:a16="http://schemas.microsoft.com/office/drawing/2014/main" id="{551ABB92-76A4-46E0-91D5-16CF1AB17FDD}"/>
              </a:ext>
            </a:extLst>
          </p:cNvPr>
          <p:cNvSpPr/>
          <p:nvPr/>
        </p:nvSpPr>
        <p:spPr>
          <a:xfrm>
            <a:off x="-1" y="0"/>
            <a:ext cx="3941686"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3b – Survey 7 results – Health and care model</a:t>
            </a:r>
          </a:p>
        </p:txBody>
      </p:sp>
      <p:sp>
        <p:nvSpPr>
          <p:cNvPr id="12" name="Teardrop 11">
            <a:extLst>
              <a:ext uri="{FF2B5EF4-FFF2-40B4-BE49-F238E27FC236}">
                <a16:creationId xmlns:a16="http://schemas.microsoft.com/office/drawing/2014/main" id="{CD4315C1-D56D-425E-824B-DD2DC478564D}"/>
              </a:ext>
            </a:extLst>
          </p:cNvPr>
          <p:cNvSpPr/>
          <p:nvPr/>
        </p:nvSpPr>
        <p:spPr>
          <a:xfrm rot="16200000" flipH="1">
            <a:off x="5955578" y="724914"/>
            <a:ext cx="2474293" cy="2504712"/>
          </a:xfrm>
          <a:prstGeom prst="teardrop">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Teardrop 12">
            <a:extLst>
              <a:ext uri="{FF2B5EF4-FFF2-40B4-BE49-F238E27FC236}">
                <a16:creationId xmlns:a16="http://schemas.microsoft.com/office/drawing/2014/main" id="{D1F3EDFB-7698-4773-BBA5-F38D294705A4}"/>
              </a:ext>
            </a:extLst>
          </p:cNvPr>
          <p:cNvSpPr/>
          <p:nvPr/>
        </p:nvSpPr>
        <p:spPr>
          <a:xfrm rot="20660094" flipH="1">
            <a:off x="7125857" y="3239554"/>
            <a:ext cx="2425535" cy="2408593"/>
          </a:xfrm>
          <a:prstGeom prst="teardrop">
            <a:avLst/>
          </a:prstGeom>
          <a:solidFill>
            <a:srgbClr val="D60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Teardrop 13">
            <a:extLst>
              <a:ext uri="{FF2B5EF4-FFF2-40B4-BE49-F238E27FC236}">
                <a16:creationId xmlns:a16="http://schemas.microsoft.com/office/drawing/2014/main" id="{7F0900AC-B5AC-450C-8CB9-22E645A0EFEB}"/>
              </a:ext>
            </a:extLst>
          </p:cNvPr>
          <p:cNvSpPr/>
          <p:nvPr/>
        </p:nvSpPr>
        <p:spPr>
          <a:xfrm rot="10800000" flipH="1">
            <a:off x="2949351" y="740123"/>
            <a:ext cx="2598374" cy="2474294"/>
          </a:xfrm>
          <a:prstGeom prst="teardrop">
            <a:avLst/>
          </a:prstGeom>
          <a:solidFill>
            <a:srgbClr val="64B2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Teardrop 14">
            <a:extLst>
              <a:ext uri="{FF2B5EF4-FFF2-40B4-BE49-F238E27FC236}">
                <a16:creationId xmlns:a16="http://schemas.microsoft.com/office/drawing/2014/main" id="{FDB93151-33A5-43AC-8B03-A5B5F9C1358B}"/>
              </a:ext>
            </a:extLst>
          </p:cNvPr>
          <p:cNvSpPr/>
          <p:nvPr/>
        </p:nvSpPr>
        <p:spPr>
          <a:xfrm rot="2636392" flipH="1">
            <a:off x="4589505" y="3947701"/>
            <a:ext cx="2393024" cy="2397438"/>
          </a:xfrm>
          <a:prstGeom prst="teardrop">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Teardrop 15">
            <a:extLst>
              <a:ext uri="{FF2B5EF4-FFF2-40B4-BE49-F238E27FC236}">
                <a16:creationId xmlns:a16="http://schemas.microsoft.com/office/drawing/2014/main" id="{1086FD43-05C2-4245-95E9-4EECF2DF1E08}"/>
              </a:ext>
            </a:extLst>
          </p:cNvPr>
          <p:cNvSpPr/>
          <p:nvPr/>
        </p:nvSpPr>
        <p:spPr>
          <a:xfrm rot="6373176" flipH="1">
            <a:off x="1936108" y="3234622"/>
            <a:ext cx="2459617" cy="2506132"/>
          </a:xfrm>
          <a:prstGeom prst="teardrop">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TextBox 16">
            <a:extLst>
              <a:ext uri="{FF2B5EF4-FFF2-40B4-BE49-F238E27FC236}">
                <a16:creationId xmlns:a16="http://schemas.microsoft.com/office/drawing/2014/main" id="{927A5A2A-7184-40BA-84C9-6D15AE7FA292}"/>
              </a:ext>
            </a:extLst>
          </p:cNvPr>
          <p:cNvSpPr txBox="1"/>
          <p:nvPr/>
        </p:nvSpPr>
        <p:spPr>
          <a:xfrm>
            <a:off x="3374561" y="1155683"/>
            <a:ext cx="1857743" cy="1877437"/>
          </a:xfrm>
          <a:prstGeom prst="rect">
            <a:avLst/>
          </a:prstGeom>
          <a:noFill/>
        </p:spPr>
        <p:txBody>
          <a:bodyPr wrap="square" rtlCol="0">
            <a:spAutoFit/>
          </a:bodyPr>
          <a:lstStyle/>
          <a:p>
            <a:pPr algn="ctr"/>
            <a:r>
              <a:rPr lang="en-GB" sz="2000" b="1" dirty="0">
                <a:solidFill>
                  <a:srgbClr val="004992"/>
                </a:solidFill>
              </a:rPr>
              <a:t>Personalised care</a:t>
            </a:r>
          </a:p>
          <a:p>
            <a:pPr algn="ctr"/>
            <a:endParaRPr lang="en-GB" sz="1600" b="1" u="sng" dirty="0">
              <a:solidFill>
                <a:srgbClr val="004992"/>
              </a:solidFill>
            </a:endParaRPr>
          </a:p>
          <a:p>
            <a:pPr algn="ctr"/>
            <a:r>
              <a:rPr lang="en-GB" sz="3200" b="1" dirty="0">
                <a:solidFill>
                  <a:srgbClr val="004992"/>
                </a:solidFill>
              </a:rPr>
              <a:t>91%</a:t>
            </a:r>
          </a:p>
          <a:p>
            <a:pPr algn="ctr"/>
            <a:r>
              <a:rPr lang="en-GB" sz="1400" i="1" dirty="0">
                <a:solidFill>
                  <a:srgbClr val="004992"/>
                </a:solidFill>
              </a:rPr>
              <a:t>(including 57% very important)</a:t>
            </a:r>
          </a:p>
        </p:txBody>
      </p:sp>
      <p:sp>
        <p:nvSpPr>
          <p:cNvPr id="23" name="TextBox 22">
            <a:extLst>
              <a:ext uri="{FF2B5EF4-FFF2-40B4-BE49-F238E27FC236}">
                <a16:creationId xmlns:a16="http://schemas.microsoft.com/office/drawing/2014/main" id="{21E3092A-95B1-4C9C-AB64-5F30B64746B5}"/>
              </a:ext>
            </a:extLst>
          </p:cNvPr>
          <p:cNvSpPr txBox="1"/>
          <p:nvPr/>
        </p:nvSpPr>
        <p:spPr>
          <a:xfrm>
            <a:off x="2237044" y="3576758"/>
            <a:ext cx="1857743" cy="1877437"/>
          </a:xfrm>
          <a:prstGeom prst="rect">
            <a:avLst/>
          </a:prstGeom>
          <a:noFill/>
        </p:spPr>
        <p:txBody>
          <a:bodyPr wrap="square" rtlCol="0">
            <a:spAutoFit/>
          </a:bodyPr>
          <a:lstStyle/>
          <a:p>
            <a:pPr algn="ctr"/>
            <a:r>
              <a:rPr lang="en-GB" sz="2000" b="1" dirty="0">
                <a:solidFill>
                  <a:schemeClr val="bg1"/>
                </a:solidFill>
              </a:rPr>
              <a:t>Healthier communities</a:t>
            </a:r>
          </a:p>
          <a:p>
            <a:pPr algn="ctr"/>
            <a:endParaRPr lang="en-GB" sz="1600" b="1" u="sng" dirty="0">
              <a:solidFill>
                <a:schemeClr val="bg1"/>
              </a:solidFill>
            </a:endParaRPr>
          </a:p>
          <a:p>
            <a:pPr algn="ctr"/>
            <a:r>
              <a:rPr lang="en-GB" sz="3200" b="1" dirty="0">
                <a:solidFill>
                  <a:schemeClr val="bg1"/>
                </a:solidFill>
              </a:rPr>
              <a:t>88%</a:t>
            </a:r>
          </a:p>
          <a:p>
            <a:pPr algn="ctr"/>
            <a:r>
              <a:rPr lang="en-GB" sz="1400" i="1" dirty="0">
                <a:solidFill>
                  <a:schemeClr val="bg1"/>
                </a:solidFill>
              </a:rPr>
              <a:t>(</a:t>
            </a:r>
            <a:r>
              <a:rPr lang="en-GB" sz="1400" i="1" dirty="0" err="1">
                <a:solidFill>
                  <a:schemeClr val="bg1"/>
                </a:solidFill>
              </a:rPr>
              <a:t>inc</a:t>
            </a:r>
            <a:r>
              <a:rPr lang="en-GB" sz="1400" i="1" dirty="0">
                <a:solidFill>
                  <a:schemeClr val="bg1"/>
                </a:solidFill>
              </a:rPr>
              <a:t> 49% very important)</a:t>
            </a:r>
          </a:p>
        </p:txBody>
      </p:sp>
      <p:sp>
        <p:nvSpPr>
          <p:cNvPr id="24" name="TextBox 23">
            <a:extLst>
              <a:ext uri="{FF2B5EF4-FFF2-40B4-BE49-F238E27FC236}">
                <a16:creationId xmlns:a16="http://schemas.microsoft.com/office/drawing/2014/main" id="{6E85C2C6-400E-467E-945A-22F8BD2069D4}"/>
              </a:ext>
            </a:extLst>
          </p:cNvPr>
          <p:cNvSpPr txBox="1"/>
          <p:nvPr/>
        </p:nvSpPr>
        <p:spPr>
          <a:xfrm>
            <a:off x="6157320" y="1124186"/>
            <a:ext cx="1857743" cy="1877437"/>
          </a:xfrm>
          <a:prstGeom prst="rect">
            <a:avLst/>
          </a:prstGeom>
          <a:noFill/>
        </p:spPr>
        <p:txBody>
          <a:bodyPr wrap="square" rtlCol="0">
            <a:spAutoFit/>
          </a:bodyPr>
          <a:lstStyle/>
          <a:p>
            <a:pPr algn="ctr"/>
            <a:r>
              <a:rPr lang="en-GB" sz="2000" b="1" dirty="0">
                <a:solidFill>
                  <a:srgbClr val="004992"/>
                </a:solidFill>
              </a:rPr>
              <a:t>Joined up local teams</a:t>
            </a:r>
          </a:p>
          <a:p>
            <a:pPr algn="ctr"/>
            <a:endParaRPr lang="en-GB" sz="1600" b="1" u="sng" dirty="0">
              <a:solidFill>
                <a:srgbClr val="004992"/>
              </a:solidFill>
            </a:endParaRPr>
          </a:p>
          <a:p>
            <a:pPr algn="ctr"/>
            <a:r>
              <a:rPr lang="en-GB" sz="3200" b="1" dirty="0">
                <a:solidFill>
                  <a:srgbClr val="004992"/>
                </a:solidFill>
              </a:rPr>
              <a:t>91%</a:t>
            </a:r>
          </a:p>
          <a:p>
            <a:pPr algn="ctr"/>
            <a:r>
              <a:rPr lang="en-GB" sz="1400" i="1" dirty="0">
                <a:solidFill>
                  <a:srgbClr val="004992"/>
                </a:solidFill>
              </a:rPr>
              <a:t>(</a:t>
            </a:r>
            <a:r>
              <a:rPr lang="en-GB" sz="1400" i="1" dirty="0" err="1">
                <a:solidFill>
                  <a:srgbClr val="004992"/>
                </a:solidFill>
              </a:rPr>
              <a:t>inc</a:t>
            </a:r>
            <a:r>
              <a:rPr lang="en-GB" sz="1400" i="1" dirty="0">
                <a:solidFill>
                  <a:srgbClr val="004992"/>
                </a:solidFill>
              </a:rPr>
              <a:t> 53% very important)</a:t>
            </a:r>
          </a:p>
        </p:txBody>
      </p:sp>
      <p:sp>
        <p:nvSpPr>
          <p:cNvPr id="25" name="TextBox 24">
            <a:extLst>
              <a:ext uri="{FF2B5EF4-FFF2-40B4-BE49-F238E27FC236}">
                <a16:creationId xmlns:a16="http://schemas.microsoft.com/office/drawing/2014/main" id="{9A0FEE5F-221C-418E-86DB-B65D060275B4}"/>
              </a:ext>
            </a:extLst>
          </p:cNvPr>
          <p:cNvSpPr txBox="1"/>
          <p:nvPr/>
        </p:nvSpPr>
        <p:spPr>
          <a:xfrm>
            <a:off x="7409752" y="3385059"/>
            <a:ext cx="1857743" cy="2185214"/>
          </a:xfrm>
          <a:prstGeom prst="rect">
            <a:avLst/>
          </a:prstGeom>
          <a:noFill/>
          <a:ln>
            <a:noFill/>
          </a:ln>
        </p:spPr>
        <p:txBody>
          <a:bodyPr wrap="square" rtlCol="0">
            <a:spAutoFit/>
          </a:bodyPr>
          <a:lstStyle/>
          <a:p>
            <a:pPr algn="ctr"/>
            <a:r>
              <a:rPr lang="en-GB" sz="2000" b="1" dirty="0">
                <a:solidFill>
                  <a:schemeClr val="bg1"/>
                </a:solidFill>
              </a:rPr>
              <a:t>Local specialist services</a:t>
            </a:r>
          </a:p>
          <a:p>
            <a:pPr algn="ctr"/>
            <a:endParaRPr lang="en-GB" sz="1600" b="1" u="sng" dirty="0">
              <a:solidFill>
                <a:schemeClr val="bg1"/>
              </a:solidFill>
            </a:endParaRPr>
          </a:p>
          <a:p>
            <a:pPr algn="ctr"/>
            <a:r>
              <a:rPr lang="en-GB" sz="3200" b="1" dirty="0">
                <a:solidFill>
                  <a:schemeClr val="bg1"/>
                </a:solidFill>
              </a:rPr>
              <a:t>86%</a:t>
            </a:r>
          </a:p>
          <a:p>
            <a:pPr algn="ctr"/>
            <a:r>
              <a:rPr lang="en-GB" sz="1400" i="1" dirty="0">
                <a:solidFill>
                  <a:schemeClr val="bg1"/>
                </a:solidFill>
              </a:rPr>
              <a:t>(</a:t>
            </a:r>
            <a:r>
              <a:rPr lang="en-GB" sz="1400" i="1" dirty="0" err="1">
                <a:solidFill>
                  <a:schemeClr val="bg1"/>
                </a:solidFill>
              </a:rPr>
              <a:t>inc</a:t>
            </a:r>
            <a:r>
              <a:rPr lang="en-GB" sz="1400" i="1" dirty="0">
                <a:solidFill>
                  <a:schemeClr val="bg1"/>
                </a:solidFill>
              </a:rPr>
              <a:t> 42% very important)</a:t>
            </a:r>
          </a:p>
        </p:txBody>
      </p:sp>
      <p:sp>
        <p:nvSpPr>
          <p:cNvPr id="26" name="TextBox 25">
            <a:extLst>
              <a:ext uri="{FF2B5EF4-FFF2-40B4-BE49-F238E27FC236}">
                <a16:creationId xmlns:a16="http://schemas.microsoft.com/office/drawing/2014/main" id="{0AC8E870-25B3-4219-A12F-337AB48B0E9D}"/>
              </a:ext>
            </a:extLst>
          </p:cNvPr>
          <p:cNvSpPr txBox="1"/>
          <p:nvPr/>
        </p:nvSpPr>
        <p:spPr>
          <a:xfrm>
            <a:off x="4839826" y="4071821"/>
            <a:ext cx="1857743" cy="1877437"/>
          </a:xfrm>
          <a:prstGeom prst="rect">
            <a:avLst/>
          </a:prstGeom>
          <a:noFill/>
        </p:spPr>
        <p:txBody>
          <a:bodyPr wrap="square" rtlCol="0">
            <a:spAutoFit/>
          </a:bodyPr>
          <a:lstStyle/>
          <a:p>
            <a:pPr algn="ctr"/>
            <a:r>
              <a:rPr lang="en-GB" sz="2000" b="1" dirty="0">
                <a:solidFill>
                  <a:schemeClr val="bg1"/>
                </a:solidFill>
              </a:rPr>
              <a:t>Specialist centres</a:t>
            </a:r>
          </a:p>
          <a:p>
            <a:pPr algn="ctr"/>
            <a:endParaRPr lang="en-GB" sz="1600" b="1" u="sng" dirty="0">
              <a:solidFill>
                <a:schemeClr val="bg1"/>
              </a:solidFill>
            </a:endParaRPr>
          </a:p>
          <a:p>
            <a:pPr algn="ctr"/>
            <a:r>
              <a:rPr lang="en-GB" sz="3200" b="1" dirty="0">
                <a:solidFill>
                  <a:schemeClr val="bg1"/>
                </a:solidFill>
              </a:rPr>
              <a:t>88%</a:t>
            </a:r>
          </a:p>
          <a:p>
            <a:pPr algn="ctr"/>
            <a:r>
              <a:rPr lang="en-GB" sz="1400" i="1" dirty="0">
                <a:solidFill>
                  <a:schemeClr val="bg1"/>
                </a:solidFill>
              </a:rPr>
              <a:t>(</a:t>
            </a:r>
            <a:r>
              <a:rPr lang="en-GB" sz="1400" i="1" dirty="0" err="1">
                <a:solidFill>
                  <a:schemeClr val="bg1"/>
                </a:solidFill>
              </a:rPr>
              <a:t>inc</a:t>
            </a:r>
            <a:r>
              <a:rPr lang="en-GB" sz="1400" i="1" dirty="0">
                <a:solidFill>
                  <a:schemeClr val="bg1"/>
                </a:solidFill>
              </a:rPr>
              <a:t> 42% very important)</a:t>
            </a:r>
          </a:p>
        </p:txBody>
      </p:sp>
      <p:sp>
        <p:nvSpPr>
          <p:cNvPr id="27" name="Text Placeholder 8">
            <a:extLst>
              <a:ext uri="{FF2B5EF4-FFF2-40B4-BE49-F238E27FC236}">
                <a16:creationId xmlns:a16="http://schemas.microsoft.com/office/drawing/2014/main" id="{1C401017-0DF6-4977-A90E-6CE1E053E36F}"/>
              </a:ext>
            </a:extLst>
          </p:cNvPr>
          <p:cNvSpPr>
            <a:spLocks noGrp="1"/>
          </p:cNvSpPr>
          <p:nvPr>
            <p:ph type="body" sz="quarter" idx="13"/>
          </p:nvPr>
        </p:nvSpPr>
        <p:spPr>
          <a:xfrm>
            <a:off x="1" y="279606"/>
            <a:ext cx="12191999" cy="430349"/>
          </a:xfrm>
        </p:spPr>
        <p:txBody>
          <a:bodyPr>
            <a:noAutofit/>
          </a:bodyPr>
          <a:lstStyle/>
          <a:p>
            <a:r>
              <a:rPr lang="en-GB" sz="2800" dirty="0">
                <a:solidFill>
                  <a:srgbClr val="004992"/>
                </a:solidFill>
              </a:rPr>
              <a:t>The five model themes – overall order of importance to participants</a:t>
            </a:r>
            <a:endParaRPr lang="en-GB" sz="2800" dirty="0">
              <a:solidFill>
                <a:srgbClr val="92D050"/>
              </a:solidFill>
            </a:endParaRPr>
          </a:p>
        </p:txBody>
      </p:sp>
      <p:sp>
        <p:nvSpPr>
          <p:cNvPr id="29" name="Rectangle 28">
            <a:extLst>
              <a:ext uri="{FF2B5EF4-FFF2-40B4-BE49-F238E27FC236}">
                <a16:creationId xmlns:a16="http://schemas.microsoft.com/office/drawing/2014/main" id="{2EF2255D-78CE-427E-8EF4-9A00E67A8773}"/>
              </a:ext>
            </a:extLst>
          </p:cNvPr>
          <p:cNvSpPr/>
          <p:nvPr/>
        </p:nvSpPr>
        <p:spPr>
          <a:xfrm>
            <a:off x="233034" y="6521866"/>
            <a:ext cx="11485489" cy="400105"/>
          </a:xfrm>
          <a:prstGeom prst="rect">
            <a:avLst/>
          </a:prstGeom>
        </p:spPr>
        <p:txBody>
          <a:bodyPr wrap="square" lIns="91432" tIns="45718" rIns="91432" bIns="45718">
            <a:spAutoFit/>
          </a:bodyPr>
          <a:lstStyle/>
          <a:p>
            <a:r>
              <a:rPr lang="en-GB" sz="1000" i="1" dirty="0">
                <a:solidFill>
                  <a:schemeClr val="bg1"/>
                </a:solidFill>
                <a:latin typeface="Arial"/>
              </a:rPr>
              <a:t>Q</a:t>
            </a:r>
            <a:r>
              <a:rPr lang="en-GB" sz="900" i="1" dirty="0">
                <a:solidFill>
                  <a:schemeClr val="bg1"/>
                </a:solidFill>
                <a:effectLst/>
                <a:ea typeface="Times New Roman" panose="02020603050405020304" pitchFamily="18" charset="0"/>
                <a:cs typeface="Calibri" panose="020F0502020204030204" pitchFamily="34" charset="0"/>
              </a:rPr>
              <a:t>2. T</a:t>
            </a:r>
            <a:r>
              <a:rPr lang="en-GB" sz="900" i="1" dirty="0">
                <a:solidFill>
                  <a:schemeClr val="bg1"/>
                </a:solidFill>
                <a:effectLst/>
                <a:ea typeface="Times New Roman" panose="02020603050405020304" pitchFamily="18" charset="0"/>
                <a:cs typeface="Arial" panose="020B0604020202020204" pitchFamily="34" charset="0"/>
              </a:rPr>
              <a:t>he list of factors below relate to how the new health and care model will work, please tell us how important each of the following factors are to you? </a:t>
            </a:r>
            <a:r>
              <a:rPr lang="en-GB" sz="1000" i="1" dirty="0">
                <a:solidFill>
                  <a:schemeClr val="bg1"/>
                </a:solidFill>
                <a:latin typeface="Arial"/>
              </a:rPr>
              <a:t>Base: n=502, total participants answering this question set</a:t>
            </a:r>
            <a:endParaRPr lang="en-GB" sz="1000" i="1" dirty="0">
              <a:solidFill>
                <a:schemeClr val="bg1"/>
              </a:solidFill>
              <a:effectLst/>
              <a:ea typeface="Times New Roman" panose="02020603050405020304" pitchFamily="18" charset="0"/>
              <a:cs typeface="Times New Roman" panose="02020603050405020304" pitchFamily="18" charset="0"/>
            </a:endParaRPr>
          </a:p>
          <a:p>
            <a:endParaRPr lang="en-GB" sz="1000" i="1" dirty="0">
              <a:solidFill>
                <a:srgbClr val="64B22D"/>
              </a:solidFill>
              <a:latin typeface="Arial"/>
            </a:endParaRPr>
          </a:p>
        </p:txBody>
      </p:sp>
      <p:sp>
        <p:nvSpPr>
          <p:cNvPr id="30" name="Rectangle 29">
            <a:extLst>
              <a:ext uri="{FF2B5EF4-FFF2-40B4-BE49-F238E27FC236}">
                <a16:creationId xmlns:a16="http://schemas.microsoft.com/office/drawing/2014/main" id="{B796CF2C-F696-4505-8A72-F24B7124D3E1}"/>
              </a:ext>
            </a:extLst>
          </p:cNvPr>
          <p:cNvSpPr/>
          <p:nvPr/>
        </p:nvSpPr>
        <p:spPr>
          <a:xfrm>
            <a:off x="6845726" y="5992481"/>
            <a:ext cx="3015064" cy="400105"/>
          </a:xfrm>
          <a:prstGeom prst="rect">
            <a:avLst/>
          </a:prstGeom>
        </p:spPr>
        <p:txBody>
          <a:bodyPr wrap="square" lIns="91432" tIns="45718" rIns="91432" bIns="45718">
            <a:spAutoFit/>
          </a:bodyPr>
          <a:lstStyle/>
          <a:p>
            <a:r>
              <a:rPr lang="en-GB" sz="1000" i="1" dirty="0">
                <a:solidFill>
                  <a:srgbClr val="002060"/>
                </a:solidFill>
                <a:latin typeface="Arial"/>
              </a:rPr>
              <a:t>% of participants saying very or quite important</a:t>
            </a:r>
            <a:endParaRPr lang="en-GB" sz="1000" i="1" dirty="0">
              <a:solidFill>
                <a:srgbClr val="002060"/>
              </a:solidFill>
              <a:effectLst/>
              <a:ea typeface="Times New Roman" panose="02020603050405020304" pitchFamily="18" charset="0"/>
              <a:cs typeface="Times New Roman" panose="02020603050405020304" pitchFamily="18" charset="0"/>
            </a:endParaRPr>
          </a:p>
          <a:p>
            <a:endParaRPr lang="en-GB" sz="1000" i="1" dirty="0">
              <a:solidFill>
                <a:srgbClr val="64B22D"/>
              </a:solidFill>
              <a:latin typeface="Arial"/>
            </a:endParaRPr>
          </a:p>
        </p:txBody>
      </p:sp>
      <p:sp>
        <p:nvSpPr>
          <p:cNvPr id="18" name="Rectangle 17">
            <a:extLst>
              <a:ext uri="{FF2B5EF4-FFF2-40B4-BE49-F238E27FC236}">
                <a16:creationId xmlns:a16="http://schemas.microsoft.com/office/drawing/2014/main" id="{F810185B-3A65-4E80-8CFB-6429E75EF57E}"/>
              </a:ext>
            </a:extLst>
          </p:cNvPr>
          <p:cNvSpPr/>
          <p:nvPr/>
        </p:nvSpPr>
        <p:spPr>
          <a:xfrm>
            <a:off x="9831522" y="1136098"/>
            <a:ext cx="2203245" cy="278783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Ø"/>
            </a:pPr>
            <a:r>
              <a:rPr lang="en-GB" sz="1200" b="1" dirty="0">
                <a:solidFill>
                  <a:srgbClr val="004992"/>
                </a:solidFill>
                <a:latin typeface="Arial" panose="020B0604020202020204" pitchFamily="34" charset="0"/>
                <a:cs typeface="Arial" panose="020B0604020202020204" pitchFamily="34" charset="0"/>
              </a:rPr>
              <a:t>All 5 overarching themes are considered to be of significant importance to participants</a:t>
            </a:r>
          </a:p>
          <a:p>
            <a:pPr marL="285750" indent="-285750">
              <a:buFont typeface="Wingdings" panose="05000000000000000000" pitchFamily="2" charset="2"/>
              <a:buChar char="Ø"/>
            </a:pPr>
            <a:endParaRPr lang="en-GB" sz="1200" b="1" dirty="0">
              <a:solidFill>
                <a:srgbClr val="004992"/>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sz="1200" b="1" dirty="0">
                <a:solidFill>
                  <a:srgbClr val="64B22D"/>
                </a:solidFill>
                <a:latin typeface="Arial" panose="020B0604020202020204" pitchFamily="34" charset="0"/>
                <a:cs typeface="Arial" panose="020B0604020202020204" pitchFamily="34" charset="0"/>
              </a:rPr>
              <a:t>Personalised care </a:t>
            </a:r>
            <a:r>
              <a:rPr lang="en-GB" sz="1200" b="1" dirty="0">
                <a:solidFill>
                  <a:srgbClr val="004992"/>
                </a:solidFill>
                <a:latin typeface="Arial" panose="020B0604020202020204" pitchFamily="34" charset="0"/>
                <a:cs typeface="Arial" panose="020B0604020202020204" pitchFamily="34" charset="0"/>
              </a:rPr>
              <a:t>and </a:t>
            </a:r>
            <a:r>
              <a:rPr lang="en-GB" sz="1200" b="1" dirty="0">
                <a:solidFill>
                  <a:srgbClr val="EA8132"/>
                </a:solidFill>
                <a:latin typeface="Arial" panose="020B0604020202020204" pitchFamily="34" charset="0"/>
                <a:cs typeface="Arial" panose="020B0604020202020204" pitchFamily="34" charset="0"/>
              </a:rPr>
              <a:t>joined up local teams </a:t>
            </a:r>
            <a:r>
              <a:rPr lang="en-GB" sz="1200" b="1" dirty="0">
                <a:solidFill>
                  <a:srgbClr val="004992"/>
                </a:solidFill>
                <a:latin typeface="Arial" panose="020B0604020202020204" pitchFamily="34" charset="0"/>
                <a:cs typeface="Arial" panose="020B0604020202020204" pitchFamily="34" charset="0"/>
              </a:rPr>
              <a:t>are the two most important themes. However, the other three overarching themes follow very closely behind</a:t>
            </a:r>
            <a:endParaRPr lang="en-GB" sz="1200" dirty="0">
              <a:solidFill>
                <a:srgbClr val="00499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62189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BC77AA2-282B-48C1-B802-047F5B6E88B9}"/>
              </a:ext>
            </a:extLst>
          </p:cNvPr>
          <p:cNvSpPr>
            <a:spLocks noGrp="1"/>
          </p:cNvSpPr>
          <p:nvPr>
            <p:ph type="sldNum" sz="quarter" idx="12"/>
          </p:nvPr>
        </p:nvSpPr>
        <p:spPr/>
        <p:txBody>
          <a:bodyPr/>
          <a:lstStyle/>
          <a:p>
            <a:fld id="{F6E39E37-6BC0-A248-806A-337B0CEF6126}" type="slidenum">
              <a:rPr lang="en-US" smtClean="0"/>
              <a:t>16</a:t>
            </a:fld>
            <a:endParaRPr lang="en-US"/>
          </a:p>
        </p:txBody>
      </p:sp>
      <p:sp>
        <p:nvSpPr>
          <p:cNvPr id="11" name="TextBox 10">
            <a:extLst>
              <a:ext uri="{FF2B5EF4-FFF2-40B4-BE49-F238E27FC236}">
                <a16:creationId xmlns:a16="http://schemas.microsoft.com/office/drawing/2014/main" id="{2755452A-2E5D-469B-917D-98374961BE0F}"/>
              </a:ext>
            </a:extLst>
          </p:cNvPr>
          <p:cNvSpPr txBox="1"/>
          <p:nvPr/>
        </p:nvSpPr>
        <p:spPr>
          <a:xfrm>
            <a:off x="310717" y="292153"/>
            <a:ext cx="11407805" cy="580993"/>
          </a:xfrm>
          <a:prstGeom prst="rect">
            <a:avLst/>
          </a:prstGeom>
          <a:noFill/>
        </p:spPr>
        <p:txBody>
          <a:bodyPr wrap="square">
            <a:spAutoFit/>
          </a:bodyPr>
          <a:lstStyle/>
          <a:p>
            <a:pPr>
              <a:lnSpc>
                <a:spcPct val="107000"/>
              </a:lnSpc>
              <a:spcAft>
                <a:spcPts val="800"/>
              </a:spcAft>
            </a:pPr>
            <a:r>
              <a:rPr lang="en-GB" sz="3200" b="1" dirty="0">
                <a:latin typeface="+mj-lt"/>
                <a:ea typeface="Times New Roman" panose="02020603050405020304" pitchFamily="18" charset="0"/>
                <a:cs typeface="Calibri" panose="020F0502020204030204" pitchFamily="34" charset="0"/>
              </a:rPr>
              <a:t>Personalised care – overall importance rating of </a:t>
            </a:r>
            <a:r>
              <a:rPr lang="en-GB" sz="3200" b="1" dirty="0">
                <a:solidFill>
                  <a:srgbClr val="64B22D"/>
                </a:solidFill>
                <a:latin typeface="+mj-lt"/>
                <a:ea typeface="Times New Roman" panose="02020603050405020304" pitchFamily="18" charset="0"/>
                <a:cs typeface="Calibri" panose="020F0502020204030204" pitchFamily="34" charset="0"/>
              </a:rPr>
              <a:t>91%</a:t>
            </a:r>
            <a:endParaRPr lang="en-GB" sz="3600" i="1" dirty="0">
              <a:solidFill>
                <a:srgbClr val="64B22D"/>
              </a:solidFill>
              <a:effectLst/>
              <a:latin typeface="+mj-lt"/>
              <a:ea typeface="Times New Roman" panose="02020603050405020304" pitchFamily="18" charset="0"/>
              <a:cs typeface="Calibri" panose="020F0502020204030204" pitchFamily="34" charset="0"/>
            </a:endParaRPr>
          </a:p>
        </p:txBody>
      </p:sp>
      <p:sp>
        <p:nvSpPr>
          <p:cNvPr id="19" name="Rectangle 18">
            <a:extLst>
              <a:ext uri="{FF2B5EF4-FFF2-40B4-BE49-F238E27FC236}">
                <a16:creationId xmlns:a16="http://schemas.microsoft.com/office/drawing/2014/main" id="{9C2E8363-9E9E-45CF-837E-0577FAC937CE}"/>
              </a:ext>
            </a:extLst>
          </p:cNvPr>
          <p:cNvSpPr/>
          <p:nvPr/>
        </p:nvSpPr>
        <p:spPr>
          <a:xfrm>
            <a:off x="195734" y="901099"/>
            <a:ext cx="11638200" cy="56123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64B22D"/>
                </a:solidFill>
                <a:ea typeface="Times New Roman" panose="02020603050405020304" pitchFamily="18" charset="0"/>
                <a:cs typeface="Calibri" panose="020F0502020204030204" pitchFamily="34" charset="0"/>
              </a:rPr>
              <a:t>S</a:t>
            </a:r>
            <a:r>
              <a:rPr lang="en-GB" sz="1800" b="1" dirty="0">
                <a:solidFill>
                  <a:srgbClr val="64B22D"/>
                </a:solidFill>
                <a:effectLst/>
                <a:ea typeface="Times New Roman" panose="02020603050405020304" pitchFamily="18" charset="0"/>
                <a:cs typeface="Calibri" panose="020F0502020204030204" pitchFamily="34" charset="0"/>
              </a:rPr>
              <a:t>upporting people with long-term physical and mental health conditions </a:t>
            </a:r>
            <a:r>
              <a:rPr lang="en-GB" sz="1800" dirty="0">
                <a:solidFill>
                  <a:schemeClr val="tx1"/>
                </a:solidFill>
                <a:effectLst/>
                <a:ea typeface="Times New Roman" panose="02020603050405020304" pitchFamily="18" charset="0"/>
                <a:cs typeface="Calibri" panose="020F0502020204030204" pitchFamily="34" charset="0"/>
              </a:rPr>
              <a:t>to build their knowledge, skills and confidence, along with </a:t>
            </a:r>
            <a:r>
              <a:rPr lang="en-GB" sz="1800" b="1" dirty="0">
                <a:solidFill>
                  <a:srgbClr val="64B22D"/>
                </a:solidFill>
                <a:effectLst/>
                <a:ea typeface="Times New Roman" panose="02020603050405020304" pitchFamily="18" charset="0"/>
                <a:cs typeface="Calibri" panose="020F0502020204030204" pitchFamily="34" charset="0"/>
              </a:rPr>
              <a:t>joint decision making </a:t>
            </a:r>
            <a:r>
              <a:rPr lang="en-GB" sz="1800" dirty="0">
                <a:solidFill>
                  <a:schemeClr val="tx1"/>
                </a:solidFill>
                <a:effectLst/>
                <a:ea typeface="Times New Roman" panose="02020603050405020304" pitchFamily="18" charset="0"/>
                <a:cs typeface="Calibri" panose="020F0502020204030204" pitchFamily="34" charset="0"/>
              </a:rPr>
              <a:t>head the list in this section on personalised care</a:t>
            </a:r>
            <a:endParaRPr lang="en-GB" sz="1400" dirty="0">
              <a:solidFill>
                <a:schemeClr val="tx1"/>
              </a:solidFill>
              <a:cs typeface="Arial" panose="020B0604020202020204" pitchFamily="34" charset="0"/>
            </a:endParaRPr>
          </a:p>
        </p:txBody>
      </p:sp>
      <p:graphicFrame>
        <p:nvGraphicFramePr>
          <p:cNvPr id="15" name="Chart 14">
            <a:extLst>
              <a:ext uri="{FF2B5EF4-FFF2-40B4-BE49-F238E27FC236}">
                <a16:creationId xmlns:a16="http://schemas.microsoft.com/office/drawing/2014/main" id="{5B2F7839-5332-4676-99BC-6003029EF3F2}"/>
              </a:ext>
            </a:extLst>
          </p:cNvPr>
          <p:cNvGraphicFramePr/>
          <p:nvPr>
            <p:extLst>
              <p:ext uri="{D42A27DB-BD31-4B8C-83A1-F6EECF244321}">
                <p14:modId xmlns:p14="http://schemas.microsoft.com/office/powerpoint/2010/main" val="1384467621"/>
              </p:ext>
            </p:extLst>
          </p:nvPr>
        </p:nvGraphicFramePr>
        <p:xfrm>
          <a:off x="88776" y="1594307"/>
          <a:ext cx="10528917" cy="4527260"/>
        </p:xfrm>
        <a:graphic>
          <a:graphicData uri="http://schemas.openxmlformats.org/drawingml/2006/chart">
            <c:chart xmlns:c="http://schemas.openxmlformats.org/drawingml/2006/chart" xmlns:r="http://schemas.openxmlformats.org/officeDocument/2006/relationships" r:id="rId2"/>
          </a:graphicData>
        </a:graphic>
      </p:graphicFrame>
      <p:sp>
        <p:nvSpPr>
          <p:cNvPr id="9" name="Rectangle 8">
            <a:extLst>
              <a:ext uri="{FF2B5EF4-FFF2-40B4-BE49-F238E27FC236}">
                <a16:creationId xmlns:a16="http://schemas.microsoft.com/office/drawing/2014/main" id="{1D88903C-5881-4533-946B-74E29602438A}"/>
              </a:ext>
            </a:extLst>
          </p:cNvPr>
          <p:cNvSpPr/>
          <p:nvPr/>
        </p:nvSpPr>
        <p:spPr>
          <a:xfrm>
            <a:off x="-1" y="0"/>
            <a:ext cx="3941686"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3b – Survey 7 results – Health and care model</a:t>
            </a:r>
          </a:p>
        </p:txBody>
      </p:sp>
      <p:sp>
        <p:nvSpPr>
          <p:cNvPr id="12" name="Rectangle 11">
            <a:extLst>
              <a:ext uri="{FF2B5EF4-FFF2-40B4-BE49-F238E27FC236}">
                <a16:creationId xmlns:a16="http://schemas.microsoft.com/office/drawing/2014/main" id="{8F07A346-F6F7-46D2-A8F5-DCC9DAFFB039}"/>
              </a:ext>
            </a:extLst>
          </p:cNvPr>
          <p:cNvSpPr/>
          <p:nvPr/>
        </p:nvSpPr>
        <p:spPr>
          <a:xfrm>
            <a:off x="233034" y="6521866"/>
            <a:ext cx="11485489" cy="400105"/>
          </a:xfrm>
          <a:prstGeom prst="rect">
            <a:avLst/>
          </a:prstGeom>
        </p:spPr>
        <p:txBody>
          <a:bodyPr wrap="square" lIns="91432" tIns="45718" rIns="91432" bIns="45718">
            <a:spAutoFit/>
          </a:bodyPr>
          <a:lstStyle/>
          <a:p>
            <a:r>
              <a:rPr lang="en-GB" sz="1000" i="1" dirty="0">
                <a:solidFill>
                  <a:schemeClr val="bg1"/>
                </a:solidFill>
                <a:latin typeface="Arial"/>
              </a:rPr>
              <a:t>Q</a:t>
            </a:r>
            <a:r>
              <a:rPr lang="en-GB" sz="900" i="1" dirty="0">
                <a:solidFill>
                  <a:schemeClr val="bg1"/>
                </a:solidFill>
                <a:effectLst/>
                <a:ea typeface="Times New Roman" panose="02020603050405020304" pitchFamily="18" charset="0"/>
                <a:cs typeface="Calibri" panose="020F0502020204030204" pitchFamily="34" charset="0"/>
              </a:rPr>
              <a:t>2. T</a:t>
            </a:r>
            <a:r>
              <a:rPr lang="en-GB" sz="900" i="1" dirty="0">
                <a:solidFill>
                  <a:schemeClr val="bg1"/>
                </a:solidFill>
                <a:effectLst/>
                <a:ea typeface="Times New Roman" panose="02020603050405020304" pitchFamily="18" charset="0"/>
                <a:cs typeface="Arial" panose="020B0604020202020204" pitchFamily="34" charset="0"/>
              </a:rPr>
              <a:t>he list of factors below relate to how the new health and care model will work, please tell us how important each of the following factors are to you? </a:t>
            </a:r>
            <a:r>
              <a:rPr lang="en-GB" sz="1000" i="1" dirty="0">
                <a:solidFill>
                  <a:schemeClr val="bg1"/>
                </a:solidFill>
                <a:latin typeface="Arial"/>
              </a:rPr>
              <a:t>Base: n=502, total participants answering this question set</a:t>
            </a:r>
            <a:endParaRPr lang="en-GB" sz="1000" i="1" dirty="0">
              <a:solidFill>
                <a:schemeClr val="bg1"/>
              </a:solidFill>
              <a:effectLst/>
              <a:ea typeface="Times New Roman" panose="02020603050405020304" pitchFamily="18" charset="0"/>
              <a:cs typeface="Times New Roman" panose="02020603050405020304" pitchFamily="18" charset="0"/>
            </a:endParaRPr>
          </a:p>
          <a:p>
            <a:endParaRPr lang="en-GB" sz="1000" i="1" dirty="0">
              <a:solidFill>
                <a:srgbClr val="64B22D"/>
              </a:solidFill>
              <a:latin typeface="Arial"/>
            </a:endParaRPr>
          </a:p>
        </p:txBody>
      </p:sp>
      <p:sp>
        <p:nvSpPr>
          <p:cNvPr id="3" name="TextBox 2">
            <a:extLst>
              <a:ext uri="{FF2B5EF4-FFF2-40B4-BE49-F238E27FC236}">
                <a16:creationId xmlns:a16="http://schemas.microsoft.com/office/drawing/2014/main" id="{462E39D6-BFBD-4D6E-963D-4A2AF7B34BE3}"/>
              </a:ext>
            </a:extLst>
          </p:cNvPr>
          <p:cNvSpPr txBox="1"/>
          <p:nvPr/>
        </p:nvSpPr>
        <p:spPr>
          <a:xfrm>
            <a:off x="9552372" y="2407614"/>
            <a:ext cx="646331" cy="369332"/>
          </a:xfrm>
          <a:prstGeom prst="rect">
            <a:avLst/>
          </a:prstGeom>
          <a:noFill/>
        </p:spPr>
        <p:txBody>
          <a:bodyPr wrap="none" rtlCol="0">
            <a:spAutoFit/>
          </a:bodyPr>
          <a:lstStyle/>
          <a:p>
            <a:r>
              <a:rPr lang="en-GB" b="1" dirty="0"/>
              <a:t>94%</a:t>
            </a:r>
          </a:p>
        </p:txBody>
      </p:sp>
      <p:sp>
        <p:nvSpPr>
          <p:cNvPr id="14" name="TextBox 13">
            <a:extLst>
              <a:ext uri="{FF2B5EF4-FFF2-40B4-BE49-F238E27FC236}">
                <a16:creationId xmlns:a16="http://schemas.microsoft.com/office/drawing/2014/main" id="{D3F2E86A-7819-4104-B15E-293D5F5F8C1C}"/>
              </a:ext>
            </a:extLst>
          </p:cNvPr>
          <p:cNvSpPr txBox="1"/>
          <p:nvPr/>
        </p:nvSpPr>
        <p:spPr>
          <a:xfrm>
            <a:off x="9552372" y="3401690"/>
            <a:ext cx="646331" cy="369332"/>
          </a:xfrm>
          <a:prstGeom prst="rect">
            <a:avLst/>
          </a:prstGeom>
          <a:noFill/>
        </p:spPr>
        <p:txBody>
          <a:bodyPr wrap="none" rtlCol="0">
            <a:spAutoFit/>
          </a:bodyPr>
          <a:lstStyle/>
          <a:p>
            <a:r>
              <a:rPr lang="en-GB" b="1" dirty="0"/>
              <a:t>94%</a:t>
            </a:r>
          </a:p>
        </p:txBody>
      </p:sp>
      <p:sp>
        <p:nvSpPr>
          <p:cNvPr id="17" name="TextBox 16">
            <a:extLst>
              <a:ext uri="{FF2B5EF4-FFF2-40B4-BE49-F238E27FC236}">
                <a16:creationId xmlns:a16="http://schemas.microsoft.com/office/drawing/2014/main" id="{C64230CD-7783-49B7-8CC6-0A3B6BF4AA95}"/>
              </a:ext>
            </a:extLst>
          </p:cNvPr>
          <p:cNvSpPr txBox="1"/>
          <p:nvPr/>
        </p:nvSpPr>
        <p:spPr>
          <a:xfrm>
            <a:off x="9559510" y="4386440"/>
            <a:ext cx="646331" cy="369332"/>
          </a:xfrm>
          <a:prstGeom prst="rect">
            <a:avLst/>
          </a:prstGeom>
          <a:noFill/>
        </p:spPr>
        <p:txBody>
          <a:bodyPr wrap="none" rtlCol="0">
            <a:spAutoFit/>
          </a:bodyPr>
          <a:lstStyle/>
          <a:p>
            <a:r>
              <a:rPr lang="en-GB" b="1" dirty="0"/>
              <a:t>90%</a:t>
            </a:r>
          </a:p>
        </p:txBody>
      </p:sp>
      <p:sp>
        <p:nvSpPr>
          <p:cNvPr id="20" name="TextBox 19">
            <a:extLst>
              <a:ext uri="{FF2B5EF4-FFF2-40B4-BE49-F238E27FC236}">
                <a16:creationId xmlns:a16="http://schemas.microsoft.com/office/drawing/2014/main" id="{44174A5D-CE5A-4BE6-A727-63374799B9DC}"/>
              </a:ext>
            </a:extLst>
          </p:cNvPr>
          <p:cNvSpPr txBox="1"/>
          <p:nvPr/>
        </p:nvSpPr>
        <p:spPr>
          <a:xfrm>
            <a:off x="9552372" y="5317922"/>
            <a:ext cx="646331" cy="369332"/>
          </a:xfrm>
          <a:prstGeom prst="rect">
            <a:avLst/>
          </a:prstGeom>
          <a:noFill/>
        </p:spPr>
        <p:txBody>
          <a:bodyPr wrap="none" rtlCol="0">
            <a:spAutoFit/>
          </a:bodyPr>
          <a:lstStyle/>
          <a:p>
            <a:r>
              <a:rPr lang="en-GB" b="1" dirty="0"/>
              <a:t>87%</a:t>
            </a:r>
          </a:p>
        </p:txBody>
      </p:sp>
      <p:sp>
        <p:nvSpPr>
          <p:cNvPr id="21" name="TextBox 20">
            <a:extLst>
              <a:ext uri="{FF2B5EF4-FFF2-40B4-BE49-F238E27FC236}">
                <a16:creationId xmlns:a16="http://schemas.microsoft.com/office/drawing/2014/main" id="{A5C4E259-F7BD-47C7-A8E4-713B0BECD903}"/>
              </a:ext>
            </a:extLst>
          </p:cNvPr>
          <p:cNvSpPr txBox="1"/>
          <p:nvPr/>
        </p:nvSpPr>
        <p:spPr>
          <a:xfrm>
            <a:off x="10930356" y="2460422"/>
            <a:ext cx="1100830" cy="3016210"/>
          </a:xfrm>
          <a:prstGeom prst="rect">
            <a:avLst/>
          </a:prstGeom>
          <a:solidFill>
            <a:schemeClr val="bg1"/>
          </a:solidFill>
          <a:ln>
            <a:solidFill>
              <a:schemeClr val="tx1"/>
            </a:solidFill>
          </a:ln>
        </p:spPr>
        <p:txBody>
          <a:bodyPr wrap="square" rtlCol="0">
            <a:spAutoFit/>
          </a:bodyPr>
          <a:lstStyle/>
          <a:p>
            <a:r>
              <a:rPr lang="en-GB" sz="1000" b="1" dirty="0"/>
              <a:t>Those aged </a:t>
            </a:r>
            <a:r>
              <a:rPr lang="en-GB" sz="1000" b="1" dirty="0">
                <a:solidFill>
                  <a:srgbClr val="C00000"/>
                </a:solidFill>
              </a:rPr>
              <a:t>25-44</a:t>
            </a:r>
            <a:r>
              <a:rPr lang="en-GB" sz="1000" b="1" dirty="0"/>
              <a:t> attach </a:t>
            </a:r>
            <a:r>
              <a:rPr lang="en-GB" sz="1000" b="1" dirty="0">
                <a:solidFill>
                  <a:srgbClr val="C00000"/>
                </a:solidFill>
              </a:rPr>
              <a:t>less importance </a:t>
            </a:r>
            <a:r>
              <a:rPr lang="en-GB" sz="1000" b="1" dirty="0"/>
              <a:t>to these factors than other age groups. Those aged </a:t>
            </a:r>
            <a:r>
              <a:rPr lang="en-GB" sz="1000" b="1" dirty="0">
                <a:solidFill>
                  <a:srgbClr val="64B22D"/>
                </a:solidFill>
              </a:rPr>
              <a:t>65-74</a:t>
            </a:r>
            <a:r>
              <a:rPr lang="en-GB" sz="1000" b="1" dirty="0"/>
              <a:t> attach the most importance to them.</a:t>
            </a:r>
          </a:p>
          <a:p>
            <a:endParaRPr lang="en-GB" sz="1000" b="1" dirty="0"/>
          </a:p>
          <a:p>
            <a:r>
              <a:rPr lang="en-GB" sz="1000" b="1" dirty="0">
                <a:solidFill>
                  <a:srgbClr val="64B22D"/>
                </a:solidFill>
              </a:rPr>
              <a:t>Females</a:t>
            </a:r>
            <a:r>
              <a:rPr lang="en-GB" sz="1000" b="1" dirty="0"/>
              <a:t> attach more importance to each of these factors than </a:t>
            </a:r>
            <a:r>
              <a:rPr lang="en-GB" sz="1000" b="1" dirty="0">
                <a:solidFill>
                  <a:srgbClr val="C00000"/>
                </a:solidFill>
              </a:rPr>
              <a:t>males</a:t>
            </a:r>
          </a:p>
        </p:txBody>
      </p:sp>
    </p:spTree>
    <p:extLst>
      <p:ext uri="{BB962C8B-B14F-4D97-AF65-F5344CB8AC3E}">
        <p14:creationId xmlns:p14="http://schemas.microsoft.com/office/powerpoint/2010/main" val="37459448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BC77AA2-282B-48C1-B802-047F5B6E88B9}"/>
              </a:ext>
            </a:extLst>
          </p:cNvPr>
          <p:cNvSpPr>
            <a:spLocks noGrp="1"/>
          </p:cNvSpPr>
          <p:nvPr>
            <p:ph type="sldNum" sz="quarter" idx="12"/>
          </p:nvPr>
        </p:nvSpPr>
        <p:spPr/>
        <p:txBody>
          <a:bodyPr/>
          <a:lstStyle/>
          <a:p>
            <a:fld id="{F6E39E37-6BC0-A248-806A-337B0CEF6126}" type="slidenum">
              <a:rPr lang="en-US" smtClean="0"/>
              <a:t>17</a:t>
            </a:fld>
            <a:endParaRPr lang="en-US"/>
          </a:p>
        </p:txBody>
      </p:sp>
      <p:sp>
        <p:nvSpPr>
          <p:cNvPr id="11" name="TextBox 10">
            <a:extLst>
              <a:ext uri="{FF2B5EF4-FFF2-40B4-BE49-F238E27FC236}">
                <a16:creationId xmlns:a16="http://schemas.microsoft.com/office/drawing/2014/main" id="{2755452A-2E5D-469B-917D-98374961BE0F}"/>
              </a:ext>
            </a:extLst>
          </p:cNvPr>
          <p:cNvSpPr txBox="1"/>
          <p:nvPr/>
        </p:nvSpPr>
        <p:spPr>
          <a:xfrm>
            <a:off x="310717" y="292153"/>
            <a:ext cx="11407805" cy="580993"/>
          </a:xfrm>
          <a:prstGeom prst="rect">
            <a:avLst/>
          </a:prstGeom>
          <a:noFill/>
        </p:spPr>
        <p:txBody>
          <a:bodyPr wrap="square">
            <a:spAutoFit/>
          </a:bodyPr>
          <a:lstStyle/>
          <a:p>
            <a:pPr>
              <a:lnSpc>
                <a:spcPct val="107000"/>
              </a:lnSpc>
              <a:spcAft>
                <a:spcPts val="800"/>
              </a:spcAft>
            </a:pPr>
            <a:r>
              <a:rPr lang="en-GB" sz="3200" b="1" dirty="0">
                <a:latin typeface="+mj-lt"/>
                <a:ea typeface="Times New Roman" panose="02020603050405020304" pitchFamily="18" charset="0"/>
                <a:cs typeface="Calibri" panose="020F0502020204030204" pitchFamily="34" charset="0"/>
              </a:rPr>
              <a:t>Joined up local teams – overall importance rating of </a:t>
            </a:r>
            <a:r>
              <a:rPr lang="en-GB" sz="3200" b="1" dirty="0">
                <a:solidFill>
                  <a:srgbClr val="EA8132"/>
                </a:solidFill>
                <a:latin typeface="+mj-lt"/>
                <a:ea typeface="Times New Roman" panose="02020603050405020304" pitchFamily="18" charset="0"/>
                <a:cs typeface="Calibri" panose="020F0502020204030204" pitchFamily="34" charset="0"/>
              </a:rPr>
              <a:t>91%</a:t>
            </a:r>
            <a:endParaRPr lang="en-GB" sz="3600" i="1" dirty="0">
              <a:solidFill>
                <a:srgbClr val="EA8132"/>
              </a:solidFill>
              <a:effectLst/>
              <a:latin typeface="+mj-lt"/>
              <a:ea typeface="Times New Roman" panose="02020603050405020304" pitchFamily="18" charset="0"/>
              <a:cs typeface="Calibri" panose="020F0502020204030204" pitchFamily="34" charset="0"/>
            </a:endParaRPr>
          </a:p>
        </p:txBody>
      </p:sp>
      <p:sp>
        <p:nvSpPr>
          <p:cNvPr id="19" name="Rectangle 18">
            <a:extLst>
              <a:ext uri="{FF2B5EF4-FFF2-40B4-BE49-F238E27FC236}">
                <a16:creationId xmlns:a16="http://schemas.microsoft.com/office/drawing/2014/main" id="{9C2E8363-9E9E-45CF-837E-0577FAC937CE}"/>
              </a:ext>
            </a:extLst>
          </p:cNvPr>
          <p:cNvSpPr/>
          <p:nvPr/>
        </p:nvSpPr>
        <p:spPr>
          <a:xfrm>
            <a:off x="195734" y="901099"/>
            <a:ext cx="11638200" cy="56123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EA8132"/>
                </a:solidFill>
                <a:ea typeface="Times New Roman" panose="02020603050405020304" pitchFamily="18" charset="0"/>
                <a:cs typeface="Calibri" panose="020F0502020204030204" pitchFamily="34" charset="0"/>
              </a:rPr>
              <a:t>Ensuring the support that people need is joined up and works for them </a:t>
            </a:r>
            <a:r>
              <a:rPr lang="en-GB" sz="1800" dirty="0">
                <a:solidFill>
                  <a:schemeClr val="tx1"/>
                </a:solidFill>
                <a:effectLst/>
                <a:ea typeface="Times New Roman" panose="02020603050405020304" pitchFamily="18" charset="0"/>
                <a:cs typeface="Calibri" panose="020F0502020204030204" pitchFamily="34" charset="0"/>
              </a:rPr>
              <a:t>heads the list in this section on joined up local teams</a:t>
            </a:r>
            <a:endParaRPr lang="en-GB" sz="1400" dirty="0">
              <a:solidFill>
                <a:schemeClr val="tx1"/>
              </a:solidFill>
              <a:cs typeface="Arial" panose="020B0604020202020204" pitchFamily="34" charset="0"/>
            </a:endParaRPr>
          </a:p>
        </p:txBody>
      </p:sp>
      <p:graphicFrame>
        <p:nvGraphicFramePr>
          <p:cNvPr id="15" name="Chart 14">
            <a:extLst>
              <a:ext uri="{FF2B5EF4-FFF2-40B4-BE49-F238E27FC236}">
                <a16:creationId xmlns:a16="http://schemas.microsoft.com/office/drawing/2014/main" id="{5B2F7839-5332-4676-99BC-6003029EF3F2}"/>
              </a:ext>
            </a:extLst>
          </p:cNvPr>
          <p:cNvGraphicFramePr/>
          <p:nvPr>
            <p:extLst>
              <p:ext uri="{D42A27DB-BD31-4B8C-83A1-F6EECF244321}">
                <p14:modId xmlns:p14="http://schemas.microsoft.com/office/powerpoint/2010/main" val="3598408460"/>
              </p:ext>
            </p:extLst>
          </p:nvPr>
        </p:nvGraphicFramePr>
        <p:xfrm>
          <a:off x="88776" y="1594307"/>
          <a:ext cx="10528917" cy="4527260"/>
        </p:xfrm>
        <a:graphic>
          <a:graphicData uri="http://schemas.openxmlformats.org/drawingml/2006/chart">
            <c:chart xmlns:c="http://schemas.openxmlformats.org/drawingml/2006/chart" xmlns:r="http://schemas.openxmlformats.org/officeDocument/2006/relationships" r:id="rId2"/>
          </a:graphicData>
        </a:graphic>
      </p:graphicFrame>
      <p:sp>
        <p:nvSpPr>
          <p:cNvPr id="9" name="Rectangle 8">
            <a:extLst>
              <a:ext uri="{FF2B5EF4-FFF2-40B4-BE49-F238E27FC236}">
                <a16:creationId xmlns:a16="http://schemas.microsoft.com/office/drawing/2014/main" id="{1D88903C-5881-4533-946B-74E29602438A}"/>
              </a:ext>
            </a:extLst>
          </p:cNvPr>
          <p:cNvSpPr/>
          <p:nvPr/>
        </p:nvSpPr>
        <p:spPr>
          <a:xfrm>
            <a:off x="-1" y="0"/>
            <a:ext cx="3941686"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3b – Survey 7 results – Health and care model</a:t>
            </a:r>
          </a:p>
        </p:txBody>
      </p:sp>
      <p:sp>
        <p:nvSpPr>
          <p:cNvPr id="12" name="Rectangle 11">
            <a:extLst>
              <a:ext uri="{FF2B5EF4-FFF2-40B4-BE49-F238E27FC236}">
                <a16:creationId xmlns:a16="http://schemas.microsoft.com/office/drawing/2014/main" id="{8F07A346-F6F7-46D2-A8F5-DCC9DAFFB039}"/>
              </a:ext>
            </a:extLst>
          </p:cNvPr>
          <p:cNvSpPr/>
          <p:nvPr/>
        </p:nvSpPr>
        <p:spPr>
          <a:xfrm>
            <a:off x="233034" y="6521866"/>
            <a:ext cx="11485489" cy="400105"/>
          </a:xfrm>
          <a:prstGeom prst="rect">
            <a:avLst/>
          </a:prstGeom>
        </p:spPr>
        <p:txBody>
          <a:bodyPr wrap="square" lIns="91432" tIns="45718" rIns="91432" bIns="45718">
            <a:spAutoFit/>
          </a:bodyPr>
          <a:lstStyle/>
          <a:p>
            <a:r>
              <a:rPr lang="en-GB" sz="1000" i="1" dirty="0">
                <a:solidFill>
                  <a:schemeClr val="bg1"/>
                </a:solidFill>
                <a:latin typeface="Arial"/>
              </a:rPr>
              <a:t>Q</a:t>
            </a:r>
            <a:r>
              <a:rPr lang="en-GB" sz="900" i="1" dirty="0">
                <a:solidFill>
                  <a:schemeClr val="bg1"/>
                </a:solidFill>
                <a:effectLst/>
                <a:ea typeface="Times New Roman" panose="02020603050405020304" pitchFamily="18" charset="0"/>
                <a:cs typeface="Calibri" panose="020F0502020204030204" pitchFamily="34" charset="0"/>
              </a:rPr>
              <a:t>2. T</a:t>
            </a:r>
            <a:r>
              <a:rPr lang="en-GB" sz="900" i="1" dirty="0">
                <a:solidFill>
                  <a:schemeClr val="bg1"/>
                </a:solidFill>
                <a:effectLst/>
                <a:ea typeface="Times New Roman" panose="02020603050405020304" pitchFamily="18" charset="0"/>
                <a:cs typeface="Arial" panose="020B0604020202020204" pitchFamily="34" charset="0"/>
              </a:rPr>
              <a:t>he list of factors below relate to how the new health and care model will work, please tell us how important each of the following factors are to you? </a:t>
            </a:r>
            <a:r>
              <a:rPr lang="en-GB" sz="1000" i="1" dirty="0">
                <a:solidFill>
                  <a:schemeClr val="bg1"/>
                </a:solidFill>
                <a:latin typeface="Arial"/>
              </a:rPr>
              <a:t>Base: n=496, total participants answering this question set</a:t>
            </a:r>
            <a:endParaRPr lang="en-GB" sz="1000" i="1" dirty="0">
              <a:solidFill>
                <a:schemeClr val="bg1"/>
              </a:solidFill>
              <a:effectLst/>
              <a:ea typeface="Times New Roman" panose="02020603050405020304" pitchFamily="18" charset="0"/>
              <a:cs typeface="Times New Roman" panose="02020603050405020304" pitchFamily="18" charset="0"/>
            </a:endParaRPr>
          </a:p>
          <a:p>
            <a:endParaRPr lang="en-GB" sz="1000" i="1" dirty="0">
              <a:solidFill>
                <a:srgbClr val="64B22D"/>
              </a:solidFill>
              <a:latin typeface="Arial"/>
            </a:endParaRPr>
          </a:p>
        </p:txBody>
      </p:sp>
      <p:sp>
        <p:nvSpPr>
          <p:cNvPr id="3" name="TextBox 2">
            <a:extLst>
              <a:ext uri="{FF2B5EF4-FFF2-40B4-BE49-F238E27FC236}">
                <a16:creationId xmlns:a16="http://schemas.microsoft.com/office/drawing/2014/main" id="{462E39D6-BFBD-4D6E-963D-4A2AF7B34BE3}"/>
              </a:ext>
            </a:extLst>
          </p:cNvPr>
          <p:cNvSpPr txBox="1"/>
          <p:nvPr/>
        </p:nvSpPr>
        <p:spPr>
          <a:xfrm>
            <a:off x="9552372" y="2611331"/>
            <a:ext cx="646331" cy="369332"/>
          </a:xfrm>
          <a:prstGeom prst="rect">
            <a:avLst/>
          </a:prstGeom>
          <a:noFill/>
        </p:spPr>
        <p:txBody>
          <a:bodyPr wrap="none" rtlCol="0">
            <a:spAutoFit/>
          </a:bodyPr>
          <a:lstStyle/>
          <a:p>
            <a:r>
              <a:rPr lang="en-GB" b="1" dirty="0"/>
              <a:t>95%</a:t>
            </a:r>
          </a:p>
        </p:txBody>
      </p:sp>
      <p:sp>
        <p:nvSpPr>
          <p:cNvPr id="14" name="TextBox 13">
            <a:extLst>
              <a:ext uri="{FF2B5EF4-FFF2-40B4-BE49-F238E27FC236}">
                <a16:creationId xmlns:a16="http://schemas.microsoft.com/office/drawing/2014/main" id="{D3F2E86A-7819-4104-B15E-293D5F5F8C1C}"/>
              </a:ext>
            </a:extLst>
          </p:cNvPr>
          <p:cNvSpPr txBox="1"/>
          <p:nvPr/>
        </p:nvSpPr>
        <p:spPr>
          <a:xfrm>
            <a:off x="9559510" y="3859479"/>
            <a:ext cx="646331" cy="369332"/>
          </a:xfrm>
          <a:prstGeom prst="rect">
            <a:avLst/>
          </a:prstGeom>
          <a:noFill/>
        </p:spPr>
        <p:txBody>
          <a:bodyPr wrap="none" rtlCol="0">
            <a:spAutoFit/>
          </a:bodyPr>
          <a:lstStyle/>
          <a:p>
            <a:r>
              <a:rPr lang="en-GB" b="1" dirty="0"/>
              <a:t>90%</a:t>
            </a:r>
          </a:p>
        </p:txBody>
      </p:sp>
      <p:sp>
        <p:nvSpPr>
          <p:cNvPr id="17" name="TextBox 16">
            <a:extLst>
              <a:ext uri="{FF2B5EF4-FFF2-40B4-BE49-F238E27FC236}">
                <a16:creationId xmlns:a16="http://schemas.microsoft.com/office/drawing/2014/main" id="{C64230CD-7783-49B7-8CC6-0A3B6BF4AA95}"/>
              </a:ext>
            </a:extLst>
          </p:cNvPr>
          <p:cNvSpPr txBox="1"/>
          <p:nvPr/>
        </p:nvSpPr>
        <p:spPr>
          <a:xfrm>
            <a:off x="9559510" y="5114430"/>
            <a:ext cx="646331" cy="369332"/>
          </a:xfrm>
          <a:prstGeom prst="rect">
            <a:avLst/>
          </a:prstGeom>
          <a:noFill/>
        </p:spPr>
        <p:txBody>
          <a:bodyPr wrap="none" rtlCol="0">
            <a:spAutoFit/>
          </a:bodyPr>
          <a:lstStyle/>
          <a:p>
            <a:r>
              <a:rPr lang="en-GB" b="1" dirty="0"/>
              <a:t>90%</a:t>
            </a:r>
          </a:p>
        </p:txBody>
      </p:sp>
      <p:sp>
        <p:nvSpPr>
          <p:cNvPr id="13" name="TextBox 12">
            <a:extLst>
              <a:ext uri="{FF2B5EF4-FFF2-40B4-BE49-F238E27FC236}">
                <a16:creationId xmlns:a16="http://schemas.microsoft.com/office/drawing/2014/main" id="{6B8BADD4-DED7-49F6-BC0F-C19A017AADC6}"/>
              </a:ext>
            </a:extLst>
          </p:cNvPr>
          <p:cNvSpPr txBox="1"/>
          <p:nvPr/>
        </p:nvSpPr>
        <p:spPr>
          <a:xfrm>
            <a:off x="10850457" y="2580664"/>
            <a:ext cx="1100830" cy="2400657"/>
          </a:xfrm>
          <a:prstGeom prst="rect">
            <a:avLst/>
          </a:prstGeom>
          <a:solidFill>
            <a:schemeClr val="bg1"/>
          </a:solidFill>
          <a:ln>
            <a:solidFill>
              <a:schemeClr val="tx1"/>
            </a:solidFill>
          </a:ln>
        </p:spPr>
        <p:txBody>
          <a:bodyPr wrap="square" rtlCol="0">
            <a:spAutoFit/>
          </a:bodyPr>
          <a:lstStyle/>
          <a:p>
            <a:r>
              <a:rPr lang="en-GB" sz="1000" b="1" dirty="0"/>
              <a:t>Those aged </a:t>
            </a:r>
            <a:r>
              <a:rPr lang="en-GB" sz="1000" b="1" dirty="0">
                <a:solidFill>
                  <a:srgbClr val="64B22D"/>
                </a:solidFill>
              </a:rPr>
              <a:t>65-74</a:t>
            </a:r>
            <a:r>
              <a:rPr lang="en-GB" sz="1000" b="1" dirty="0"/>
              <a:t> attach the most importance to these factors, compared to other age groups.</a:t>
            </a:r>
          </a:p>
          <a:p>
            <a:endParaRPr lang="en-GB" sz="1000" b="1" dirty="0"/>
          </a:p>
          <a:p>
            <a:r>
              <a:rPr lang="en-GB" sz="1000" b="1" dirty="0">
                <a:solidFill>
                  <a:srgbClr val="64B22D"/>
                </a:solidFill>
              </a:rPr>
              <a:t>Females</a:t>
            </a:r>
            <a:r>
              <a:rPr lang="en-GB" sz="1000" b="1" dirty="0"/>
              <a:t> attach more importance to each of these factors than </a:t>
            </a:r>
            <a:r>
              <a:rPr lang="en-GB" sz="1000" b="1" dirty="0">
                <a:solidFill>
                  <a:srgbClr val="C00000"/>
                </a:solidFill>
              </a:rPr>
              <a:t>males</a:t>
            </a:r>
          </a:p>
        </p:txBody>
      </p:sp>
    </p:spTree>
    <p:extLst>
      <p:ext uri="{BB962C8B-B14F-4D97-AF65-F5344CB8AC3E}">
        <p14:creationId xmlns:p14="http://schemas.microsoft.com/office/powerpoint/2010/main" val="38718723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BC77AA2-282B-48C1-B802-047F5B6E88B9}"/>
              </a:ext>
            </a:extLst>
          </p:cNvPr>
          <p:cNvSpPr>
            <a:spLocks noGrp="1"/>
          </p:cNvSpPr>
          <p:nvPr>
            <p:ph type="sldNum" sz="quarter" idx="12"/>
          </p:nvPr>
        </p:nvSpPr>
        <p:spPr/>
        <p:txBody>
          <a:bodyPr/>
          <a:lstStyle/>
          <a:p>
            <a:fld id="{F6E39E37-6BC0-A248-806A-337B0CEF6126}" type="slidenum">
              <a:rPr lang="en-US" smtClean="0"/>
              <a:t>18</a:t>
            </a:fld>
            <a:endParaRPr lang="en-US"/>
          </a:p>
        </p:txBody>
      </p:sp>
      <p:sp>
        <p:nvSpPr>
          <p:cNvPr id="11" name="TextBox 10">
            <a:extLst>
              <a:ext uri="{FF2B5EF4-FFF2-40B4-BE49-F238E27FC236}">
                <a16:creationId xmlns:a16="http://schemas.microsoft.com/office/drawing/2014/main" id="{2755452A-2E5D-469B-917D-98374961BE0F}"/>
              </a:ext>
            </a:extLst>
          </p:cNvPr>
          <p:cNvSpPr txBox="1"/>
          <p:nvPr/>
        </p:nvSpPr>
        <p:spPr>
          <a:xfrm>
            <a:off x="310717" y="292153"/>
            <a:ext cx="11407805" cy="580993"/>
          </a:xfrm>
          <a:prstGeom prst="rect">
            <a:avLst/>
          </a:prstGeom>
          <a:noFill/>
        </p:spPr>
        <p:txBody>
          <a:bodyPr wrap="square">
            <a:spAutoFit/>
          </a:bodyPr>
          <a:lstStyle/>
          <a:p>
            <a:pPr>
              <a:lnSpc>
                <a:spcPct val="107000"/>
              </a:lnSpc>
              <a:spcAft>
                <a:spcPts val="800"/>
              </a:spcAft>
            </a:pPr>
            <a:r>
              <a:rPr lang="en-GB" sz="3200" b="1" dirty="0">
                <a:latin typeface="+mj-lt"/>
                <a:ea typeface="Times New Roman" panose="02020603050405020304" pitchFamily="18" charset="0"/>
                <a:cs typeface="Calibri" panose="020F0502020204030204" pitchFamily="34" charset="0"/>
              </a:rPr>
              <a:t>Healthier communities – overall importance rating of </a:t>
            </a:r>
            <a:r>
              <a:rPr lang="en-GB" sz="3200" b="1" dirty="0">
                <a:solidFill>
                  <a:schemeClr val="accent3">
                    <a:lumMod val="75000"/>
                  </a:schemeClr>
                </a:solidFill>
                <a:latin typeface="+mj-lt"/>
                <a:ea typeface="Times New Roman" panose="02020603050405020304" pitchFamily="18" charset="0"/>
                <a:cs typeface="Calibri" panose="020F0502020204030204" pitchFamily="34" charset="0"/>
              </a:rPr>
              <a:t>88%</a:t>
            </a:r>
            <a:endParaRPr lang="en-GB" sz="3600" i="1" dirty="0">
              <a:solidFill>
                <a:schemeClr val="accent3">
                  <a:lumMod val="75000"/>
                </a:schemeClr>
              </a:solidFill>
              <a:effectLst/>
              <a:latin typeface="+mj-lt"/>
              <a:ea typeface="Times New Roman" panose="02020603050405020304" pitchFamily="18" charset="0"/>
              <a:cs typeface="Calibri" panose="020F0502020204030204" pitchFamily="34" charset="0"/>
            </a:endParaRPr>
          </a:p>
        </p:txBody>
      </p:sp>
      <p:sp>
        <p:nvSpPr>
          <p:cNvPr id="19" name="Rectangle 18">
            <a:extLst>
              <a:ext uri="{FF2B5EF4-FFF2-40B4-BE49-F238E27FC236}">
                <a16:creationId xmlns:a16="http://schemas.microsoft.com/office/drawing/2014/main" id="{9C2E8363-9E9E-45CF-837E-0577FAC937CE}"/>
              </a:ext>
            </a:extLst>
          </p:cNvPr>
          <p:cNvSpPr/>
          <p:nvPr/>
        </p:nvSpPr>
        <p:spPr>
          <a:xfrm>
            <a:off x="195734" y="901099"/>
            <a:ext cx="11638200" cy="56123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accent3">
                    <a:lumMod val="75000"/>
                  </a:schemeClr>
                </a:solidFill>
                <a:ea typeface="Times New Roman" panose="02020603050405020304" pitchFamily="18" charset="0"/>
                <a:cs typeface="Calibri" panose="020F0502020204030204" pitchFamily="34" charset="0"/>
              </a:rPr>
              <a:t>Working to prevent illness and reduce health inequalities in all communities </a:t>
            </a:r>
            <a:r>
              <a:rPr lang="en-GB" dirty="0">
                <a:solidFill>
                  <a:schemeClr val="tx1"/>
                </a:solidFill>
                <a:ea typeface="Times New Roman" panose="02020603050405020304" pitchFamily="18" charset="0"/>
                <a:cs typeface="Calibri" panose="020F0502020204030204" pitchFamily="34" charset="0"/>
              </a:rPr>
              <a:t>heads the list in the section on healthier communities.</a:t>
            </a:r>
            <a:r>
              <a:rPr lang="en-GB" b="1" dirty="0">
                <a:solidFill>
                  <a:srgbClr val="64B22D"/>
                </a:solidFill>
                <a:ea typeface="Times New Roman" panose="02020603050405020304" pitchFamily="18" charset="0"/>
                <a:cs typeface="Calibri" panose="020F0502020204030204" pitchFamily="34" charset="0"/>
              </a:rPr>
              <a:t> </a:t>
            </a:r>
            <a:r>
              <a:rPr lang="en-GB" b="1" dirty="0">
                <a:solidFill>
                  <a:schemeClr val="accent3">
                    <a:lumMod val="75000"/>
                  </a:schemeClr>
                </a:solidFill>
                <a:ea typeface="Times New Roman" panose="02020603050405020304" pitchFamily="18" charset="0"/>
                <a:cs typeface="Calibri" panose="020F0502020204030204" pitchFamily="34" charset="0"/>
              </a:rPr>
              <a:t>It is also the highest ranking factor across all five sections</a:t>
            </a:r>
            <a:endParaRPr lang="en-GB" sz="1400" dirty="0">
              <a:solidFill>
                <a:schemeClr val="accent3">
                  <a:lumMod val="75000"/>
                </a:schemeClr>
              </a:solidFill>
              <a:cs typeface="Arial" panose="020B0604020202020204" pitchFamily="34" charset="0"/>
            </a:endParaRPr>
          </a:p>
        </p:txBody>
      </p:sp>
      <p:graphicFrame>
        <p:nvGraphicFramePr>
          <p:cNvPr id="15" name="Chart 14">
            <a:extLst>
              <a:ext uri="{FF2B5EF4-FFF2-40B4-BE49-F238E27FC236}">
                <a16:creationId xmlns:a16="http://schemas.microsoft.com/office/drawing/2014/main" id="{5B2F7839-5332-4676-99BC-6003029EF3F2}"/>
              </a:ext>
            </a:extLst>
          </p:cNvPr>
          <p:cNvGraphicFramePr/>
          <p:nvPr>
            <p:extLst>
              <p:ext uri="{D42A27DB-BD31-4B8C-83A1-F6EECF244321}">
                <p14:modId xmlns:p14="http://schemas.microsoft.com/office/powerpoint/2010/main" val="577165138"/>
              </p:ext>
            </p:extLst>
          </p:nvPr>
        </p:nvGraphicFramePr>
        <p:xfrm>
          <a:off x="88776" y="1594307"/>
          <a:ext cx="10528917" cy="4527260"/>
        </p:xfrm>
        <a:graphic>
          <a:graphicData uri="http://schemas.openxmlformats.org/drawingml/2006/chart">
            <c:chart xmlns:c="http://schemas.openxmlformats.org/drawingml/2006/chart" xmlns:r="http://schemas.openxmlformats.org/officeDocument/2006/relationships" r:id="rId2"/>
          </a:graphicData>
        </a:graphic>
      </p:graphicFrame>
      <p:sp>
        <p:nvSpPr>
          <p:cNvPr id="9" name="Rectangle 8">
            <a:extLst>
              <a:ext uri="{FF2B5EF4-FFF2-40B4-BE49-F238E27FC236}">
                <a16:creationId xmlns:a16="http://schemas.microsoft.com/office/drawing/2014/main" id="{1D88903C-5881-4533-946B-74E29602438A}"/>
              </a:ext>
            </a:extLst>
          </p:cNvPr>
          <p:cNvSpPr/>
          <p:nvPr/>
        </p:nvSpPr>
        <p:spPr>
          <a:xfrm>
            <a:off x="-1" y="0"/>
            <a:ext cx="3941686"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3b – Survey 7 results – Health and care model</a:t>
            </a:r>
          </a:p>
        </p:txBody>
      </p:sp>
      <p:sp>
        <p:nvSpPr>
          <p:cNvPr id="12" name="Rectangle 11">
            <a:extLst>
              <a:ext uri="{FF2B5EF4-FFF2-40B4-BE49-F238E27FC236}">
                <a16:creationId xmlns:a16="http://schemas.microsoft.com/office/drawing/2014/main" id="{8F07A346-F6F7-46D2-A8F5-DCC9DAFFB039}"/>
              </a:ext>
            </a:extLst>
          </p:cNvPr>
          <p:cNvSpPr/>
          <p:nvPr/>
        </p:nvSpPr>
        <p:spPr>
          <a:xfrm>
            <a:off x="233034" y="6521866"/>
            <a:ext cx="11485489" cy="400105"/>
          </a:xfrm>
          <a:prstGeom prst="rect">
            <a:avLst/>
          </a:prstGeom>
        </p:spPr>
        <p:txBody>
          <a:bodyPr wrap="square" lIns="91432" tIns="45718" rIns="91432" bIns="45718">
            <a:spAutoFit/>
          </a:bodyPr>
          <a:lstStyle/>
          <a:p>
            <a:r>
              <a:rPr lang="en-GB" sz="1000" i="1" dirty="0">
                <a:solidFill>
                  <a:schemeClr val="bg1"/>
                </a:solidFill>
                <a:latin typeface="Arial"/>
              </a:rPr>
              <a:t>Q</a:t>
            </a:r>
            <a:r>
              <a:rPr lang="en-GB" sz="900" i="1" dirty="0">
                <a:solidFill>
                  <a:schemeClr val="bg1"/>
                </a:solidFill>
                <a:effectLst/>
                <a:ea typeface="Times New Roman" panose="02020603050405020304" pitchFamily="18" charset="0"/>
                <a:cs typeface="Calibri" panose="020F0502020204030204" pitchFamily="34" charset="0"/>
              </a:rPr>
              <a:t>2. T</a:t>
            </a:r>
            <a:r>
              <a:rPr lang="en-GB" sz="900" i="1" dirty="0">
                <a:solidFill>
                  <a:schemeClr val="bg1"/>
                </a:solidFill>
                <a:effectLst/>
                <a:ea typeface="Times New Roman" panose="02020603050405020304" pitchFamily="18" charset="0"/>
                <a:cs typeface="Arial" panose="020B0604020202020204" pitchFamily="34" charset="0"/>
              </a:rPr>
              <a:t>he list of factors below relate to how the new health and care model will work, please tell us how important each of the following factors are to you? </a:t>
            </a:r>
            <a:r>
              <a:rPr lang="en-GB" sz="1000" i="1" dirty="0">
                <a:solidFill>
                  <a:schemeClr val="bg1"/>
                </a:solidFill>
                <a:latin typeface="Arial"/>
              </a:rPr>
              <a:t>Base: n=497, total participants answering this question set</a:t>
            </a:r>
            <a:endParaRPr lang="en-GB" sz="1000" i="1" dirty="0">
              <a:solidFill>
                <a:schemeClr val="bg1"/>
              </a:solidFill>
              <a:effectLst/>
              <a:ea typeface="Times New Roman" panose="02020603050405020304" pitchFamily="18" charset="0"/>
              <a:cs typeface="Times New Roman" panose="02020603050405020304" pitchFamily="18" charset="0"/>
            </a:endParaRPr>
          </a:p>
          <a:p>
            <a:endParaRPr lang="en-GB" sz="1000" i="1" dirty="0">
              <a:solidFill>
                <a:srgbClr val="64B22D"/>
              </a:solidFill>
              <a:latin typeface="Arial"/>
            </a:endParaRPr>
          </a:p>
        </p:txBody>
      </p:sp>
      <p:sp>
        <p:nvSpPr>
          <p:cNvPr id="3" name="TextBox 2">
            <a:extLst>
              <a:ext uri="{FF2B5EF4-FFF2-40B4-BE49-F238E27FC236}">
                <a16:creationId xmlns:a16="http://schemas.microsoft.com/office/drawing/2014/main" id="{462E39D6-BFBD-4D6E-963D-4A2AF7B34BE3}"/>
              </a:ext>
            </a:extLst>
          </p:cNvPr>
          <p:cNvSpPr txBox="1"/>
          <p:nvPr/>
        </p:nvSpPr>
        <p:spPr>
          <a:xfrm>
            <a:off x="9552372" y="2407614"/>
            <a:ext cx="646331" cy="369332"/>
          </a:xfrm>
          <a:prstGeom prst="rect">
            <a:avLst/>
          </a:prstGeom>
          <a:noFill/>
        </p:spPr>
        <p:txBody>
          <a:bodyPr wrap="none" rtlCol="0">
            <a:spAutoFit/>
          </a:bodyPr>
          <a:lstStyle/>
          <a:p>
            <a:r>
              <a:rPr lang="en-GB" b="1" dirty="0"/>
              <a:t>96%</a:t>
            </a:r>
          </a:p>
        </p:txBody>
      </p:sp>
      <p:sp>
        <p:nvSpPr>
          <p:cNvPr id="14" name="TextBox 13">
            <a:extLst>
              <a:ext uri="{FF2B5EF4-FFF2-40B4-BE49-F238E27FC236}">
                <a16:creationId xmlns:a16="http://schemas.microsoft.com/office/drawing/2014/main" id="{D3F2E86A-7819-4104-B15E-293D5F5F8C1C}"/>
              </a:ext>
            </a:extLst>
          </p:cNvPr>
          <p:cNvSpPr txBox="1"/>
          <p:nvPr/>
        </p:nvSpPr>
        <p:spPr>
          <a:xfrm>
            <a:off x="9552372" y="3401690"/>
            <a:ext cx="646331" cy="369332"/>
          </a:xfrm>
          <a:prstGeom prst="rect">
            <a:avLst/>
          </a:prstGeom>
          <a:noFill/>
        </p:spPr>
        <p:txBody>
          <a:bodyPr wrap="none" rtlCol="0">
            <a:spAutoFit/>
          </a:bodyPr>
          <a:lstStyle/>
          <a:p>
            <a:r>
              <a:rPr lang="en-GB" b="1" dirty="0"/>
              <a:t>89%</a:t>
            </a:r>
          </a:p>
        </p:txBody>
      </p:sp>
      <p:sp>
        <p:nvSpPr>
          <p:cNvPr id="17" name="TextBox 16">
            <a:extLst>
              <a:ext uri="{FF2B5EF4-FFF2-40B4-BE49-F238E27FC236}">
                <a16:creationId xmlns:a16="http://schemas.microsoft.com/office/drawing/2014/main" id="{C64230CD-7783-49B7-8CC6-0A3B6BF4AA95}"/>
              </a:ext>
            </a:extLst>
          </p:cNvPr>
          <p:cNvSpPr txBox="1"/>
          <p:nvPr/>
        </p:nvSpPr>
        <p:spPr>
          <a:xfrm>
            <a:off x="9559510" y="4386440"/>
            <a:ext cx="646331" cy="369332"/>
          </a:xfrm>
          <a:prstGeom prst="rect">
            <a:avLst/>
          </a:prstGeom>
          <a:noFill/>
        </p:spPr>
        <p:txBody>
          <a:bodyPr wrap="none" rtlCol="0">
            <a:spAutoFit/>
          </a:bodyPr>
          <a:lstStyle/>
          <a:p>
            <a:r>
              <a:rPr lang="en-GB" b="1" dirty="0"/>
              <a:t>86%</a:t>
            </a:r>
          </a:p>
        </p:txBody>
      </p:sp>
      <p:sp>
        <p:nvSpPr>
          <p:cNvPr id="20" name="TextBox 19">
            <a:extLst>
              <a:ext uri="{FF2B5EF4-FFF2-40B4-BE49-F238E27FC236}">
                <a16:creationId xmlns:a16="http://schemas.microsoft.com/office/drawing/2014/main" id="{44174A5D-CE5A-4BE6-A727-63374799B9DC}"/>
              </a:ext>
            </a:extLst>
          </p:cNvPr>
          <p:cNvSpPr txBox="1"/>
          <p:nvPr/>
        </p:nvSpPr>
        <p:spPr>
          <a:xfrm>
            <a:off x="9552372" y="5317922"/>
            <a:ext cx="646331" cy="369332"/>
          </a:xfrm>
          <a:prstGeom prst="rect">
            <a:avLst/>
          </a:prstGeom>
          <a:noFill/>
        </p:spPr>
        <p:txBody>
          <a:bodyPr wrap="none" rtlCol="0">
            <a:spAutoFit/>
          </a:bodyPr>
          <a:lstStyle/>
          <a:p>
            <a:r>
              <a:rPr lang="en-GB" b="1" dirty="0"/>
              <a:t>79%</a:t>
            </a:r>
          </a:p>
        </p:txBody>
      </p:sp>
      <p:sp>
        <p:nvSpPr>
          <p:cNvPr id="13" name="TextBox 12">
            <a:extLst>
              <a:ext uri="{FF2B5EF4-FFF2-40B4-BE49-F238E27FC236}">
                <a16:creationId xmlns:a16="http://schemas.microsoft.com/office/drawing/2014/main" id="{D7643980-E681-4F28-8F50-44A15C8E1B32}"/>
              </a:ext>
            </a:extLst>
          </p:cNvPr>
          <p:cNvSpPr txBox="1"/>
          <p:nvPr/>
        </p:nvSpPr>
        <p:spPr>
          <a:xfrm>
            <a:off x="10850457" y="2580664"/>
            <a:ext cx="1100830" cy="2400657"/>
          </a:xfrm>
          <a:prstGeom prst="rect">
            <a:avLst/>
          </a:prstGeom>
          <a:solidFill>
            <a:schemeClr val="bg1"/>
          </a:solidFill>
          <a:ln>
            <a:solidFill>
              <a:schemeClr val="tx1"/>
            </a:solidFill>
          </a:ln>
        </p:spPr>
        <p:txBody>
          <a:bodyPr wrap="square" rtlCol="0">
            <a:spAutoFit/>
          </a:bodyPr>
          <a:lstStyle/>
          <a:p>
            <a:r>
              <a:rPr lang="en-GB" sz="1000" b="1" dirty="0"/>
              <a:t>Those aged </a:t>
            </a:r>
            <a:r>
              <a:rPr lang="en-GB" sz="1000" b="1" dirty="0">
                <a:solidFill>
                  <a:srgbClr val="64B22D"/>
                </a:solidFill>
              </a:rPr>
              <a:t>65-74</a:t>
            </a:r>
            <a:r>
              <a:rPr lang="en-GB" sz="1000" b="1" dirty="0"/>
              <a:t> attach the most importance to these factors, compared to other age groups.</a:t>
            </a:r>
          </a:p>
          <a:p>
            <a:endParaRPr lang="en-GB" sz="1000" b="1" dirty="0"/>
          </a:p>
          <a:p>
            <a:r>
              <a:rPr lang="en-GB" sz="1000" b="1" dirty="0">
                <a:solidFill>
                  <a:srgbClr val="64B22D"/>
                </a:solidFill>
              </a:rPr>
              <a:t>Females</a:t>
            </a:r>
            <a:r>
              <a:rPr lang="en-GB" sz="1000" b="1" dirty="0"/>
              <a:t> attach more importance to each of these factors than </a:t>
            </a:r>
            <a:r>
              <a:rPr lang="en-GB" sz="1000" b="1" dirty="0">
                <a:solidFill>
                  <a:srgbClr val="C00000"/>
                </a:solidFill>
              </a:rPr>
              <a:t>males</a:t>
            </a:r>
          </a:p>
        </p:txBody>
      </p:sp>
    </p:spTree>
    <p:extLst>
      <p:ext uri="{BB962C8B-B14F-4D97-AF65-F5344CB8AC3E}">
        <p14:creationId xmlns:p14="http://schemas.microsoft.com/office/powerpoint/2010/main" val="2364981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179E13C-FC3C-4820-8A95-41FE22677671}"/>
              </a:ext>
            </a:extLst>
          </p:cNvPr>
          <p:cNvSpPr>
            <a:spLocks noGrp="1"/>
          </p:cNvSpPr>
          <p:nvPr>
            <p:ph type="sldNum" sz="quarter" idx="12"/>
          </p:nvPr>
        </p:nvSpPr>
        <p:spPr/>
        <p:txBody>
          <a:bodyPr/>
          <a:lstStyle/>
          <a:p>
            <a:fld id="{F6E39E37-6BC0-A248-806A-337B0CEF6126}" type="slidenum">
              <a:rPr lang="en-US" smtClean="0"/>
              <a:t>1</a:t>
            </a:fld>
            <a:endParaRPr lang="en-US"/>
          </a:p>
        </p:txBody>
      </p:sp>
      <p:sp>
        <p:nvSpPr>
          <p:cNvPr id="5" name="Rounded Rectangle 15">
            <a:extLst>
              <a:ext uri="{FF2B5EF4-FFF2-40B4-BE49-F238E27FC236}">
                <a16:creationId xmlns:a16="http://schemas.microsoft.com/office/drawing/2014/main" id="{243F8A40-3298-447D-883F-DBFE519BB4C0}"/>
              </a:ext>
            </a:extLst>
          </p:cNvPr>
          <p:cNvSpPr/>
          <p:nvPr/>
        </p:nvSpPr>
        <p:spPr>
          <a:xfrm>
            <a:off x="1297029" y="907729"/>
            <a:ext cx="10513168" cy="585646"/>
          </a:xfrm>
          <a:prstGeom prst="roundRect">
            <a:avLst/>
          </a:prstGeom>
          <a:solidFill>
            <a:srgbClr val="EA8132"/>
          </a:solidFill>
          <a:ln>
            <a:solidFill>
              <a:srgbClr val="EA81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accent5">
                    <a:lumMod val="50000"/>
                  </a:schemeClr>
                </a:solidFill>
              </a:rPr>
              <a:t>1. </a:t>
            </a:r>
            <a:r>
              <a:rPr lang="en-GB" dirty="0">
                <a:solidFill>
                  <a:schemeClr val="bg1"/>
                </a:solidFill>
              </a:rPr>
              <a:t>Introduction									Page 2</a:t>
            </a:r>
          </a:p>
        </p:txBody>
      </p:sp>
      <p:sp>
        <p:nvSpPr>
          <p:cNvPr id="7" name="Rounded Rectangle 15">
            <a:extLst>
              <a:ext uri="{FF2B5EF4-FFF2-40B4-BE49-F238E27FC236}">
                <a16:creationId xmlns:a16="http://schemas.microsoft.com/office/drawing/2014/main" id="{1F1907BB-6A55-4300-9D7B-58021BDFA99F}"/>
              </a:ext>
            </a:extLst>
          </p:cNvPr>
          <p:cNvSpPr/>
          <p:nvPr/>
        </p:nvSpPr>
        <p:spPr>
          <a:xfrm>
            <a:off x="1297029" y="2759090"/>
            <a:ext cx="10513168" cy="585646"/>
          </a:xfrm>
          <a:prstGeom prst="roundRect">
            <a:avLst/>
          </a:prstGeom>
          <a:solidFill>
            <a:srgbClr val="0095C4"/>
          </a:solidFill>
          <a:ln>
            <a:solidFill>
              <a:srgbClr val="0095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accent5">
                    <a:lumMod val="50000"/>
                  </a:schemeClr>
                </a:solidFill>
              </a:rPr>
              <a:t>3a. </a:t>
            </a:r>
            <a:r>
              <a:rPr lang="en-GB" dirty="0">
                <a:solidFill>
                  <a:schemeClr val="bg1"/>
                </a:solidFill>
              </a:rPr>
              <a:t>Survey 7 results – Keeping well </a:t>
            </a:r>
            <a:r>
              <a:rPr lang="en-GB" sz="1200" i="1" dirty="0">
                <a:solidFill>
                  <a:schemeClr val="bg1"/>
                </a:solidFill>
              </a:rPr>
              <a:t>					</a:t>
            </a:r>
            <a:r>
              <a:rPr lang="en-GB" sz="1200" dirty="0">
                <a:solidFill>
                  <a:schemeClr val="bg1"/>
                </a:solidFill>
              </a:rPr>
              <a:t>	</a:t>
            </a:r>
            <a:r>
              <a:rPr lang="en-GB" dirty="0">
                <a:solidFill>
                  <a:schemeClr val="bg1"/>
                </a:solidFill>
              </a:rPr>
              <a:t>	Page 10</a:t>
            </a:r>
          </a:p>
        </p:txBody>
      </p:sp>
      <p:sp>
        <p:nvSpPr>
          <p:cNvPr id="8" name="Rounded Rectangle 15">
            <a:extLst>
              <a:ext uri="{FF2B5EF4-FFF2-40B4-BE49-F238E27FC236}">
                <a16:creationId xmlns:a16="http://schemas.microsoft.com/office/drawing/2014/main" id="{A2729654-4D50-45C1-ABCA-4BEDDF3E741B}"/>
              </a:ext>
            </a:extLst>
          </p:cNvPr>
          <p:cNvSpPr/>
          <p:nvPr/>
        </p:nvSpPr>
        <p:spPr>
          <a:xfrm>
            <a:off x="1297029" y="1835245"/>
            <a:ext cx="10513168" cy="585646"/>
          </a:xfrm>
          <a:prstGeom prst="roundRect">
            <a:avLst/>
          </a:prstGeom>
          <a:solidFill>
            <a:srgbClr val="64B22D"/>
          </a:solidFill>
          <a:ln>
            <a:solidFill>
              <a:srgbClr val="6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accent5">
                    <a:lumMod val="50000"/>
                  </a:schemeClr>
                </a:solidFill>
              </a:rPr>
              <a:t>2. </a:t>
            </a:r>
            <a:r>
              <a:rPr lang="en-GB" dirty="0">
                <a:solidFill>
                  <a:schemeClr val="bg1"/>
                </a:solidFill>
              </a:rPr>
              <a:t>Overview summary								Page 6</a:t>
            </a:r>
          </a:p>
        </p:txBody>
      </p:sp>
      <p:sp>
        <p:nvSpPr>
          <p:cNvPr id="9" name="Rounded Rectangle 15">
            <a:extLst>
              <a:ext uri="{FF2B5EF4-FFF2-40B4-BE49-F238E27FC236}">
                <a16:creationId xmlns:a16="http://schemas.microsoft.com/office/drawing/2014/main" id="{7C9FA3F4-C78E-492A-B1D5-38C6ED2A3871}"/>
              </a:ext>
            </a:extLst>
          </p:cNvPr>
          <p:cNvSpPr/>
          <p:nvPr/>
        </p:nvSpPr>
        <p:spPr>
          <a:xfrm>
            <a:off x="1297029" y="4606780"/>
            <a:ext cx="10513168" cy="585646"/>
          </a:xfrm>
          <a:prstGeom prst="roundRect">
            <a:avLst/>
          </a:prstGeom>
          <a:solidFill>
            <a:srgbClr val="EA8132"/>
          </a:solidFill>
          <a:ln>
            <a:solidFill>
              <a:srgbClr val="EA81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accent5">
                    <a:lumMod val="50000"/>
                  </a:schemeClr>
                </a:solidFill>
              </a:rPr>
              <a:t>4. </a:t>
            </a:r>
            <a:r>
              <a:rPr lang="en-GB" dirty="0">
                <a:solidFill>
                  <a:schemeClr val="bg1"/>
                </a:solidFill>
              </a:rPr>
              <a:t>Appendices – Panel profile							Page 33</a:t>
            </a:r>
          </a:p>
        </p:txBody>
      </p:sp>
      <p:sp>
        <p:nvSpPr>
          <p:cNvPr id="15" name="Text Placeholder 1">
            <a:extLst>
              <a:ext uri="{FF2B5EF4-FFF2-40B4-BE49-F238E27FC236}">
                <a16:creationId xmlns:a16="http://schemas.microsoft.com/office/drawing/2014/main" id="{B564E9CD-A64C-403F-9895-7104A80F673C}"/>
              </a:ext>
            </a:extLst>
          </p:cNvPr>
          <p:cNvSpPr>
            <a:spLocks noGrp="1"/>
          </p:cNvSpPr>
          <p:nvPr>
            <p:ph type="body" sz="quarter" idx="13"/>
          </p:nvPr>
        </p:nvSpPr>
        <p:spPr>
          <a:xfrm>
            <a:off x="156681" y="255495"/>
            <a:ext cx="11744136" cy="1030287"/>
          </a:xfrm>
        </p:spPr>
        <p:txBody>
          <a:bodyPr>
            <a:normAutofit/>
          </a:bodyPr>
          <a:lstStyle/>
          <a:p>
            <a:r>
              <a:rPr lang="en-GB" sz="2800" dirty="0"/>
              <a:t>Report structure</a:t>
            </a:r>
          </a:p>
        </p:txBody>
      </p:sp>
      <p:sp>
        <p:nvSpPr>
          <p:cNvPr id="16" name="Rounded Rectangle 15">
            <a:extLst>
              <a:ext uri="{FF2B5EF4-FFF2-40B4-BE49-F238E27FC236}">
                <a16:creationId xmlns:a16="http://schemas.microsoft.com/office/drawing/2014/main" id="{56E90306-853B-428D-88E6-16C1889DF91F}"/>
              </a:ext>
            </a:extLst>
          </p:cNvPr>
          <p:cNvSpPr/>
          <p:nvPr/>
        </p:nvSpPr>
        <p:spPr>
          <a:xfrm>
            <a:off x="1297029" y="3682935"/>
            <a:ext cx="10513168" cy="585646"/>
          </a:xfrm>
          <a:prstGeom prst="roundRect">
            <a:avLst/>
          </a:prstGeom>
          <a:solidFill>
            <a:srgbClr val="0095C4"/>
          </a:solidFill>
          <a:ln>
            <a:solidFill>
              <a:srgbClr val="0095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accent5">
                    <a:lumMod val="50000"/>
                  </a:schemeClr>
                </a:solidFill>
              </a:rPr>
              <a:t>3b. </a:t>
            </a:r>
            <a:r>
              <a:rPr lang="en-GB" dirty="0">
                <a:solidFill>
                  <a:schemeClr val="bg1"/>
                </a:solidFill>
              </a:rPr>
              <a:t>Survey 7 results – Health and care model					Page 13</a:t>
            </a:r>
          </a:p>
        </p:txBody>
      </p:sp>
    </p:spTree>
    <p:extLst>
      <p:ext uri="{BB962C8B-B14F-4D97-AF65-F5344CB8AC3E}">
        <p14:creationId xmlns:p14="http://schemas.microsoft.com/office/powerpoint/2010/main" val="21475998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BC77AA2-282B-48C1-B802-047F5B6E88B9}"/>
              </a:ext>
            </a:extLst>
          </p:cNvPr>
          <p:cNvSpPr>
            <a:spLocks noGrp="1"/>
          </p:cNvSpPr>
          <p:nvPr>
            <p:ph type="sldNum" sz="quarter" idx="12"/>
          </p:nvPr>
        </p:nvSpPr>
        <p:spPr/>
        <p:txBody>
          <a:bodyPr/>
          <a:lstStyle/>
          <a:p>
            <a:fld id="{F6E39E37-6BC0-A248-806A-337B0CEF6126}" type="slidenum">
              <a:rPr lang="en-US" smtClean="0"/>
              <a:t>19</a:t>
            </a:fld>
            <a:endParaRPr lang="en-US"/>
          </a:p>
        </p:txBody>
      </p:sp>
      <p:sp>
        <p:nvSpPr>
          <p:cNvPr id="11" name="TextBox 10">
            <a:extLst>
              <a:ext uri="{FF2B5EF4-FFF2-40B4-BE49-F238E27FC236}">
                <a16:creationId xmlns:a16="http://schemas.microsoft.com/office/drawing/2014/main" id="{2755452A-2E5D-469B-917D-98374961BE0F}"/>
              </a:ext>
            </a:extLst>
          </p:cNvPr>
          <p:cNvSpPr txBox="1"/>
          <p:nvPr/>
        </p:nvSpPr>
        <p:spPr>
          <a:xfrm>
            <a:off x="310717" y="292153"/>
            <a:ext cx="11407805" cy="580993"/>
          </a:xfrm>
          <a:prstGeom prst="rect">
            <a:avLst/>
          </a:prstGeom>
          <a:noFill/>
        </p:spPr>
        <p:txBody>
          <a:bodyPr wrap="square">
            <a:spAutoFit/>
          </a:bodyPr>
          <a:lstStyle/>
          <a:p>
            <a:pPr>
              <a:lnSpc>
                <a:spcPct val="107000"/>
              </a:lnSpc>
              <a:spcAft>
                <a:spcPts val="800"/>
              </a:spcAft>
            </a:pPr>
            <a:r>
              <a:rPr lang="en-GB" sz="3200" b="1" dirty="0">
                <a:latin typeface="+mj-lt"/>
                <a:ea typeface="Times New Roman" panose="02020603050405020304" pitchFamily="18" charset="0"/>
                <a:cs typeface="Calibri" panose="020F0502020204030204" pitchFamily="34" charset="0"/>
              </a:rPr>
              <a:t>Specialist centres – overall importance rating of </a:t>
            </a:r>
            <a:r>
              <a:rPr lang="en-GB" sz="3200" b="1" dirty="0">
                <a:solidFill>
                  <a:srgbClr val="009DCC"/>
                </a:solidFill>
                <a:latin typeface="+mj-lt"/>
                <a:ea typeface="Times New Roman" panose="02020603050405020304" pitchFamily="18" charset="0"/>
                <a:cs typeface="Calibri" panose="020F0502020204030204" pitchFamily="34" charset="0"/>
              </a:rPr>
              <a:t>88%</a:t>
            </a:r>
            <a:endParaRPr lang="en-GB" sz="3600" i="1" dirty="0">
              <a:solidFill>
                <a:srgbClr val="009DCC"/>
              </a:solidFill>
              <a:effectLst/>
              <a:latin typeface="+mj-lt"/>
              <a:ea typeface="Times New Roman" panose="02020603050405020304" pitchFamily="18" charset="0"/>
              <a:cs typeface="Calibri" panose="020F0502020204030204" pitchFamily="34" charset="0"/>
            </a:endParaRPr>
          </a:p>
        </p:txBody>
      </p:sp>
      <p:sp>
        <p:nvSpPr>
          <p:cNvPr id="19" name="Rectangle 18">
            <a:extLst>
              <a:ext uri="{FF2B5EF4-FFF2-40B4-BE49-F238E27FC236}">
                <a16:creationId xmlns:a16="http://schemas.microsoft.com/office/drawing/2014/main" id="{9C2E8363-9E9E-45CF-837E-0577FAC937CE}"/>
              </a:ext>
            </a:extLst>
          </p:cNvPr>
          <p:cNvSpPr/>
          <p:nvPr/>
        </p:nvSpPr>
        <p:spPr>
          <a:xfrm>
            <a:off x="195734" y="901099"/>
            <a:ext cx="11638200" cy="56123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009DCC"/>
                </a:solidFill>
                <a:ea typeface="Times New Roman" panose="02020603050405020304" pitchFamily="18" charset="0"/>
                <a:cs typeface="Calibri" panose="020F0502020204030204" pitchFamily="34" charset="0"/>
              </a:rPr>
              <a:t>Investing in specialist centres </a:t>
            </a:r>
            <a:r>
              <a:rPr lang="en-GB" sz="1800" dirty="0">
                <a:solidFill>
                  <a:schemeClr val="tx1"/>
                </a:solidFill>
                <a:effectLst/>
                <a:ea typeface="Times New Roman" panose="02020603050405020304" pitchFamily="18" charset="0"/>
                <a:cs typeface="Calibri" panose="020F0502020204030204" pitchFamily="34" charset="0"/>
              </a:rPr>
              <a:t>heads the list in this section on specialist centres</a:t>
            </a:r>
            <a:endParaRPr lang="en-GB" sz="1400" dirty="0">
              <a:solidFill>
                <a:schemeClr val="tx1"/>
              </a:solidFill>
              <a:cs typeface="Arial" panose="020B0604020202020204" pitchFamily="34" charset="0"/>
            </a:endParaRPr>
          </a:p>
        </p:txBody>
      </p:sp>
      <p:graphicFrame>
        <p:nvGraphicFramePr>
          <p:cNvPr id="15" name="Chart 14">
            <a:extLst>
              <a:ext uri="{FF2B5EF4-FFF2-40B4-BE49-F238E27FC236}">
                <a16:creationId xmlns:a16="http://schemas.microsoft.com/office/drawing/2014/main" id="{5B2F7839-5332-4676-99BC-6003029EF3F2}"/>
              </a:ext>
            </a:extLst>
          </p:cNvPr>
          <p:cNvGraphicFramePr/>
          <p:nvPr>
            <p:extLst>
              <p:ext uri="{D42A27DB-BD31-4B8C-83A1-F6EECF244321}">
                <p14:modId xmlns:p14="http://schemas.microsoft.com/office/powerpoint/2010/main" val="1485079541"/>
              </p:ext>
            </p:extLst>
          </p:nvPr>
        </p:nvGraphicFramePr>
        <p:xfrm>
          <a:off x="88776" y="1594307"/>
          <a:ext cx="10528917" cy="4527260"/>
        </p:xfrm>
        <a:graphic>
          <a:graphicData uri="http://schemas.openxmlformats.org/drawingml/2006/chart">
            <c:chart xmlns:c="http://schemas.openxmlformats.org/drawingml/2006/chart" xmlns:r="http://schemas.openxmlformats.org/officeDocument/2006/relationships" r:id="rId2"/>
          </a:graphicData>
        </a:graphic>
      </p:graphicFrame>
      <p:sp>
        <p:nvSpPr>
          <p:cNvPr id="9" name="Rectangle 8">
            <a:extLst>
              <a:ext uri="{FF2B5EF4-FFF2-40B4-BE49-F238E27FC236}">
                <a16:creationId xmlns:a16="http://schemas.microsoft.com/office/drawing/2014/main" id="{1D88903C-5881-4533-946B-74E29602438A}"/>
              </a:ext>
            </a:extLst>
          </p:cNvPr>
          <p:cNvSpPr/>
          <p:nvPr/>
        </p:nvSpPr>
        <p:spPr>
          <a:xfrm>
            <a:off x="-1" y="0"/>
            <a:ext cx="3941686"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3b – Survey 7 results – Health and care model</a:t>
            </a:r>
          </a:p>
        </p:txBody>
      </p:sp>
      <p:sp>
        <p:nvSpPr>
          <p:cNvPr id="12" name="Rectangle 11">
            <a:extLst>
              <a:ext uri="{FF2B5EF4-FFF2-40B4-BE49-F238E27FC236}">
                <a16:creationId xmlns:a16="http://schemas.microsoft.com/office/drawing/2014/main" id="{8F07A346-F6F7-46D2-A8F5-DCC9DAFFB039}"/>
              </a:ext>
            </a:extLst>
          </p:cNvPr>
          <p:cNvSpPr/>
          <p:nvPr/>
        </p:nvSpPr>
        <p:spPr>
          <a:xfrm>
            <a:off x="233034" y="6521866"/>
            <a:ext cx="11485489" cy="400105"/>
          </a:xfrm>
          <a:prstGeom prst="rect">
            <a:avLst/>
          </a:prstGeom>
        </p:spPr>
        <p:txBody>
          <a:bodyPr wrap="square" lIns="91432" tIns="45718" rIns="91432" bIns="45718">
            <a:spAutoFit/>
          </a:bodyPr>
          <a:lstStyle/>
          <a:p>
            <a:r>
              <a:rPr lang="en-GB" sz="1000" i="1" dirty="0">
                <a:solidFill>
                  <a:schemeClr val="bg1"/>
                </a:solidFill>
                <a:latin typeface="Arial"/>
              </a:rPr>
              <a:t>Q</a:t>
            </a:r>
            <a:r>
              <a:rPr lang="en-GB" sz="900" i="1" dirty="0">
                <a:solidFill>
                  <a:schemeClr val="bg1"/>
                </a:solidFill>
                <a:effectLst/>
                <a:ea typeface="Times New Roman" panose="02020603050405020304" pitchFamily="18" charset="0"/>
                <a:cs typeface="Calibri" panose="020F0502020204030204" pitchFamily="34" charset="0"/>
              </a:rPr>
              <a:t>2. T</a:t>
            </a:r>
            <a:r>
              <a:rPr lang="en-GB" sz="900" i="1" dirty="0">
                <a:solidFill>
                  <a:schemeClr val="bg1"/>
                </a:solidFill>
                <a:effectLst/>
                <a:ea typeface="Times New Roman" panose="02020603050405020304" pitchFamily="18" charset="0"/>
                <a:cs typeface="Arial" panose="020B0604020202020204" pitchFamily="34" charset="0"/>
              </a:rPr>
              <a:t>he list of factors below relate to how the new health and care model will work, please tell us how important each of the following factors are to you? </a:t>
            </a:r>
            <a:r>
              <a:rPr lang="en-GB" sz="1000" i="1" dirty="0">
                <a:solidFill>
                  <a:schemeClr val="bg1"/>
                </a:solidFill>
                <a:latin typeface="Arial"/>
              </a:rPr>
              <a:t>Base: n=494, total participants answering this question set</a:t>
            </a:r>
            <a:endParaRPr lang="en-GB" sz="1000" i="1" dirty="0">
              <a:solidFill>
                <a:schemeClr val="bg1"/>
              </a:solidFill>
              <a:effectLst/>
              <a:ea typeface="Times New Roman" panose="02020603050405020304" pitchFamily="18" charset="0"/>
              <a:cs typeface="Times New Roman" panose="02020603050405020304" pitchFamily="18" charset="0"/>
            </a:endParaRPr>
          </a:p>
          <a:p>
            <a:endParaRPr lang="en-GB" sz="1000" i="1" dirty="0">
              <a:solidFill>
                <a:srgbClr val="64B22D"/>
              </a:solidFill>
              <a:latin typeface="Arial"/>
            </a:endParaRPr>
          </a:p>
        </p:txBody>
      </p:sp>
      <p:sp>
        <p:nvSpPr>
          <p:cNvPr id="3" name="TextBox 2">
            <a:extLst>
              <a:ext uri="{FF2B5EF4-FFF2-40B4-BE49-F238E27FC236}">
                <a16:creationId xmlns:a16="http://schemas.microsoft.com/office/drawing/2014/main" id="{462E39D6-BFBD-4D6E-963D-4A2AF7B34BE3}"/>
              </a:ext>
            </a:extLst>
          </p:cNvPr>
          <p:cNvSpPr txBox="1"/>
          <p:nvPr/>
        </p:nvSpPr>
        <p:spPr>
          <a:xfrm>
            <a:off x="9552372" y="2611331"/>
            <a:ext cx="646331" cy="369332"/>
          </a:xfrm>
          <a:prstGeom prst="rect">
            <a:avLst/>
          </a:prstGeom>
          <a:noFill/>
        </p:spPr>
        <p:txBody>
          <a:bodyPr wrap="none" rtlCol="0">
            <a:spAutoFit/>
          </a:bodyPr>
          <a:lstStyle/>
          <a:p>
            <a:r>
              <a:rPr lang="en-GB" b="1" dirty="0"/>
              <a:t>90%</a:t>
            </a:r>
          </a:p>
        </p:txBody>
      </p:sp>
      <p:sp>
        <p:nvSpPr>
          <p:cNvPr id="14" name="TextBox 13">
            <a:extLst>
              <a:ext uri="{FF2B5EF4-FFF2-40B4-BE49-F238E27FC236}">
                <a16:creationId xmlns:a16="http://schemas.microsoft.com/office/drawing/2014/main" id="{D3F2E86A-7819-4104-B15E-293D5F5F8C1C}"/>
              </a:ext>
            </a:extLst>
          </p:cNvPr>
          <p:cNvSpPr txBox="1"/>
          <p:nvPr/>
        </p:nvSpPr>
        <p:spPr>
          <a:xfrm>
            <a:off x="9559510" y="3859479"/>
            <a:ext cx="646331" cy="369332"/>
          </a:xfrm>
          <a:prstGeom prst="rect">
            <a:avLst/>
          </a:prstGeom>
          <a:noFill/>
        </p:spPr>
        <p:txBody>
          <a:bodyPr wrap="none" rtlCol="0">
            <a:spAutoFit/>
          </a:bodyPr>
          <a:lstStyle/>
          <a:p>
            <a:r>
              <a:rPr lang="en-GB" b="1" dirty="0"/>
              <a:t>89%</a:t>
            </a:r>
          </a:p>
        </p:txBody>
      </p:sp>
      <p:sp>
        <p:nvSpPr>
          <p:cNvPr id="17" name="TextBox 16">
            <a:extLst>
              <a:ext uri="{FF2B5EF4-FFF2-40B4-BE49-F238E27FC236}">
                <a16:creationId xmlns:a16="http://schemas.microsoft.com/office/drawing/2014/main" id="{C64230CD-7783-49B7-8CC6-0A3B6BF4AA95}"/>
              </a:ext>
            </a:extLst>
          </p:cNvPr>
          <p:cNvSpPr txBox="1"/>
          <p:nvPr/>
        </p:nvSpPr>
        <p:spPr>
          <a:xfrm>
            <a:off x="9559510" y="5114430"/>
            <a:ext cx="646331" cy="369332"/>
          </a:xfrm>
          <a:prstGeom prst="rect">
            <a:avLst/>
          </a:prstGeom>
          <a:noFill/>
        </p:spPr>
        <p:txBody>
          <a:bodyPr wrap="none" rtlCol="0">
            <a:spAutoFit/>
          </a:bodyPr>
          <a:lstStyle/>
          <a:p>
            <a:r>
              <a:rPr lang="en-GB" b="1" dirty="0"/>
              <a:t>85%</a:t>
            </a:r>
          </a:p>
        </p:txBody>
      </p:sp>
      <p:sp>
        <p:nvSpPr>
          <p:cNvPr id="13" name="TextBox 12">
            <a:extLst>
              <a:ext uri="{FF2B5EF4-FFF2-40B4-BE49-F238E27FC236}">
                <a16:creationId xmlns:a16="http://schemas.microsoft.com/office/drawing/2014/main" id="{7E2AC9F5-6A50-497F-B81E-018520744ADE}"/>
              </a:ext>
            </a:extLst>
          </p:cNvPr>
          <p:cNvSpPr txBox="1"/>
          <p:nvPr/>
        </p:nvSpPr>
        <p:spPr>
          <a:xfrm>
            <a:off x="10930356" y="2980663"/>
            <a:ext cx="1100830" cy="1631216"/>
          </a:xfrm>
          <a:prstGeom prst="rect">
            <a:avLst/>
          </a:prstGeom>
          <a:solidFill>
            <a:schemeClr val="bg1"/>
          </a:solidFill>
          <a:ln>
            <a:solidFill>
              <a:schemeClr val="tx1"/>
            </a:solidFill>
          </a:ln>
        </p:spPr>
        <p:txBody>
          <a:bodyPr wrap="square" rtlCol="0">
            <a:spAutoFit/>
          </a:bodyPr>
          <a:lstStyle/>
          <a:p>
            <a:r>
              <a:rPr lang="en-GB" sz="1000" b="1" dirty="0"/>
              <a:t>These factors were more important to those with </a:t>
            </a:r>
            <a:r>
              <a:rPr lang="en-GB" sz="1000" b="1" dirty="0">
                <a:solidFill>
                  <a:srgbClr val="009DCC"/>
                </a:solidFill>
              </a:rPr>
              <a:t>long term conditions, older age groups </a:t>
            </a:r>
            <a:r>
              <a:rPr lang="en-GB" sz="1000" b="1" dirty="0"/>
              <a:t>and those in </a:t>
            </a:r>
            <a:r>
              <a:rPr lang="en-GB" sz="1000" b="1" dirty="0">
                <a:solidFill>
                  <a:srgbClr val="009DCC"/>
                </a:solidFill>
              </a:rPr>
              <a:t>Swindon</a:t>
            </a:r>
          </a:p>
        </p:txBody>
      </p:sp>
    </p:spTree>
    <p:extLst>
      <p:ext uri="{BB962C8B-B14F-4D97-AF65-F5344CB8AC3E}">
        <p14:creationId xmlns:p14="http://schemas.microsoft.com/office/powerpoint/2010/main" val="29465364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BC77AA2-282B-48C1-B802-047F5B6E88B9}"/>
              </a:ext>
            </a:extLst>
          </p:cNvPr>
          <p:cNvSpPr>
            <a:spLocks noGrp="1"/>
          </p:cNvSpPr>
          <p:nvPr>
            <p:ph type="sldNum" sz="quarter" idx="12"/>
          </p:nvPr>
        </p:nvSpPr>
        <p:spPr/>
        <p:txBody>
          <a:bodyPr/>
          <a:lstStyle/>
          <a:p>
            <a:fld id="{F6E39E37-6BC0-A248-806A-337B0CEF6126}" type="slidenum">
              <a:rPr lang="en-US" smtClean="0"/>
              <a:t>20</a:t>
            </a:fld>
            <a:endParaRPr lang="en-US"/>
          </a:p>
        </p:txBody>
      </p:sp>
      <p:sp>
        <p:nvSpPr>
          <p:cNvPr id="11" name="TextBox 10">
            <a:extLst>
              <a:ext uri="{FF2B5EF4-FFF2-40B4-BE49-F238E27FC236}">
                <a16:creationId xmlns:a16="http://schemas.microsoft.com/office/drawing/2014/main" id="{2755452A-2E5D-469B-917D-98374961BE0F}"/>
              </a:ext>
            </a:extLst>
          </p:cNvPr>
          <p:cNvSpPr txBox="1"/>
          <p:nvPr/>
        </p:nvSpPr>
        <p:spPr>
          <a:xfrm>
            <a:off x="310717" y="292153"/>
            <a:ext cx="11407805" cy="580993"/>
          </a:xfrm>
          <a:prstGeom prst="rect">
            <a:avLst/>
          </a:prstGeom>
          <a:noFill/>
        </p:spPr>
        <p:txBody>
          <a:bodyPr wrap="square">
            <a:spAutoFit/>
          </a:bodyPr>
          <a:lstStyle/>
          <a:p>
            <a:pPr>
              <a:lnSpc>
                <a:spcPct val="107000"/>
              </a:lnSpc>
              <a:spcAft>
                <a:spcPts val="800"/>
              </a:spcAft>
            </a:pPr>
            <a:r>
              <a:rPr lang="en-GB" sz="3200" b="1" dirty="0">
                <a:latin typeface="+mj-lt"/>
                <a:ea typeface="Times New Roman" panose="02020603050405020304" pitchFamily="18" charset="0"/>
                <a:cs typeface="Calibri" panose="020F0502020204030204" pitchFamily="34" charset="0"/>
              </a:rPr>
              <a:t>Local specialist services – </a:t>
            </a:r>
            <a:r>
              <a:rPr lang="en-GB" sz="2800" b="1" dirty="0">
                <a:latin typeface="+mj-lt"/>
                <a:ea typeface="Times New Roman" panose="02020603050405020304" pitchFamily="18" charset="0"/>
                <a:cs typeface="Calibri" panose="020F0502020204030204" pitchFamily="34" charset="0"/>
              </a:rPr>
              <a:t>overall importance rating of </a:t>
            </a:r>
            <a:r>
              <a:rPr lang="en-GB" sz="2800" b="1" dirty="0">
                <a:solidFill>
                  <a:srgbClr val="D60093"/>
                </a:solidFill>
                <a:latin typeface="+mj-lt"/>
                <a:ea typeface="Times New Roman" panose="02020603050405020304" pitchFamily="18" charset="0"/>
                <a:cs typeface="Calibri" panose="020F0502020204030204" pitchFamily="34" charset="0"/>
              </a:rPr>
              <a:t>86%</a:t>
            </a:r>
            <a:endParaRPr lang="en-GB" sz="3600" i="1" dirty="0">
              <a:solidFill>
                <a:srgbClr val="D60093"/>
              </a:solidFill>
              <a:effectLst/>
              <a:latin typeface="+mj-lt"/>
              <a:ea typeface="Times New Roman" panose="02020603050405020304" pitchFamily="18" charset="0"/>
              <a:cs typeface="Calibri" panose="020F0502020204030204" pitchFamily="34" charset="0"/>
            </a:endParaRPr>
          </a:p>
        </p:txBody>
      </p:sp>
      <p:sp>
        <p:nvSpPr>
          <p:cNvPr id="19" name="Rectangle 18">
            <a:extLst>
              <a:ext uri="{FF2B5EF4-FFF2-40B4-BE49-F238E27FC236}">
                <a16:creationId xmlns:a16="http://schemas.microsoft.com/office/drawing/2014/main" id="{9C2E8363-9E9E-45CF-837E-0577FAC937CE}"/>
              </a:ext>
            </a:extLst>
          </p:cNvPr>
          <p:cNvSpPr/>
          <p:nvPr/>
        </p:nvSpPr>
        <p:spPr>
          <a:xfrm>
            <a:off x="195734" y="901099"/>
            <a:ext cx="11638200" cy="56123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D60093"/>
                </a:solidFill>
                <a:ea typeface="Times New Roman" panose="02020603050405020304" pitchFamily="18" charset="0"/>
                <a:cs typeface="Calibri" panose="020F0502020204030204" pitchFamily="34" charset="0"/>
              </a:rPr>
              <a:t>Services available close to home </a:t>
            </a:r>
            <a:r>
              <a:rPr lang="en-GB" sz="1800" dirty="0">
                <a:solidFill>
                  <a:schemeClr val="tx1"/>
                </a:solidFill>
                <a:effectLst/>
                <a:ea typeface="Times New Roman" panose="02020603050405020304" pitchFamily="18" charset="0"/>
                <a:cs typeface="Calibri" panose="020F0502020204030204" pitchFamily="34" charset="0"/>
              </a:rPr>
              <a:t>heads the list in this section on local specialist services. </a:t>
            </a:r>
            <a:r>
              <a:rPr lang="en-GB" sz="1800" b="1" dirty="0">
                <a:solidFill>
                  <a:srgbClr val="D60093"/>
                </a:solidFill>
                <a:effectLst/>
                <a:ea typeface="Times New Roman" panose="02020603050405020304" pitchFamily="18" charset="0"/>
                <a:cs typeface="Calibri" panose="020F0502020204030204" pitchFamily="34" charset="0"/>
              </a:rPr>
              <a:t>Digital technology </a:t>
            </a:r>
            <a:r>
              <a:rPr lang="en-GB" dirty="0">
                <a:solidFill>
                  <a:schemeClr val="tx1"/>
                </a:solidFill>
                <a:ea typeface="Times New Roman" panose="02020603050405020304" pitchFamily="18" charset="0"/>
                <a:cs typeface="Calibri" panose="020F0502020204030204" pitchFamily="34" charset="0"/>
              </a:rPr>
              <a:t>receives</a:t>
            </a:r>
            <a:r>
              <a:rPr lang="en-GB" sz="1800" dirty="0">
                <a:solidFill>
                  <a:schemeClr val="tx1"/>
                </a:solidFill>
                <a:effectLst/>
                <a:ea typeface="Times New Roman" panose="02020603050405020304" pitchFamily="18" charset="0"/>
                <a:cs typeface="Calibri" panose="020F0502020204030204" pitchFamily="34" charset="0"/>
              </a:rPr>
              <a:t> the </a:t>
            </a:r>
            <a:r>
              <a:rPr lang="en-GB" sz="1800" b="1" dirty="0">
                <a:solidFill>
                  <a:srgbClr val="D60093"/>
                </a:solidFill>
                <a:effectLst/>
                <a:ea typeface="Times New Roman" panose="02020603050405020304" pitchFamily="18" charset="0"/>
                <a:cs typeface="Calibri" panose="020F0502020204030204" pitchFamily="34" charset="0"/>
              </a:rPr>
              <a:t>lowest importance ranking </a:t>
            </a:r>
            <a:r>
              <a:rPr lang="en-GB" sz="1800" dirty="0">
                <a:solidFill>
                  <a:schemeClr val="tx1"/>
                </a:solidFill>
                <a:effectLst/>
                <a:ea typeface="Times New Roman" panose="02020603050405020304" pitchFamily="18" charset="0"/>
                <a:cs typeface="Calibri" panose="020F0502020204030204" pitchFamily="34" charset="0"/>
              </a:rPr>
              <a:t>in this section and is the lowest across all sections</a:t>
            </a:r>
            <a:endParaRPr lang="en-GB" sz="1400" dirty="0">
              <a:solidFill>
                <a:schemeClr val="tx1"/>
              </a:solidFill>
              <a:cs typeface="Arial" panose="020B0604020202020204" pitchFamily="34" charset="0"/>
            </a:endParaRPr>
          </a:p>
        </p:txBody>
      </p:sp>
      <p:graphicFrame>
        <p:nvGraphicFramePr>
          <p:cNvPr id="15" name="Chart 14">
            <a:extLst>
              <a:ext uri="{FF2B5EF4-FFF2-40B4-BE49-F238E27FC236}">
                <a16:creationId xmlns:a16="http://schemas.microsoft.com/office/drawing/2014/main" id="{5B2F7839-5332-4676-99BC-6003029EF3F2}"/>
              </a:ext>
            </a:extLst>
          </p:cNvPr>
          <p:cNvGraphicFramePr/>
          <p:nvPr>
            <p:extLst>
              <p:ext uri="{D42A27DB-BD31-4B8C-83A1-F6EECF244321}">
                <p14:modId xmlns:p14="http://schemas.microsoft.com/office/powerpoint/2010/main" val="3120691634"/>
              </p:ext>
            </p:extLst>
          </p:nvPr>
        </p:nvGraphicFramePr>
        <p:xfrm>
          <a:off x="88776" y="1594307"/>
          <a:ext cx="10528917" cy="4527260"/>
        </p:xfrm>
        <a:graphic>
          <a:graphicData uri="http://schemas.openxmlformats.org/drawingml/2006/chart">
            <c:chart xmlns:c="http://schemas.openxmlformats.org/drawingml/2006/chart" xmlns:r="http://schemas.openxmlformats.org/officeDocument/2006/relationships" r:id="rId2"/>
          </a:graphicData>
        </a:graphic>
      </p:graphicFrame>
      <p:sp>
        <p:nvSpPr>
          <p:cNvPr id="9" name="Rectangle 8">
            <a:extLst>
              <a:ext uri="{FF2B5EF4-FFF2-40B4-BE49-F238E27FC236}">
                <a16:creationId xmlns:a16="http://schemas.microsoft.com/office/drawing/2014/main" id="{1D88903C-5881-4533-946B-74E29602438A}"/>
              </a:ext>
            </a:extLst>
          </p:cNvPr>
          <p:cNvSpPr/>
          <p:nvPr/>
        </p:nvSpPr>
        <p:spPr>
          <a:xfrm>
            <a:off x="-1" y="0"/>
            <a:ext cx="3941686"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3b – Survey 7 results – Health and care model</a:t>
            </a:r>
          </a:p>
        </p:txBody>
      </p:sp>
      <p:sp>
        <p:nvSpPr>
          <p:cNvPr id="12" name="Rectangle 11">
            <a:extLst>
              <a:ext uri="{FF2B5EF4-FFF2-40B4-BE49-F238E27FC236}">
                <a16:creationId xmlns:a16="http://schemas.microsoft.com/office/drawing/2014/main" id="{8F07A346-F6F7-46D2-A8F5-DCC9DAFFB039}"/>
              </a:ext>
            </a:extLst>
          </p:cNvPr>
          <p:cNvSpPr/>
          <p:nvPr/>
        </p:nvSpPr>
        <p:spPr>
          <a:xfrm>
            <a:off x="233034" y="6521866"/>
            <a:ext cx="11485489" cy="400105"/>
          </a:xfrm>
          <a:prstGeom prst="rect">
            <a:avLst/>
          </a:prstGeom>
        </p:spPr>
        <p:txBody>
          <a:bodyPr wrap="square" lIns="91432" tIns="45718" rIns="91432" bIns="45718">
            <a:spAutoFit/>
          </a:bodyPr>
          <a:lstStyle/>
          <a:p>
            <a:r>
              <a:rPr lang="en-GB" sz="1000" i="1" dirty="0">
                <a:solidFill>
                  <a:schemeClr val="bg1"/>
                </a:solidFill>
                <a:latin typeface="Arial"/>
              </a:rPr>
              <a:t>Q</a:t>
            </a:r>
            <a:r>
              <a:rPr lang="en-GB" sz="900" i="1" dirty="0">
                <a:solidFill>
                  <a:schemeClr val="bg1"/>
                </a:solidFill>
                <a:effectLst/>
                <a:ea typeface="Times New Roman" panose="02020603050405020304" pitchFamily="18" charset="0"/>
                <a:cs typeface="Calibri" panose="020F0502020204030204" pitchFamily="34" charset="0"/>
              </a:rPr>
              <a:t>2. T</a:t>
            </a:r>
            <a:r>
              <a:rPr lang="en-GB" sz="900" i="1" dirty="0">
                <a:solidFill>
                  <a:schemeClr val="bg1"/>
                </a:solidFill>
                <a:effectLst/>
                <a:ea typeface="Times New Roman" panose="02020603050405020304" pitchFamily="18" charset="0"/>
                <a:cs typeface="Arial" panose="020B0604020202020204" pitchFamily="34" charset="0"/>
              </a:rPr>
              <a:t>he list of factors below relate to how the new health and care model will work, please tell us how important each of the following factors are to you? </a:t>
            </a:r>
            <a:r>
              <a:rPr lang="en-GB" sz="1000" i="1" dirty="0">
                <a:solidFill>
                  <a:schemeClr val="bg1"/>
                </a:solidFill>
                <a:latin typeface="Arial"/>
              </a:rPr>
              <a:t>Base: n=494, total participants answering this question set</a:t>
            </a:r>
            <a:endParaRPr lang="en-GB" sz="1000" i="1" dirty="0">
              <a:solidFill>
                <a:schemeClr val="bg1"/>
              </a:solidFill>
              <a:effectLst/>
              <a:ea typeface="Times New Roman" panose="02020603050405020304" pitchFamily="18" charset="0"/>
              <a:cs typeface="Times New Roman" panose="02020603050405020304" pitchFamily="18" charset="0"/>
            </a:endParaRPr>
          </a:p>
          <a:p>
            <a:endParaRPr lang="en-GB" sz="1000" i="1" dirty="0">
              <a:solidFill>
                <a:srgbClr val="64B22D"/>
              </a:solidFill>
              <a:latin typeface="Arial"/>
            </a:endParaRPr>
          </a:p>
        </p:txBody>
      </p:sp>
      <p:sp>
        <p:nvSpPr>
          <p:cNvPr id="3" name="TextBox 2">
            <a:extLst>
              <a:ext uri="{FF2B5EF4-FFF2-40B4-BE49-F238E27FC236}">
                <a16:creationId xmlns:a16="http://schemas.microsoft.com/office/drawing/2014/main" id="{462E39D6-BFBD-4D6E-963D-4A2AF7B34BE3}"/>
              </a:ext>
            </a:extLst>
          </p:cNvPr>
          <p:cNvSpPr txBox="1"/>
          <p:nvPr/>
        </p:nvSpPr>
        <p:spPr>
          <a:xfrm>
            <a:off x="9552372" y="2611331"/>
            <a:ext cx="646331" cy="369332"/>
          </a:xfrm>
          <a:prstGeom prst="rect">
            <a:avLst/>
          </a:prstGeom>
          <a:noFill/>
        </p:spPr>
        <p:txBody>
          <a:bodyPr wrap="none" rtlCol="0">
            <a:spAutoFit/>
          </a:bodyPr>
          <a:lstStyle/>
          <a:p>
            <a:r>
              <a:rPr lang="en-GB" b="1" dirty="0"/>
              <a:t>92%</a:t>
            </a:r>
          </a:p>
        </p:txBody>
      </p:sp>
      <p:sp>
        <p:nvSpPr>
          <p:cNvPr id="14" name="TextBox 13">
            <a:extLst>
              <a:ext uri="{FF2B5EF4-FFF2-40B4-BE49-F238E27FC236}">
                <a16:creationId xmlns:a16="http://schemas.microsoft.com/office/drawing/2014/main" id="{D3F2E86A-7819-4104-B15E-293D5F5F8C1C}"/>
              </a:ext>
            </a:extLst>
          </p:cNvPr>
          <p:cNvSpPr txBox="1"/>
          <p:nvPr/>
        </p:nvSpPr>
        <p:spPr>
          <a:xfrm>
            <a:off x="9559510" y="3859479"/>
            <a:ext cx="646331" cy="369332"/>
          </a:xfrm>
          <a:prstGeom prst="rect">
            <a:avLst/>
          </a:prstGeom>
          <a:noFill/>
        </p:spPr>
        <p:txBody>
          <a:bodyPr wrap="none" rtlCol="0">
            <a:spAutoFit/>
          </a:bodyPr>
          <a:lstStyle/>
          <a:p>
            <a:r>
              <a:rPr lang="en-GB" b="1" dirty="0"/>
              <a:t>91%</a:t>
            </a:r>
          </a:p>
        </p:txBody>
      </p:sp>
      <p:sp>
        <p:nvSpPr>
          <p:cNvPr id="17" name="TextBox 16">
            <a:extLst>
              <a:ext uri="{FF2B5EF4-FFF2-40B4-BE49-F238E27FC236}">
                <a16:creationId xmlns:a16="http://schemas.microsoft.com/office/drawing/2014/main" id="{C64230CD-7783-49B7-8CC6-0A3B6BF4AA95}"/>
              </a:ext>
            </a:extLst>
          </p:cNvPr>
          <p:cNvSpPr txBox="1"/>
          <p:nvPr/>
        </p:nvSpPr>
        <p:spPr>
          <a:xfrm>
            <a:off x="9559510" y="5114430"/>
            <a:ext cx="646331" cy="369332"/>
          </a:xfrm>
          <a:prstGeom prst="rect">
            <a:avLst/>
          </a:prstGeom>
          <a:noFill/>
        </p:spPr>
        <p:txBody>
          <a:bodyPr wrap="none" rtlCol="0">
            <a:spAutoFit/>
          </a:bodyPr>
          <a:lstStyle/>
          <a:p>
            <a:r>
              <a:rPr lang="en-GB" b="1" dirty="0"/>
              <a:t>75%</a:t>
            </a:r>
          </a:p>
        </p:txBody>
      </p:sp>
      <p:sp>
        <p:nvSpPr>
          <p:cNvPr id="16" name="TextBox 15">
            <a:extLst>
              <a:ext uri="{FF2B5EF4-FFF2-40B4-BE49-F238E27FC236}">
                <a16:creationId xmlns:a16="http://schemas.microsoft.com/office/drawing/2014/main" id="{272F1762-3444-4232-90BE-DF4EE4FB7391}"/>
              </a:ext>
            </a:extLst>
          </p:cNvPr>
          <p:cNvSpPr txBox="1"/>
          <p:nvPr/>
        </p:nvSpPr>
        <p:spPr>
          <a:xfrm>
            <a:off x="10610758" y="4909750"/>
            <a:ext cx="1223175" cy="707886"/>
          </a:xfrm>
          <a:prstGeom prst="rect">
            <a:avLst/>
          </a:prstGeom>
          <a:solidFill>
            <a:schemeClr val="bg1"/>
          </a:solidFill>
          <a:ln>
            <a:solidFill>
              <a:schemeClr val="tx1"/>
            </a:solidFill>
          </a:ln>
        </p:spPr>
        <p:txBody>
          <a:bodyPr wrap="square" rtlCol="0">
            <a:spAutoFit/>
          </a:bodyPr>
          <a:lstStyle/>
          <a:p>
            <a:r>
              <a:rPr lang="en-GB" sz="1000" b="1" dirty="0"/>
              <a:t>Those aged </a:t>
            </a:r>
            <a:r>
              <a:rPr lang="en-GB" sz="1000" b="1" dirty="0">
                <a:solidFill>
                  <a:srgbClr val="C00000"/>
                </a:solidFill>
              </a:rPr>
              <a:t>75+ </a:t>
            </a:r>
            <a:r>
              <a:rPr lang="en-GB" sz="1000" b="1" dirty="0"/>
              <a:t>attach the least importance to this factor, 59%</a:t>
            </a:r>
            <a:endParaRPr lang="en-GB" sz="1000" b="1" dirty="0">
              <a:solidFill>
                <a:srgbClr val="C00000"/>
              </a:solidFill>
            </a:endParaRPr>
          </a:p>
        </p:txBody>
      </p:sp>
    </p:spTree>
    <p:extLst>
      <p:ext uri="{BB962C8B-B14F-4D97-AF65-F5344CB8AC3E}">
        <p14:creationId xmlns:p14="http://schemas.microsoft.com/office/powerpoint/2010/main" val="25000493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BC77AA2-282B-48C1-B802-047F5B6E88B9}"/>
              </a:ext>
            </a:extLst>
          </p:cNvPr>
          <p:cNvSpPr>
            <a:spLocks noGrp="1"/>
          </p:cNvSpPr>
          <p:nvPr>
            <p:ph type="sldNum" sz="quarter" idx="12"/>
          </p:nvPr>
        </p:nvSpPr>
        <p:spPr/>
        <p:txBody>
          <a:bodyPr/>
          <a:lstStyle/>
          <a:p>
            <a:fld id="{F6E39E37-6BC0-A248-806A-337B0CEF6126}" type="slidenum">
              <a:rPr lang="en-US" smtClean="0"/>
              <a:t>21</a:t>
            </a:fld>
            <a:endParaRPr lang="en-US"/>
          </a:p>
        </p:txBody>
      </p:sp>
      <p:sp>
        <p:nvSpPr>
          <p:cNvPr id="10" name="Rectangle 9">
            <a:extLst>
              <a:ext uri="{FF2B5EF4-FFF2-40B4-BE49-F238E27FC236}">
                <a16:creationId xmlns:a16="http://schemas.microsoft.com/office/drawing/2014/main" id="{551ABB92-76A4-46E0-91D5-16CF1AB17FDD}"/>
              </a:ext>
            </a:extLst>
          </p:cNvPr>
          <p:cNvSpPr/>
          <p:nvPr/>
        </p:nvSpPr>
        <p:spPr>
          <a:xfrm>
            <a:off x="-1" y="0"/>
            <a:ext cx="3941686"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3b – Survey 7 results – Health and care model</a:t>
            </a:r>
          </a:p>
        </p:txBody>
      </p:sp>
      <p:sp>
        <p:nvSpPr>
          <p:cNvPr id="27" name="Text Placeholder 8">
            <a:extLst>
              <a:ext uri="{FF2B5EF4-FFF2-40B4-BE49-F238E27FC236}">
                <a16:creationId xmlns:a16="http://schemas.microsoft.com/office/drawing/2014/main" id="{1C401017-0DF6-4977-A90E-6CE1E053E36F}"/>
              </a:ext>
            </a:extLst>
          </p:cNvPr>
          <p:cNvSpPr>
            <a:spLocks noGrp="1"/>
          </p:cNvSpPr>
          <p:nvPr>
            <p:ph type="body" sz="quarter" idx="13"/>
          </p:nvPr>
        </p:nvSpPr>
        <p:spPr>
          <a:xfrm>
            <a:off x="1" y="387528"/>
            <a:ext cx="12191999" cy="430349"/>
          </a:xfrm>
        </p:spPr>
        <p:txBody>
          <a:bodyPr>
            <a:noAutofit/>
          </a:bodyPr>
          <a:lstStyle/>
          <a:p>
            <a:r>
              <a:rPr lang="en-GB" sz="2800" dirty="0">
                <a:solidFill>
                  <a:srgbClr val="004992"/>
                </a:solidFill>
              </a:rPr>
              <a:t>Panellists were then shown the following diagram and asked subsequent questions</a:t>
            </a:r>
            <a:endParaRPr lang="en-GB" sz="2800" dirty="0">
              <a:solidFill>
                <a:srgbClr val="92D050"/>
              </a:solidFill>
            </a:endParaRPr>
          </a:p>
        </p:txBody>
      </p:sp>
      <p:pic>
        <p:nvPicPr>
          <p:cNvPr id="6" name="Picture 5">
            <a:extLst>
              <a:ext uri="{FF2B5EF4-FFF2-40B4-BE49-F238E27FC236}">
                <a16:creationId xmlns:a16="http://schemas.microsoft.com/office/drawing/2014/main" id="{89CAE984-7006-423E-B039-F8B18C31F14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26663" y="1900000"/>
            <a:ext cx="8342960" cy="4081152"/>
          </a:xfrm>
          <a:prstGeom prst="rect">
            <a:avLst/>
          </a:prstGeom>
          <a:noFill/>
          <a:ln>
            <a:noFill/>
          </a:ln>
        </p:spPr>
      </p:pic>
      <p:sp>
        <p:nvSpPr>
          <p:cNvPr id="8" name="TextBox 7">
            <a:extLst>
              <a:ext uri="{FF2B5EF4-FFF2-40B4-BE49-F238E27FC236}">
                <a16:creationId xmlns:a16="http://schemas.microsoft.com/office/drawing/2014/main" id="{3379069C-BF34-4EC0-AD2E-C90A13B2B494}"/>
              </a:ext>
            </a:extLst>
          </p:cNvPr>
          <p:cNvSpPr txBox="1"/>
          <p:nvPr/>
        </p:nvSpPr>
        <p:spPr>
          <a:xfrm>
            <a:off x="1140781" y="1522032"/>
            <a:ext cx="6098958" cy="373307"/>
          </a:xfrm>
          <a:prstGeom prst="rect">
            <a:avLst/>
          </a:prstGeom>
          <a:noFill/>
        </p:spPr>
        <p:txBody>
          <a:bodyPr wrap="square">
            <a:spAutoFit/>
          </a:bodyPr>
          <a:lstStyle/>
          <a:p>
            <a:pPr>
              <a:lnSpc>
                <a:spcPct val="107000"/>
              </a:lnSpc>
              <a:spcAft>
                <a:spcPts val="800"/>
              </a:spcAft>
            </a:pPr>
            <a:r>
              <a:rPr lang="en-GB" sz="1800" b="1" dirty="0">
                <a:solidFill>
                  <a:srgbClr val="070809"/>
                </a:solidFill>
                <a:effectLst/>
                <a:latin typeface="Century Gothic" panose="020B0502020202020204" pitchFamily="34" charset="0"/>
                <a:ea typeface="Times New Roman" panose="02020603050405020304" pitchFamily="18" charset="0"/>
                <a:cs typeface="Calibri" panose="020F0502020204030204" pitchFamily="34" charset="0"/>
              </a:rPr>
              <a:t>How we are going to make this happen:</a:t>
            </a:r>
            <a:endParaRPr lang="en-GB" sz="1600" dirty="0">
              <a:solidFill>
                <a:srgbClr val="070809"/>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12277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0C6995FC-15B7-498D-9D06-AA9CEFF8E203}"/>
              </a:ext>
            </a:extLst>
          </p:cNvPr>
          <p:cNvPicPr>
            <a:picLocks noChangeAspect="1"/>
          </p:cNvPicPr>
          <p:nvPr/>
        </p:nvPicPr>
        <p:blipFill>
          <a:blip r:embed="rId2"/>
          <a:stretch>
            <a:fillRect/>
          </a:stretch>
        </p:blipFill>
        <p:spPr>
          <a:xfrm rot="7640083">
            <a:off x="811428" y="2071986"/>
            <a:ext cx="3847461" cy="3425481"/>
          </a:xfrm>
          <a:prstGeom prst="rect">
            <a:avLst/>
          </a:prstGeom>
        </p:spPr>
      </p:pic>
      <p:sp>
        <p:nvSpPr>
          <p:cNvPr id="2" name="Slide Number Placeholder 1">
            <a:extLst>
              <a:ext uri="{FF2B5EF4-FFF2-40B4-BE49-F238E27FC236}">
                <a16:creationId xmlns:a16="http://schemas.microsoft.com/office/drawing/2014/main" id="{5BC77AA2-282B-48C1-B802-047F5B6E88B9}"/>
              </a:ext>
            </a:extLst>
          </p:cNvPr>
          <p:cNvSpPr>
            <a:spLocks noGrp="1"/>
          </p:cNvSpPr>
          <p:nvPr>
            <p:ph type="sldNum" sz="quarter" idx="12"/>
          </p:nvPr>
        </p:nvSpPr>
        <p:spPr/>
        <p:txBody>
          <a:bodyPr/>
          <a:lstStyle/>
          <a:p>
            <a:fld id="{F6E39E37-6BC0-A248-806A-337B0CEF6126}" type="slidenum">
              <a:rPr lang="en-US" smtClean="0"/>
              <a:t>22</a:t>
            </a:fld>
            <a:endParaRPr lang="en-US"/>
          </a:p>
        </p:txBody>
      </p:sp>
      <p:sp>
        <p:nvSpPr>
          <p:cNvPr id="11" name="TextBox 10">
            <a:extLst>
              <a:ext uri="{FF2B5EF4-FFF2-40B4-BE49-F238E27FC236}">
                <a16:creationId xmlns:a16="http://schemas.microsoft.com/office/drawing/2014/main" id="{2755452A-2E5D-469B-917D-98374961BE0F}"/>
              </a:ext>
            </a:extLst>
          </p:cNvPr>
          <p:cNvSpPr txBox="1"/>
          <p:nvPr/>
        </p:nvSpPr>
        <p:spPr>
          <a:xfrm>
            <a:off x="8368" y="301663"/>
            <a:ext cx="12103224" cy="397738"/>
          </a:xfrm>
          <a:prstGeom prst="rect">
            <a:avLst/>
          </a:prstGeom>
          <a:noFill/>
        </p:spPr>
        <p:txBody>
          <a:bodyPr wrap="square">
            <a:spAutoFit/>
          </a:bodyPr>
          <a:lstStyle/>
          <a:p>
            <a:pPr>
              <a:lnSpc>
                <a:spcPct val="107000"/>
              </a:lnSpc>
              <a:spcAft>
                <a:spcPts val="800"/>
              </a:spcAft>
            </a:pPr>
            <a:r>
              <a:rPr lang="en-GB" sz="2000" b="1" dirty="0">
                <a:latin typeface="+mj-lt"/>
                <a:ea typeface="Times New Roman" panose="02020603050405020304" pitchFamily="18" charset="0"/>
                <a:cs typeface="Calibri" panose="020F0502020204030204" pitchFamily="34" charset="0"/>
              </a:rPr>
              <a:t>Approximately </a:t>
            </a:r>
            <a:r>
              <a:rPr lang="en-GB" sz="2000" b="1" dirty="0">
                <a:solidFill>
                  <a:srgbClr val="64B22D"/>
                </a:solidFill>
                <a:latin typeface="+mj-lt"/>
                <a:ea typeface="Times New Roman" panose="02020603050405020304" pitchFamily="18" charset="0"/>
                <a:cs typeface="Calibri" panose="020F0502020204030204" pitchFamily="34" charset="0"/>
              </a:rPr>
              <a:t>four fifths </a:t>
            </a:r>
            <a:r>
              <a:rPr lang="en-GB" sz="2000" b="1" dirty="0">
                <a:latin typeface="+mj-lt"/>
                <a:ea typeface="Times New Roman" panose="02020603050405020304" pitchFamily="18" charset="0"/>
                <a:cs typeface="Calibri" panose="020F0502020204030204" pitchFamily="34" charset="0"/>
              </a:rPr>
              <a:t>of panellists feel that they have a </a:t>
            </a:r>
            <a:r>
              <a:rPr lang="en-GB" sz="2000" b="1" dirty="0">
                <a:solidFill>
                  <a:srgbClr val="64B22D"/>
                </a:solidFill>
                <a:latin typeface="+mj-lt"/>
                <a:ea typeface="Times New Roman" panose="02020603050405020304" pitchFamily="18" charset="0"/>
                <a:cs typeface="Calibri" panose="020F0502020204030204" pitchFamily="34" charset="0"/>
              </a:rPr>
              <a:t>reasonable understanding </a:t>
            </a:r>
            <a:r>
              <a:rPr lang="en-GB" sz="2000" b="1" dirty="0">
                <a:latin typeface="+mj-lt"/>
                <a:ea typeface="Times New Roman" panose="02020603050405020304" pitchFamily="18" charset="0"/>
                <a:cs typeface="Calibri" panose="020F0502020204030204" pitchFamily="34" charset="0"/>
              </a:rPr>
              <a:t>of the model</a:t>
            </a:r>
            <a:endParaRPr lang="en-GB" sz="2400" i="1" dirty="0">
              <a:solidFill>
                <a:srgbClr val="C00000"/>
              </a:solidFill>
              <a:effectLst/>
              <a:latin typeface="+mj-lt"/>
              <a:ea typeface="Times New Roman" panose="02020603050405020304" pitchFamily="18" charset="0"/>
              <a:cs typeface="Calibri" panose="020F0502020204030204" pitchFamily="34" charset="0"/>
            </a:endParaRPr>
          </a:p>
        </p:txBody>
      </p:sp>
      <p:sp>
        <p:nvSpPr>
          <p:cNvPr id="18" name="Rectangle 17">
            <a:extLst>
              <a:ext uri="{FF2B5EF4-FFF2-40B4-BE49-F238E27FC236}">
                <a16:creationId xmlns:a16="http://schemas.microsoft.com/office/drawing/2014/main" id="{68BC275E-47BE-4A5C-B59B-D73039264402}"/>
              </a:ext>
            </a:extLst>
          </p:cNvPr>
          <p:cNvSpPr/>
          <p:nvPr/>
        </p:nvSpPr>
        <p:spPr>
          <a:xfrm>
            <a:off x="1471704" y="6448035"/>
            <a:ext cx="9176553" cy="553994"/>
          </a:xfrm>
          <a:prstGeom prst="rect">
            <a:avLst/>
          </a:prstGeom>
        </p:spPr>
        <p:txBody>
          <a:bodyPr wrap="square" lIns="91432" tIns="45718" rIns="91432" bIns="45718">
            <a:spAutoFit/>
          </a:bodyPr>
          <a:lstStyle/>
          <a:p>
            <a:r>
              <a:rPr lang="en-GB" sz="1000" i="1" dirty="0">
                <a:solidFill>
                  <a:schemeClr val="bg1"/>
                </a:solidFill>
                <a:latin typeface="Arial"/>
              </a:rPr>
              <a:t>Q</a:t>
            </a:r>
            <a:r>
              <a:rPr lang="en-GB" sz="1000" i="1" dirty="0">
                <a:solidFill>
                  <a:schemeClr val="bg1"/>
                </a:solidFill>
                <a:effectLst/>
                <a:ea typeface="Times New Roman" panose="02020603050405020304" pitchFamily="18" charset="0"/>
                <a:cs typeface="Calibri" panose="020F0502020204030204" pitchFamily="34" charset="0"/>
              </a:rPr>
              <a:t>3a. </a:t>
            </a:r>
            <a:r>
              <a:rPr lang="en-GB" sz="1000" i="1" dirty="0">
                <a:solidFill>
                  <a:schemeClr val="bg1"/>
                </a:solidFill>
                <a:effectLst/>
                <a:ea typeface="Times New Roman" panose="02020603050405020304" pitchFamily="18" charset="0"/>
                <a:cs typeface="Arial" panose="020B0604020202020204" pitchFamily="34" charset="0"/>
              </a:rPr>
              <a:t>Taking into account everything you have seen and read so far about the proposed new model for health and social care in the BSW region,</a:t>
            </a:r>
            <a:r>
              <a:rPr lang="en-GB" sz="1000" i="1" dirty="0">
                <a:solidFill>
                  <a:schemeClr val="bg1"/>
                </a:solidFill>
                <a:effectLst/>
                <a:ea typeface="Times New Roman" panose="02020603050405020304" pitchFamily="18" charset="0"/>
                <a:cs typeface="Calibri" panose="020F0502020204030204" pitchFamily="34" charset="0"/>
              </a:rPr>
              <a:t> do you feel that you have a reasonable understanding of it</a:t>
            </a:r>
            <a:r>
              <a:rPr lang="en-GB" sz="1000" i="1" dirty="0">
                <a:solidFill>
                  <a:schemeClr val="bg1"/>
                </a:solidFill>
                <a:effectLst/>
                <a:ea typeface="Times New Roman" panose="02020603050405020304" pitchFamily="18" charset="0"/>
                <a:cs typeface="Arial" panose="020B0604020202020204" pitchFamily="34" charset="0"/>
              </a:rPr>
              <a:t>? </a:t>
            </a:r>
            <a:r>
              <a:rPr lang="en-GB" sz="1000" i="1" dirty="0">
                <a:solidFill>
                  <a:schemeClr val="bg1"/>
                </a:solidFill>
                <a:latin typeface="Arial"/>
              </a:rPr>
              <a:t>Base: n=492, total participants answering this question</a:t>
            </a:r>
            <a:endParaRPr lang="en-GB" sz="1000" i="1" dirty="0">
              <a:solidFill>
                <a:schemeClr val="bg1"/>
              </a:solidFill>
              <a:effectLst/>
              <a:ea typeface="Times New Roman" panose="02020603050405020304" pitchFamily="18" charset="0"/>
              <a:cs typeface="Times New Roman" panose="02020603050405020304" pitchFamily="18" charset="0"/>
            </a:endParaRPr>
          </a:p>
          <a:p>
            <a:endParaRPr lang="en-GB" sz="1000" i="1" dirty="0">
              <a:solidFill>
                <a:srgbClr val="64B22D"/>
              </a:solidFill>
              <a:latin typeface="Arial"/>
            </a:endParaRPr>
          </a:p>
        </p:txBody>
      </p:sp>
      <p:sp>
        <p:nvSpPr>
          <p:cNvPr id="23" name="TextBox 22">
            <a:extLst>
              <a:ext uri="{FF2B5EF4-FFF2-40B4-BE49-F238E27FC236}">
                <a16:creationId xmlns:a16="http://schemas.microsoft.com/office/drawing/2014/main" id="{38D40D83-43F9-4980-80BE-2676FA993884}"/>
              </a:ext>
            </a:extLst>
          </p:cNvPr>
          <p:cNvSpPr txBox="1"/>
          <p:nvPr/>
        </p:nvSpPr>
        <p:spPr>
          <a:xfrm>
            <a:off x="1188686" y="2848787"/>
            <a:ext cx="1469632" cy="1661993"/>
          </a:xfrm>
          <a:prstGeom prst="rect">
            <a:avLst/>
          </a:prstGeom>
          <a:noFill/>
          <a:ln>
            <a:noFill/>
          </a:ln>
        </p:spPr>
        <p:txBody>
          <a:bodyPr wrap="square" rtlCol="0">
            <a:spAutoFit/>
          </a:bodyPr>
          <a:lstStyle/>
          <a:p>
            <a:pPr algn="ctr"/>
            <a:endParaRPr lang="en-GB" sz="1400" b="1" dirty="0">
              <a:solidFill>
                <a:schemeClr val="bg1"/>
              </a:solidFill>
              <a:cs typeface="Times New Roman" panose="02020603050405020304" pitchFamily="18" charset="0"/>
            </a:endParaRPr>
          </a:p>
          <a:p>
            <a:pPr algn="ctr"/>
            <a:r>
              <a:rPr lang="en-GB" sz="3200" b="1" dirty="0">
                <a:solidFill>
                  <a:schemeClr val="bg1"/>
                </a:solidFill>
                <a:cs typeface="Times New Roman" panose="02020603050405020304" pitchFamily="18" charset="0"/>
              </a:rPr>
              <a:t>78%</a:t>
            </a:r>
          </a:p>
          <a:p>
            <a:pPr algn="ctr"/>
            <a:r>
              <a:rPr lang="en-GB" sz="1400" b="1" dirty="0">
                <a:solidFill>
                  <a:schemeClr val="bg1"/>
                </a:solidFill>
                <a:cs typeface="Times New Roman" panose="02020603050405020304" pitchFamily="18" charset="0"/>
              </a:rPr>
              <a:t>feel they have a reasonable understanding of the model</a:t>
            </a:r>
            <a:endParaRPr lang="en-GB" sz="1400" b="1" dirty="0">
              <a:solidFill>
                <a:schemeClr val="bg1"/>
              </a:solidFill>
            </a:endParaRPr>
          </a:p>
        </p:txBody>
      </p:sp>
      <p:sp>
        <p:nvSpPr>
          <p:cNvPr id="19" name="Rectangle 18">
            <a:extLst>
              <a:ext uri="{FF2B5EF4-FFF2-40B4-BE49-F238E27FC236}">
                <a16:creationId xmlns:a16="http://schemas.microsoft.com/office/drawing/2014/main" id="{9C2E8363-9E9E-45CF-837E-0577FAC937CE}"/>
              </a:ext>
            </a:extLst>
          </p:cNvPr>
          <p:cNvSpPr/>
          <p:nvPr/>
        </p:nvSpPr>
        <p:spPr>
          <a:xfrm>
            <a:off x="185947" y="759089"/>
            <a:ext cx="8388919" cy="110082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400" dirty="0">
                <a:solidFill>
                  <a:schemeClr val="tx1"/>
                </a:solidFill>
                <a:latin typeface="Arial" panose="020B0604020202020204" pitchFamily="34" charset="0"/>
                <a:cs typeface="Arial" panose="020B0604020202020204" pitchFamily="34" charset="0"/>
              </a:rPr>
              <a:t>This proportion was similar across most sub-groups of participants</a:t>
            </a:r>
          </a:p>
          <a:p>
            <a:pPr marL="285750" indent="-285750">
              <a:buFont typeface="Arial" panose="020B0604020202020204" pitchFamily="34" charset="0"/>
              <a:buChar char="•"/>
            </a:pPr>
            <a:endParaRPr lang="en-GB" sz="1400"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At this stage, those who did not feel they had a reasonable understanding mentioned three main points: 1) insufficient detail for an honest answer to be given, 2) a lack of understanding on where the finances for this would come from and 3) a worry about over reliance on digital provision of services</a:t>
            </a:r>
            <a:endParaRPr lang="en-GB" sz="1200" dirty="0">
              <a:solidFill>
                <a:srgbClr val="64B22D"/>
              </a:solidFill>
            </a:endParaRPr>
          </a:p>
        </p:txBody>
      </p:sp>
      <p:sp>
        <p:nvSpPr>
          <p:cNvPr id="12" name="Rectangle 11">
            <a:extLst>
              <a:ext uri="{FF2B5EF4-FFF2-40B4-BE49-F238E27FC236}">
                <a16:creationId xmlns:a16="http://schemas.microsoft.com/office/drawing/2014/main" id="{929CCF4C-A0B1-4F15-B4C8-F88506F43C46}"/>
              </a:ext>
            </a:extLst>
          </p:cNvPr>
          <p:cNvSpPr/>
          <p:nvPr/>
        </p:nvSpPr>
        <p:spPr>
          <a:xfrm>
            <a:off x="-1" y="0"/>
            <a:ext cx="3941686"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3b – Survey 7 results – Health and care model</a:t>
            </a:r>
          </a:p>
        </p:txBody>
      </p:sp>
      <p:sp>
        <p:nvSpPr>
          <p:cNvPr id="13" name="TextBox 12">
            <a:extLst>
              <a:ext uri="{FF2B5EF4-FFF2-40B4-BE49-F238E27FC236}">
                <a16:creationId xmlns:a16="http://schemas.microsoft.com/office/drawing/2014/main" id="{AE257255-4FCC-4DE8-B0A8-B3978DB93026}"/>
              </a:ext>
            </a:extLst>
          </p:cNvPr>
          <p:cNvSpPr txBox="1"/>
          <p:nvPr/>
        </p:nvSpPr>
        <p:spPr>
          <a:xfrm>
            <a:off x="3393789" y="2623249"/>
            <a:ext cx="1469632" cy="1231106"/>
          </a:xfrm>
          <a:prstGeom prst="rect">
            <a:avLst/>
          </a:prstGeom>
          <a:noFill/>
          <a:ln>
            <a:noFill/>
          </a:ln>
        </p:spPr>
        <p:txBody>
          <a:bodyPr wrap="square" rtlCol="0">
            <a:spAutoFit/>
          </a:bodyPr>
          <a:lstStyle/>
          <a:p>
            <a:pPr algn="ctr"/>
            <a:endParaRPr lang="en-GB" sz="1400" b="1" dirty="0">
              <a:cs typeface="Times New Roman" panose="02020603050405020304" pitchFamily="18" charset="0"/>
            </a:endParaRPr>
          </a:p>
          <a:p>
            <a:pPr algn="ctr"/>
            <a:r>
              <a:rPr lang="en-GB" sz="2400" b="1" dirty="0">
                <a:solidFill>
                  <a:schemeClr val="accent3">
                    <a:lumMod val="75000"/>
                  </a:schemeClr>
                </a:solidFill>
                <a:cs typeface="Times New Roman" panose="02020603050405020304" pitchFamily="18" charset="0"/>
              </a:rPr>
              <a:t>18%</a:t>
            </a:r>
          </a:p>
          <a:p>
            <a:pPr algn="ctr"/>
            <a:r>
              <a:rPr lang="en-GB" sz="1100" b="1" dirty="0">
                <a:solidFill>
                  <a:schemeClr val="accent3">
                    <a:lumMod val="75000"/>
                  </a:schemeClr>
                </a:solidFill>
                <a:cs typeface="Times New Roman" panose="02020603050405020304" pitchFamily="18" charset="0"/>
              </a:rPr>
              <a:t>are not sure if they understand the model</a:t>
            </a:r>
            <a:endParaRPr lang="en-GB" sz="1100" b="1" dirty="0">
              <a:solidFill>
                <a:schemeClr val="accent3">
                  <a:lumMod val="75000"/>
                </a:schemeClr>
              </a:solidFill>
            </a:endParaRPr>
          </a:p>
        </p:txBody>
      </p:sp>
      <p:sp>
        <p:nvSpPr>
          <p:cNvPr id="14" name="TextBox 13">
            <a:extLst>
              <a:ext uri="{FF2B5EF4-FFF2-40B4-BE49-F238E27FC236}">
                <a16:creationId xmlns:a16="http://schemas.microsoft.com/office/drawing/2014/main" id="{E44575F8-76CD-43A9-A928-2D612F7208F9}"/>
              </a:ext>
            </a:extLst>
          </p:cNvPr>
          <p:cNvSpPr txBox="1"/>
          <p:nvPr/>
        </p:nvSpPr>
        <p:spPr>
          <a:xfrm>
            <a:off x="3395100" y="3795792"/>
            <a:ext cx="1469632" cy="861774"/>
          </a:xfrm>
          <a:prstGeom prst="rect">
            <a:avLst/>
          </a:prstGeom>
          <a:noFill/>
          <a:ln>
            <a:noFill/>
          </a:ln>
        </p:spPr>
        <p:txBody>
          <a:bodyPr wrap="square" rtlCol="0">
            <a:spAutoFit/>
          </a:bodyPr>
          <a:lstStyle/>
          <a:p>
            <a:pPr algn="ctr"/>
            <a:endParaRPr lang="en-GB" sz="1400" b="1" dirty="0">
              <a:cs typeface="Times New Roman" panose="02020603050405020304" pitchFamily="18" charset="0"/>
            </a:endParaRPr>
          </a:p>
          <a:p>
            <a:pPr algn="ctr"/>
            <a:r>
              <a:rPr lang="en-GB" sz="1600" b="1" dirty="0">
                <a:solidFill>
                  <a:srgbClr val="EA8132"/>
                </a:solidFill>
                <a:cs typeface="Times New Roman" panose="02020603050405020304" pitchFamily="18" charset="0"/>
              </a:rPr>
              <a:t>4%</a:t>
            </a:r>
          </a:p>
          <a:p>
            <a:pPr algn="ctr"/>
            <a:r>
              <a:rPr lang="en-GB" sz="900" b="1" dirty="0">
                <a:solidFill>
                  <a:srgbClr val="EA8132"/>
                </a:solidFill>
                <a:cs typeface="Times New Roman" panose="02020603050405020304" pitchFamily="18" charset="0"/>
              </a:rPr>
              <a:t>do not understand the model</a:t>
            </a:r>
            <a:endParaRPr lang="en-GB" sz="900" b="1" dirty="0">
              <a:solidFill>
                <a:srgbClr val="EA8132"/>
              </a:solidFill>
            </a:endParaRPr>
          </a:p>
        </p:txBody>
      </p:sp>
      <p:cxnSp>
        <p:nvCxnSpPr>
          <p:cNvPr id="6" name="Straight Arrow Connector 5">
            <a:extLst>
              <a:ext uri="{FF2B5EF4-FFF2-40B4-BE49-F238E27FC236}">
                <a16:creationId xmlns:a16="http://schemas.microsoft.com/office/drawing/2014/main" id="{29B4491F-2CC8-481B-8CA3-D3526AE2C204}"/>
              </a:ext>
            </a:extLst>
          </p:cNvPr>
          <p:cNvCxnSpPr>
            <a:cxnSpLocks/>
          </p:cNvCxnSpPr>
          <p:nvPr/>
        </p:nvCxnSpPr>
        <p:spPr>
          <a:xfrm>
            <a:off x="2914375" y="3926051"/>
            <a:ext cx="683056" cy="329909"/>
          </a:xfrm>
          <a:prstGeom prst="straightConnector1">
            <a:avLst/>
          </a:prstGeom>
          <a:ln>
            <a:solidFill>
              <a:srgbClr val="EA8132"/>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099507BC-17DE-4DDF-A536-CECA4E53EF94}"/>
              </a:ext>
            </a:extLst>
          </p:cNvPr>
          <p:cNvCxnSpPr>
            <a:cxnSpLocks/>
          </p:cNvCxnSpPr>
          <p:nvPr/>
        </p:nvCxnSpPr>
        <p:spPr>
          <a:xfrm flipV="1">
            <a:off x="3085139" y="3457073"/>
            <a:ext cx="341528" cy="145410"/>
          </a:xfrm>
          <a:prstGeom prst="straightConnector1">
            <a:avLst/>
          </a:prstGeom>
          <a:ln>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2" name="Oval Callout 7">
            <a:extLst>
              <a:ext uri="{FF2B5EF4-FFF2-40B4-BE49-F238E27FC236}">
                <a16:creationId xmlns:a16="http://schemas.microsoft.com/office/drawing/2014/main" id="{71C112ED-70C2-43DE-867F-656522C81A4B}"/>
              </a:ext>
            </a:extLst>
          </p:cNvPr>
          <p:cNvSpPr/>
          <p:nvPr/>
        </p:nvSpPr>
        <p:spPr>
          <a:xfrm>
            <a:off x="5263655" y="4036366"/>
            <a:ext cx="3190617" cy="1229385"/>
          </a:xfrm>
          <a:prstGeom prst="wedgeEllipseCallout">
            <a:avLst>
              <a:gd name="adj1" fmla="val -45927"/>
              <a:gd name="adj2" fmla="val 44144"/>
            </a:avLst>
          </a:prstGeom>
          <a:noFill/>
          <a:ln w="82550">
            <a:solidFill>
              <a:srgbClr val="EA8132"/>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100" i="0" u="none" strike="noStrike" baseline="0" dirty="0">
                <a:solidFill>
                  <a:schemeClr val="tx1"/>
                </a:solidFill>
              </a:rPr>
              <a:t>A lot of the phrases you asked me my opinion on were either </a:t>
            </a:r>
            <a:r>
              <a:rPr lang="en-GB" sz="1100" b="1" i="0" u="none" strike="noStrike" baseline="0" dirty="0">
                <a:solidFill>
                  <a:srgbClr val="EA8132"/>
                </a:solidFill>
              </a:rPr>
              <a:t>vague and ambiguous or I was unclear</a:t>
            </a:r>
            <a:r>
              <a:rPr lang="en-GB" sz="1100" i="0" u="none" strike="noStrike" baseline="0" dirty="0">
                <a:solidFill>
                  <a:schemeClr val="tx1"/>
                </a:solidFill>
              </a:rPr>
              <a:t> how this is different to what is happening already</a:t>
            </a:r>
            <a:endParaRPr lang="en-GB" sz="1100" b="1" dirty="0">
              <a:solidFill>
                <a:srgbClr val="EA8132"/>
              </a:solidFill>
            </a:endParaRPr>
          </a:p>
        </p:txBody>
      </p:sp>
      <p:sp>
        <p:nvSpPr>
          <p:cNvPr id="24" name="Oval Callout 7">
            <a:extLst>
              <a:ext uri="{FF2B5EF4-FFF2-40B4-BE49-F238E27FC236}">
                <a16:creationId xmlns:a16="http://schemas.microsoft.com/office/drawing/2014/main" id="{6F38CF9F-5206-4FE7-BC4E-468AEF84BC1F}"/>
              </a:ext>
            </a:extLst>
          </p:cNvPr>
          <p:cNvSpPr/>
          <p:nvPr/>
        </p:nvSpPr>
        <p:spPr>
          <a:xfrm>
            <a:off x="8816280" y="3952792"/>
            <a:ext cx="2949429" cy="1229385"/>
          </a:xfrm>
          <a:prstGeom prst="wedgeEllipseCallout">
            <a:avLst>
              <a:gd name="adj1" fmla="val -45927"/>
              <a:gd name="adj2" fmla="val 44144"/>
            </a:avLst>
          </a:prstGeom>
          <a:noFill/>
          <a:ln w="82550">
            <a:solidFill>
              <a:srgbClr val="EA8132"/>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100" i="0" u="none" strike="noStrike" baseline="0" dirty="0">
                <a:solidFill>
                  <a:schemeClr val="tx1"/>
                </a:solidFill>
              </a:rPr>
              <a:t>Just about everything I have read so far smacks of “wish </a:t>
            </a:r>
            <a:r>
              <a:rPr lang="en-GB" sz="1100" dirty="0">
                <a:solidFill>
                  <a:schemeClr val="tx1"/>
                </a:solidFill>
              </a:rPr>
              <a:t>l</a:t>
            </a:r>
            <a:r>
              <a:rPr lang="en-GB" sz="1100" i="0" u="none" strike="noStrike" baseline="0" dirty="0">
                <a:solidFill>
                  <a:schemeClr val="tx1"/>
                </a:solidFill>
              </a:rPr>
              <a:t>ist", with </a:t>
            </a:r>
            <a:r>
              <a:rPr lang="en-GB" sz="1100" b="1" i="0" u="none" strike="noStrike" baseline="0" dirty="0">
                <a:solidFill>
                  <a:srgbClr val="EA8132"/>
                </a:solidFill>
              </a:rPr>
              <a:t>little explanation how </a:t>
            </a:r>
            <a:r>
              <a:rPr lang="en-GB" sz="1100" i="0" u="none" strike="noStrike" baseline="0" dirty="0">
                <a:solidFill>
                  <a:schemeClr val="tx1"/>
                </a:solidFill>
              </a:rPr>
              <a:t>such an enormous change will be implemented</a:t>
            </a:r>
            <a:endParaRPr lang="en-GB" sz="1100" b="1" dirty="0">
              <a:solidFill>
                <a:srgbClr val="EA8132"/>
              </a:solidFill>
            </a:endParaRPr>
          </a:p>
        </p:txBody>
      </p:sp>
      <p:sp>
        <p:nvSpPr>
          <p:cNvPr id="25" name="Oval Callout 7">
            <a:extLst>
              <a:ext uri="{FF2B5EF4-FFF2-40B4-BE49-F238E27FC236}">
                <a16:creationId xmlns:a16="http://schemas.microsoft.com/office/drawing/2014/main" id="{C1AE5658-B4F9-4C9F-8CD8-5A497C07C3A3}"/>
              </a:ext>
            </a:extLst>
          </p:cNvPr>
          <p:cNvSpPr/>
          <p:nvPr/>
        </p:nvSpPr>
        <p:spPr>
          <a:xfrm>
            <a:off x="5714048" y="5516638"/>
            <a:ext cx="2949429" cy="553994"/>
          </a:xfrm>
          <a:prstGeom prst="wedgeEllipseCallout">
            <a:avLst>
              <a:gd name="adj1" fmla="val -45927"/>
              <a:gd name="adj2" fmla="val 44144"/>
            </a:avLst>
          </a:prstGeom>
          <a:noFill/>
          <a:ln w="82550">
            <a:solidFill>
              <a:srgbClr val="EA8132"/>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100" i="0" u="none" strike="noStrike" baseline="0" dirty="0">
                <a:solidFill>
                  <a:schemeClr val="tx1"/>
                </a:solidFill>
              </a:rPr>
              <a:t>Okay as far as it goes but </a:t>
            </a:r>
            <a:r>
              <a:rPr lang="en-GB" sz="1100" b="1" i="0" u="none" strike="noStrike" baseline="0" dirty="0">
                <a:solidFill>
                  <a:srgbClr val="EA8132"/>
                </a:solidFill>
              </a:rPr>
              <a:t>little depth </a:t>
            </a:r>
            <a:r>
              <a:rPr lang="en-GB" sz="1100" i="0" u="none" strike="noStrike" baseline="0" dirty="0">
                <a:solidFill>
                  <a:schemeClr val="tx1"/>
                </a:solidFill>
              </a:rPr>
              <a:t>of information</a:t>
            </a:r>
            <a:endParaRPr lang="en-GB" sz="1100" b="1" dirty="0">
              <a:solidFill>
                <a:srgbClr val="EA8132"/>
              </a:solidFill>
            </a:endParaRPr>
          </a:p>
        </p:txBody>
      </p:sp>
      <p:sp>
        <p:nvSpPr>
          <p:cNvPr id="26" name="Oval Callout 7">
            <a:extLst>
              <a:ext uri="{FF2B5EF4-FFF2-40B4-BE49-F238E27FC236}">
                <a16:creationId xmlns:a16="http://schemas.microsoft.com/office/drawing/2014/main" id="{B96F4978-098B-4DB3-A51F-4CCD85148C7C}"/>
              </a:ext>
            </a:extLst>
          </p:cNvPr>
          <p:cNvSpPr/>
          <p:nvPr/>
        </p:nvSpPr>
        <p:spPr>
          <a:xfrm>
            <a:off x="9070137" y="5378801"/>
            <a:ext cx="2520879" cy="520919"/>
          </a:xfrm>
          <a:prstGeom prst="wedgeEllipseCallout">
            <a:avLst>
              <a:gd name="adj1" fmla="val -41333"/>
              <a:gd name="adj2" fmla="val 59128"/>
            </a:avLst>
          </a:prstGeom>
          <a:noFill/>
          <a:ln w="82550">
            <a:solidFill>
              <a:srgbClr val="EA8132"/>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100" i="0" u="none" strike="noStrike" baseline="0" dirty="0">
                <a:solidFill>
                  <a:schemeClr val="tx1"/>
                </a:solidFill>
              </a:rPr>
              <a:t>No idea </a:t>
            </a:r>
            <a:r>
              <a:rPr lang="en-GB" sz="1100" b="1" i="0" u="none" strike="noStrike" baseline="0" dirty="0">
                <a:solidFill>
                  <a:srgbClr val="EA8132"/>
                </a:solidFill>
              </a:rPr>
              <a:t>how this will be achieved</a:t>
            </a:r>
            <a:endParaRPr lang="en-GB" sz="1100" b="1" dirty="0">
              <a:solidFill>
                <a:srgbClr val="EA8132"/>
              </a:solidFill>
            </a:endParaRPr>
          </a:p>
        </p:txBody>
      </p:sp>
      <p:sp>
        <p:nvSpPr>
          <p:cNvPr id="28" name="Oval Callout 7">
            <a:extLst>
              <a:ext uri="{FF2B5EF4-FFF2-40B4-BE49-F238E27FC236}">
                <a16:creationId xmlns:a16="http://schemas.microsoft.com/office/drawing/2014/main" id="{6135F8D3-5B59-4E30-AB89-821C34490066}"/>
              </a:ext>
            </a:extLst>
          </p:cNvPr>
          <p:cNvSpPr/>
          <p:nvPr/>
        </p:nvSpPr>
        <p:spPr>
          <a:xfrm>
            <a:off x="5021577" y="1979038"/>
            <a:ext cx="3674771" cy="940487"/>
          </a:xfrm>
          <a:prstGeom prst="wedgeEllipseCallout">
            <a:avLst>
              <a:gd name="adj1" fmla="val -45927"/>
              <a:gd name="adj2" fmla="val 44144"/>
            </a:avLst>
          </a:prstGeom>
          <a:noFill/>
          <a:ln w="82550">
            <a:solidFill>
              <a:schemeClr val="accent3">
                <a:lumMod val="75000"/>
              </a:schemeClr>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endParaRPr lang="en-GB" sz="1100" b="1" i="0" u="none" strike="noStrike" baseline="0" dirty="0">
              <a:solidFill>
                <a:schemeClr val="accent3">
                  <a:lumMod val="75000"/>
                </a:schemeClr>
              </a:solidFill>
            </a:endParaRPr>
          </a:p>
          <a:p>
            <a:pPr algn="ctr"/>
            <a:r>
              <a:rPr lang="en-GB" sz="1100" b="1" i="0" u="none" strike="noStrike" baseline="0" dirty="0">
                <a:solidFill>
                  <a:schemeClr val="accent3">
                    <a:lumMod val="75000"/>
                  </a:schemeClr>
                </a:solidFill>
              </a:rPr>
              <a:t>Difficult to judge </a:t>
            </a:r>
            <a:r>
              <a:rPr lang="en-GB" sz="1100" i="0" u="none" strike="noStrike" baseline="0" dirty="0">
                <a:solidFill>
                  <a:schemeClr val="tx1"/>
                </a:solidFill>
              </a:rPr>
              <a:t>based on a few minutes explanation. I do also wonder </a:t>
            </a:r>
            <a:r>
              <a:rPr lang="en-GB" sz="1100" b="1" i="0" u="none" strike="noStrike" baseline="0" dirty="0">
                <a:solidFill>
                  <a:schemeClr val="accent3">
                    <a:lumMod val="75000"/>
                  </a:schemeClr>
                </a:solidFill>
              </a:rPr>
              <a:t>how all these excellent suggestions will be financed</a:t>
            </a:r>
            <a:endParaRPr lang="en-GB" sz="1100" b="1" dirty="0">
              <a:solidFill>
                <a:schemeClr val="accent3">
                  <a:lumMod val="75000"/>
                </a:schemeClr>
              </a:solidFill>
            </a:endParaRPr>
          </a:p>
        </p:txBody>
      </p:sp>
      <p:sp>
        <p:nvSpPr>
          <p:cNvPr id="30" name="Oval Callout 7">
            <a:extLst>
              <a:ext uri="{FF2B5EF4-FFF2-40B4-BE49-F238E27FC236}">
                <a16:creationId xmlns:a16="http://schemas.microsoft.com/office/drawing/2014/main" id="{654648CD-4268-4FD4-83D1-58231C5C1388}"/>
              </a:ext>
            </a:extLst>
          </p:cNvPr>
          <p:cNvSpPr/>
          <p:nvPr/>
        </p:nvSpPr>
        <p:spPr>
          <a:xfrm>
            <a:off x="8735043" y="1042125"/>
            <a:ext cx="3191068" cy="1427032"/>
          </a:xfrm>
          <a:prstGeom prst="wedgeEllipseCallout">
            <a:avLst>
              <a:gd name="adj1" fmla="val -45927"/>
              <a:gd name="adj2" fmla="val 44144"/>
            </a:avLst>
          </a:prstGeom>
          <a:noFill/>
          <a:ln w="82550">
            <a:solidFill>
              <a:schemeClr val="accent3">
                <a:lumMod val="75000"/>
              </a:schemeClr>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100" i="0" u="none" strike="noStrike" baseline="0" dirty="0">
                <a:solidFill>
                  <a:schemeClr val="tx1"/>
                </a:solidFill>
              </a:rPr>
              <a:t>I need a clearer understanding of the objectives and reasons behind any proposals. </a:t>
            </a:r>
            <a:r>
              <a:rPr lang="en-GB" sz="1100" b="1" i="0" u="none" strike="noStrike" baseline="0" dirty="0">
                <a:solidFill>
                  <a:schemeClr val="accent3">
                    <a:lumMod val="75000"/>
                  </a:schemeClr>
                </a:solidFill>
              </a:rPr>
              <a:t>The provision of care through expensive private third parties is not something I agree with</a:t>
            </a:r>
            <a:endParaRPr lang="en-GB" sz="1100" b="1" dirty="0">
              <a:solidFill>
                <a:schemeClr val="accent3">
                  <a:lumMod val="75000"/>
                </a:schemeClr>
              </a:solidFill>
            </a:endParaRPr>
          </a:p>
        </p:txBody>
      </p:sp>
      <p:sp>
        <p:nvSpPr>
          <p:cNvPr id="31" name="Oval Callout 7">
            <a:extLst>
              <a:ext uri="{FF2B5EF4-FFF2-40B4-BE49-F238E27FC236}">
                <a16:creationId xmlns:a16="http://schemas.microsoft.com/office/drawing/2014/main" id="{1C486D5D-7E15-4118-BA8A-C62D7D21A734}"/>
              </a:ext>
            </a:extLst>
          </p:cNvPr>
          <p:cNvSpPr/>
          <p:nvPr/>
        </p:nvSpPr>
        <p:spPr>
          <a:xfrm>
            <a:off x="5714048" y="3071006"/>
            <a:ext cx="2570601" cy="714473"/>
          </a:xfrm>
          <a:prstGeom prst="wedgeEllipseCallout">
            <a:avLst>
              <a:gd name="adj1" fmla="val -45927"/>
              <a:gd name="adj2" fmla="val 44144"/>
            </a:avLst>
          </a:prstGeom>
          <a:noFill/>
          <a:ln w="82550">
            <a:solidFill>
              <a:schemeClr val="accent3">
                <a:lumMod val="75000"/>
              </a:schemeClr>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100" b="1" i="0" u="none" strike="noStrike" baseline="0" dirty="0">
                <a:solidFill>
                  <a:schemeClr val="accent3">
                    <a:lumMod val="75000"/>
                  </a:schemeClr>
                </a:solidFill>
              </a:rPr>
              <a:t>It all sounds like pie in the sky </a:t>
            </a:r>
            <a:r>
              <a:rPr lang="en-GB" sz="1100" i="0" u="none" strike="noStrike" baseline="0" dirty="0">
                <a:solidFill>
                  <a:schemeClr val="tx1"/>
                </a:solidFill>
              </a:rPr>
              <a:t>to be quite honest</a:t>
            </a:r>
            <a:endParaRPr lang="en-GB" sz="1100" dirty="0">
              <a:solidFill>
                <a:schemeClr val="tx1"/>
              </a:solidFill>
            </a:endParaRPr>
          </a:p>
        </p:txBody>
      </p:sp>
      <p:sp>
        <p:nvSpPr>
          <p:cNvPr id="32" name="Oval Callout 7">
            <a:extLst>
              <a:ext uri="{FF2B5EF4-FFF2-40B4-BE49-F238E27FC236}">
                <a16:creationId xmlns:a16="http://schemas.microsoft.com/office/drawing/2014/main" id="{665FD9E2-3A45-4F13-A263-E4C70349C9E2}"/>
              </a:ext>
            </a:extLst>
          </p:cNvPr>
          <p:cNvSpPr/>
          <p:nvPr/>
        </p:nvSpPr>
        <p:spPr>
          <a:xfrm>
            <a:off x="8574866" y="2685523"/>
            <a:ext cx="3190843" cy="1057447"/>
          </a:xfrm>
          <a:prstGeom prst="wedgeEllipseCallout">
            <a:avLst>
              <a:gd name="adj1" fmla="val -45927"/>
              <a:gd name="adj2" fmla="val 44144"/>
            </a:avLst>
          </a:prstGeom>
          <a:noFill/>
          <a:ln w="82550">
            <a:solidFill>
              <a:schemeClr val="accent3">
                <a:lumMod val="75000"/>
              </a:schemeClr>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100" b="1" i="0" u="none" strike="noStrike" baseline="0" dirty="0">
                <a:solidFill>
                  <a:schemeClr val="accent3">
                    <a:lumMod val="75000"/>
                  </a:schemeClr>
                </a:solidFill>
              </a:rPr>
              <a:t>Elderly people struggle with on line access. </a:t>
            </a:r>
            <a:r>
              <a:rPr lang="en-GB" sz="1100" i="0" u="none" strike="noStrike" baseline="0" dirty="0">
                <a:solidFill>
                  <a:schemeClr val="tx1"/>
                </a:solidFill>
              </a:rPr>
              <a:t>On line access can also be isolating if perhaps you are already isolated and lonely</a:t>
            </a:r>
            <a:endParaRPr lang="en-GB" sz="1100" dirty="0">
              <a:solidFill>
                <a:schemeClr val="tx1"/>
              </a:solidFill>
            </a:endParaRPr>
          </a:p>
        </p:txBody>
      </p:sp>
      <p:cxnSp>
        <p:nvCxnSpPr>
          <p:cNvPr id="33" name="Straight Arrow Connector 32">
            <a:extLst>
              <a:ext uri="{FF2B5EF4-FFF2-40B4-BE49-F238E27FC236}">
                <a16:creationId xmlns:a16="http://schemas.microsoft.com/office/drawing/2014/main" id="{4D17B98E-94BB-4778-AF14-BAA6E9C157B2}"/>
              </a:ext>
            </a:extLst>
          </p:cNvPr>
          <p:cNvCxnSpPr>
            <a:cxnSpLocks/>
          </p:cNvCxnSpPr>
          <p:nvPr/>
        </p:nvCxnSpPr>
        <p:spPr>
          <a:xfrm>
            <a:off x="4399595" y="4598374"/>
            <a:ext cx="683056" cy="329909"/>
          </a:xfrm>
          <a:prstGeom prst="straightConnector1">
            <a:avLst/>
          </a:prstGeom>
          <a:ln>
            <a:solidFill>
              <a:srgbClr val="EA8132"/>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C91B538D-CB9D-45AC-A95B-0CD139A9663F}"/>
              </a:ext>
            </a:extLst>
          </p:cNvPr>
          <p:cNvCxnSpPr>
            <a:cxnSpLocks/>
          </p:cNvCxnSpPr>
          <p:nvPr/>
        </p:nvCxnSpPr>
        <p:spPr>
          <a:xfrm flipV="1">
            <a:off x="4570359" y="2810958"/>
            <a:ext cx="341528" cy="145410"/>
          </a:xfrm>
          <a:prstGeom prst="straightConnector1">
            <a:avLst/>
          </a:prstGeom>
          <a:ln>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49343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62C9BC8-7715-4318-8D4A-64D7FD5DDF25}"/>
              </a:ext>
            </a:extLst>
          </p:cNvPr>
          <p:cNvPicPr>
            <a:picLocks noChangeAspect="1"/>
          </p:cNvPicPr>
          <p:nvPr/>
        </p:nvPicPr>
        <p:blipFill>
          <a:blip r:embed="rId2"/>
          <a:stretch>
            <a:fillRect/>
          </a:stretch>
        </p:blipFill>
        <p:spPr>
          <a:xfrm rot="7237266">
            <a:off x="3879041" y="1913265"/>
            <a:ext cx="4190193" cy="3555579"/>
          </a:xfrm>
          <a:prstGeom prst="rect">
            <a:avLst/>
          </a:prstGeom>
        </p:spPr>
      </p:pic>
      <p:sp>
        <p:nvSpPr>
          <p:cNvPr id="2" name="Slide Number Placeholder 1">
            <a:extLst>
              <a:ext uri="{FF2B5EF4-FFF2-40B4-BE49-F238E27FC236}">
                <a16:creationId xmlns:a16="http://schemas.microsoft.com/office/drawing/2014/main" id="{5BC77AA2-282B-48C1-B802-047F5B6E88B9}"/>
              </a:ext>
            </a:extLst>
          </p:cNvPr>
          <p:cNvSpPr>
            <a:spLocks noGrp="1"/>
          </p:cNvSpPr>
          <p:nvPr>
            <p:ph type="sldNum" sz="quarter" idx="12"/>
          </p:nvPr>
        </p:nvSpPr>
        <p:spPr/>
        <p:txBody>
          <a:bodyPr/>
          <a:lstStyle/>
          <a:p>
            <a:fld id="{F6E39E37-6BC0-A248-806A-337B0CEF6126}" type="slidenum">
              <a:rPr lang="en-US" smtClean="0"/>
              <a:t>23</a:t>
            </a:fld>
            <a:endParaRPr lang="en-US"/>
          </a:p>
        </p:txBody>
      </p:sp>
      <p:sp>
        <p:nvSpPr>
          <p:cNvPr id="11" name="TextBox 10">
            <a:extLst>
              <a:ext uri="{FF2B5EF4-FFF2-40B4-BE49-F238E27FC236}">
                <a16:creationId xmlns:a16="http://schemas.microsoft.com/office/drawing/2014/main" id="{2755452A-2E5D-469B-917D-98374961BE0F}"/>
              </a:ext>
            </a:extLst>
          </p:cNvPr>
          <p:cNvSpPr txBox="1"/>
          <p:nvPr/>
        </p:nvSpPr>
        <p:spPr>
          <a:xfrm>
            <a:off x="124795" y="402386"/>
            <a:ext cx="11942410" cy="696537"/>
          </a:xfrm>
          <a:prstGeom prst="rect">
            <a:avLst/>
          </a:prstGeom>
          <a:noFill/>
        </p:spPr>
        <p:txBody>
          <a:bodyPr wrap="square">
            <a:spAutoFit/>
          </a:bodyPr>
          <a:lstStyle/>
          <a:p>
            <a:pPr>
              <a:lnSpc>
                <a:spcPct val="107000"/>
              </a:lnSpc>
              <a:spcAft>
                <a:spcPts val="800"/>
              </a:spcAft>
            </a:pPr>
            <a:r>
              <a:rPr lang="en-GB" sz="2000" b="1" dirty="0">
                <a:latin typeface="+mj-lt"/>
                <a:ea typeface="Times New Roman" panose="02020603050405020304" pitchFamily="18" charset="0"/>
                <a:cs typeface="Calibri" panose="020F0502020204030204" pitchFamily="34" charset="0"/>
              </a:rPr>
              <a:t>Approximately </a:t>
            </a:r>
            <a:r>
              <a:rPr lang="en-GB" sz="2000" b="1" dirty="0">
                <a:solidFill>
                  <a:srgbClr val="64B22D"/>
                </a:solidFill>
                <a:latin typeface="+mj-lt"/>
                <a:ea typeface="Times New Roman" panose="02020603050405020304" pitchFamily="18" charset="0"/>
                <a:cs typeface="Calibri" panose="020F0502020204030204" pitchFamily="34" charset="0"/>
              </a:rPr>
              <a:t>four fifths </a:t>
            </a:r>
            <a:r>
              <a:rPr lang="en-GB" sz="2000" b="1" dirty="0">
                <a:latin typeface="+mj-lt"/>
                <a:ea typeface="Times New Roman" panose="02020603050405020304" pitchFamily="18" charset="0"/>
                <a:cs typeface="Calibri" panose="020F0502020204030204" pitchFamily="34" charset="0"/>
              </a:rPr>
              <a:t>of panellists </a:t>
            </a:r>
            <a:r>
              <a:rPr lang="en-GB" sz="2000" b="1" dirty="0">
                <a:solidFill>
                  <a:srgbClr val="64B22D"/>
                </a:solidFill>
                <a:latin typeface="+mj-lt"/>
                <a:ea typeface="Times New Roman" panose="02020603050405020304" pitchFamily="18" charset="0"/>
                <a:cs typeface="Calibri" panose="020F0502020204030204" pitchFamily="34" charset="0"/>
              </a:rPr>
              <a:t>rate the model </a:t>
            </a:r>
            <a:r>
              <a:rPr lang="en-GB" sz="2000" b="1" dirty="0">
                <a:latin typeface="+mj-lt"/>
                <a:ea typeface="Times New Roman" panose="02020603050405020304" pitchFamily="18" charset="0"/>
                <a:cs typeface="Calibri" panose="020F0502020204030204" pitchFamily="34" charset="0"/>
              </a:rPr>
              <a:t>at 7 or more out of 10 </a:t>
            </a:r>
            <a:r>
              <a:rPr lang="en-GB" dirty="0">
                <a:latin typeface="+mj-lt"/>
                <a:ea typeface="Times New Roman" panose="02020603050405020304" pitchFamily="18" charset="0"/>
                <a:cs typeface="Calibri" panose="020F0502020204030204" pitchFamily="34" charset="0"/>
              </a:rPr>
              <a:t>(on a scale of 1 being very poor to 10 being excellent)</a:t>
            </a:r>
            <a:endParaRPr lang="en-GB" sz="2400" i="1" dirty="0">
              <a:solidFill>
                <a:srgbClr val="C00000"/>
              </a:solidFill>
              <a:effectLst/>
              <a:latin typeface="+mj-lt"/>
              <a:ea typeface="Times New Roman" panose="02020603050405020304" pitchFamily="18" charset="0"/>
              <a:cs typeface="Calibri" panose="020F0502020204030204" pitchFamily="34" charset="0"/>
            </a:endParaRPr>
          </a:p>
        </p:txBody>
      </p:sp>
      <p:sp>
        <p:nvSpPr>
          <p:cNvPr id="18" name="Rectangle 17">
            <a:extLst>
              <a:ext uri="{FF2B5EF4-FFF2-40B4-BE49-F238E27FC236}">
                <a16:creationId xmlns:a16="http://schemas.microsoft.com/office/drawing/2014/main" id="{68BC275E-47BE-4A5C-B59B-D73039264402}"/>
              </a:ext>
            </a:extLst>
          </p:cNvPr>
          <p:cNvSpPr/>
          <p:nvPr/>
        </p:nvSpPr>
        <p:spPr>
          <a:xfrm>
            <a:off x="1471704" y="6448035"/>
            <a:ext cx="9176553" cy="553994"/>
          </a:xfrm>
          <a:prstGeom prst="rect">
            <a:avLst/>
          </a:prstGeom>
        </p:spPr>
        <p:txBody>
          <a:bodyPr wrap="square" lIns="91432" tIns="45718" rIns="91432" bIns="45718">
            <a:spAutoFit/>
          </a:bodyPr>
          <a:lstStyle/>
          <a:p>
            <a:r>
              <a:rPr lang="en-GB" sz="1000" i="1" dirty="0">
                <a:solidFill>
                  <a:schemeClr val="bg1"/>
                </a:solidFill>
                <a:latin typeface="Arial"/>
              </a:rPr>
              <a:t>Q</a:t>
            </a:r>
            <a:r>
              <a:rPr lang="en-GB" sz="1000" i="1" dirty="0">
                <a:solidFill>
                  <a:schemeClr val="bg1"/>
                </a:solidFill>
                <a:effectLst/>
                <a:ea typeface="Times New Roman" panose="02020603050405020304" pitchFamily="18" charset="0"/>
                <a:cs typeface="Calibri" panose="020F0502020204030204" pitchFamily="34" charset="0"/>
              </a:rPr>
              <a:t>3c. Again, t</a:t>
            </a:r>
            <a:r>
              <a:rPr lang="en-GB" sz="1000" i="1" dirty="0">
                <a:solidFill>
                  <a:schemeClr val="bg1"/>
                </a:solidFill>
                <a:effectLst/>
                <a:ea typeface="Times New Roman" panose="02020603050405020304" pitchFamily="18" charset="0"/>
                <a:cs typeface="Arial" panose="020B0604020202020204" pitchFamily="34" charset="0"/>
              </a:rPr>
              <a:t>aking into account everything you have seen and read so far about the proposed new model, how do you rate the model? </a:t>
            </a:r>
          </a:p>
          <a:p>
            <a:r>
              <a:rPr lang="en-GB" sz="1000" i="1" dirty="0">
                <a:solidFill>
                  <a:schemeClr val="bg1"/>
                </a:solidFill>
                <a:latin typeface="Arial"/>
              </a:rPr>
              <a:t>Base: n=446, total participants answering this question</a:t>
            </a:r>
            <a:endParaRPr lang="en-GB" sz="1000" i="1" dirty="0">
              <a:solidFill>
                <a:schemeClr val="bg1"/>
              </a:solidFill>
              <a:effectLst/>
              <a:ea typeface="Times New Roman" panose="02020603050405020304" pitchFamily="18" charset="0"/>
              <a:cs typeface="Times New Roman" panose="02020603050405020304" pitchFamily="18" charset="0"/>
            </a:endParaRPr>
          </a:p>
          <a:p>
            <a:endParaRPr lang="en-GB" sz="1000" i="1" dirty="0">
              <a:solidFill>
                <a:srgbClr val="64B22D"/>
              </a:solidFill>
              <a:latin typeface="Arial"/>
            </a:endParaRPr>
          </a:p>
        </p:txBody>
      </p:sp>
      <p:sp>
        <p:nvSpPr>
          <p:cNvPr id="23" name="TextBox 22">
            <a:extLst>
              <a:ext uri="{FF2B5EF4-FFF2-40B4-BE49-F238E27FC236}">
                <a16:creationId xmlns:a16="http://schemas.microsoft.com/office/drawing/2014/main" id="{38D40D83-43F9-4980-80BE-2676FA993884}"/>
              </a:ext>
            </a:extLst>
          </p:cNvPr>
          <p:cNvSpPr txBox="1"/>
          <p:nvPr/>
        </p:nvSpPr>
        <p:spPr>
          <a:xfrm>
            <a:off x="4415636" y="2724478"/>
            <a:ext cx="1469632" cy="1446550"/>
          </a:xfrm>
          <a:prstGeom prst="rect">
            <a:avLst/>
          </a:prstGeom>
          <a:noFill/>
          <a:ln>
            <a:noFill/>
          </a:ln>
        </p:spPr>
        <p:txBody>
          <a:bodyPr wrap="square" rtlCol="0">
            <a:spAutoFit/>
          </a:bodyPr>
          <a:lstStyle/>
          <a:p>
            <a:pPr algn="ctr"/>
            <a:endParaRPr lang="en-GB" sz="1400" b="1" dirty="0">
              <a:solidFill>
                <a:schemeClr val="bg1"/>
              </a:solidFill>
              <a:cs typeface="Times New Roman" panose="02020603050405020304" pitchFamily="18" charset="0"/>
            </a:endParaRPr>
          </a:p>
          <a:p>
            <a:pPr algn="ctr"/>
            <a:r>
              <a:rPr lang="en-GB" sz="3200" b="1" dirty="0">
                <a:solidFill>
                  <a:schemeClr val="bg1"/>
                </a:solidFill>
                <a:cs typeface="Times New Roman" panose="02020603050405020304" pitchFamily="18" charset="0"/>
              </a:rPr>
              <a:t>78%</a:t>
            </a:r>
          </a:p>
          <a:p>
            <a:pPr algn="ctr"/>
            <a:r>
              <a:rPr lang="en-GB" sz="1400" b="1" dirty="0">
                <a:solidFill>
                  <a:schemeClr val="bg1"/>
                </a:solidFill>
                <a:cs typeface="Times New Roman" panose="02020603050405020304" pitchFamily="18" charset="0"/>
              </a:rPr>
              <a:t>give the model a score of 7 or more out of 10</a:t>
            </a:r>
            <a:endParaRPr lang="en-GB" sz="1400" b="1" dirty="0">
              <a:solidFill>
                <a:schemeClr val="bg1"/>
              </a:solidFill>
            </a:endParaRPr>
          </a:p>
        </p:txBody>
      </p:sp>
      <p:sp>
        <p:nvSpPr>
          <p:cNvPr id="19" name="Rectangle 18">
            <a:extLst>
              <a:ext uri="{FF2B5EF4-FFF2-40B4-BE49-F238E27FC236}">
                <a16:creationId xmlns:a16="http://schemas.microsoft.com/office/drawing/2014/main" id="{9C2E8363-9E9E-45CF-837E-0577FAC937CE}"/>
              </a:ext>
            </a:extLst>
          </p:cNvPr>
          <p:cNvSpPr/>
          <p:nvPr/>
        </p:nvSpPr>
        <p:spPr>
          <a:xfrm>
            <a:off x="326475" y="1250114"/>
            <a:ext cx="11439233" cy="49121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endParaRPr lang="en-GB" sz="1400"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dirty="0">
                <a:solidFill>
                  <a:schemeClr val="tx1"/>
                </a:solidFill>
                <a:latin typeface="Arial" panose="020B0604020202020204" pitchFamily="34" charset="0"/>
                <a:cs typeface="Arial" panose="020B0604020202020204" pitchFamily="34" charset="0"/>
              </a:rPr>
              <a:t>This proportion was again similar across most sub-groups of participants, those with long term conditions gave slightly lower scores </a:t>
            </a:r>
            <a:r>
              <a:rPr lang="en-GB" sz="1200" i="1" dirty="0">
                <a:solidFill>
                  <a:schemeClr val="tx1"/>
                </a:solidFill>
                <a:latin typeface="Arial" panose="020B0604020202020204" pitchFamily="34" charset="0"/>
                <a:cs typeface="Arial" panose="020B0604020202020204" pitchFamily="34" charset="0"/>
              </a:rPr>
              <a:t>(two thirds gave a score of 7 or more out of 10)</a:t>
            </a:r>
          </a:p>
          <a:p>
            <a:pPr marL="285750" indent="-285750">
              <a:buFont typeface="Arial" panose="020B0604020202020204" pitchFamily="34" charset="0"/>
              <a:buChar char="•"/>
            </a:pPr>
            <a:endParaRPr lang="en-GB" sz="1400" dirty="0">
              <a:solidFill>
                <a:schemeClr val="tx1"/>
              </a:solidFill>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929CCF4C-A0B1-4F15-B4C8-F88506F43C46}"/>
              </a:ext>
            </a:extLst>
          </p:cNvPr>
          <p:cNvSpPr/>
          <p:nvPr/>
        </p:nvSpPr>
        <p:spPr>
          <a:xfrm>
            <a:off x="-1" y="0"/>
            <a:ext cx="3941686"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3b – Survey 7 results – Health and care model</a:t>
            </a:r>
          </a:p>
        </p:txBody>
      </p:sp>
      <p:sp>
        <p:nvSpPr>
          <p:cNvPr id="14" name="TextBox 13">
            <a:extLst>
              <a:ext uri="{FF2B5EF4-FFF2-40B4-BE49-F238E27FC236}">
                <a16:creationId xmlns:a16="http://schemas.microsoft.com/office/drawing/2014/main" id="{E44575F8-76CD-43A9-A928-2D612F7208F9}"/>
              </a:ext>
            </a:extLst>
          </p:cNvPr>
          <p:cNvSpPr txBox="1"/>
          <p:nvPr/>
        </p:nvSpPr>
        <p:spPr>
          <a:xfrm>
            <a:off x="6493407" y="3001477"/>
            <a:ext cx="1469632" cy="892552"/>
          </a:xfrm>
          <a:prstGeom prst="rect">
            <a:avLst/>
          </a:prstGeom>
          <a:noFill/>
          <a:ln>
            <a:noFill/>
          </a:ln>
        </p:spPr>
        <p:txBody>
          <a:bodyPr wrap="square" rtlCol="0">
            <a:spAutoFit/>
          </a:bodyPr>
          <a:lstStyle/>
          <a:p>
            <a:pPr algn="ctr"/>
            <a:endParaRPr lang="en-GB" sz="1400" b="1" dirty="0">
              <a:cs typeface="Times New Roman" panose="02020603050405020304" pitchFamily="18" charset="0"/>
            </a:endParaRPr>
          </a:p>
          <a:p>
            <a:pPr algn="ctr"/>
            <a:r>
              <a:rPr lang="en-GB" sz="2000" b="1" dirty="0">
                <a:solidFill>
                  <a:srgbClr val="EA8132"/>
                </a:solidFill>
                <a:cs typeface="Times New Roman" panose="02020603050405020304" pitchFamily="18" charset="0"/>
              </a:rPr>
              <a:t>22%</a:t>
            </a:r>
          </a:p>
          <a:p>
            <a:pPr algn="ctr"/>
            <a:r>
              <a:rPr lang="en-GB" sz="900" b="1" dirty="0">
                <a:solidFill>
                  <a:srgbClr val="EA8132"/>
                </a:solidFill>
                <a:cs typeface="Times New Roman" panose="02020603050405020304" pitchFamily="18" charset="0"/>
              </a:rPr>
              <a:t>give the model a score of 6 or less out of 10</a:t>
            </a:r>
            <a:endParaRPr lang="en-GB" sz="900" b="1" dirty="0">
              <a:solidFill>
                <a:srgbClr val="EA8132"/>
              </a:solidFill>
            </a:endParaRPr>
          </a:p>
        </p:txBody>
      </p:sp>
    </p:spTree>
    <p:extLst>
      <p:ext uri="{BB962C8B-B14F-4D97-AF65-F5344CB8AC3E}">
        <p14:creationId xmlns:p14="http://schemas.microsoft.com/office/powerpoint/2010/main" val="9253533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9E71145-02DF-4DAC-BD5C-9C4393CFAD87}"/>
              </a:ext>
            </a:extLst>
          </p:cNvPr>
          <p:cNvPicPr>
            <a:picLocks noChangeAspect="1"/>
          </p:cNvPicPr>
          <p:nvPr/>
        </p:nvPicPr>
        <p:blipFill>
          <a:blip r:embed="rId2"/>
          <a:stretch>
            <a:fillRect/>
          </a:stretch>
        </p:blipFill>
        <p:spPr>
          <a:xfrm rot="11146796">
            <a:off x="549845" y="2085717"/>
            <a:ext cx="4248150" cy="3886200"/>
          </a:xfrm>
          <a:prstGeom prst="rect">
            <a:avLst/>
          </a:prstGeom>
        </p:spPr>
      </p:pic>
      <p:sp>
        <p:nvSpPr>
          <p:cNvPr id="2" name="Slide Number Placeholder 1">
            <a:extLst>
              <a:ext uri="{FF2B5EF4-FFF2-40B4-BE49-F238E27FC236}">
                <a16:creationId xmlns:a16="http://schemas.microsoft.com/office/drawing/2014/main" id="{5BC77AA2-282B-48C1-B802-047F5B6E88B9}"/>
              </a:ext>
            </a:extLst>
          </p:cNvPr>
          <p:cNvSpPr>
            <a:spLocks noGrp="1"/>
          </p:cNvSpPr>
          <p:nvPr>
            <p:ph type="sldNum" sz="quarter" idx="12"/>
          </p:nvPr>
        </p:nvSpPr>
        <p:spPr/>
        <p:txBody>
          <a:bodyPr/>
          <a:lstStyle/>
          <a:p>
            <a:fld id="{F6E39E37-6BC0-A248-806A-337B0CEF6126}" type="slidenum">
              <a:rPr lang="en-US" smtClean="0"/>
              <a:t>24</a:t>
            </a:fld>
            <a:endParaRPr lang="en-US"/>
          </a:p>
        </p:txBody>
      </p:sp>
      <p:sp>
        <p:nvSpPr>
          <p:cNvPr id="11" name="TextBox 10">
            <a:extLst>
              <a:ext uri="{FF2B5EF4-FFF2-40B4-BE49-F238E27FC236}">
                <a16:creationId xmlns:a16="http://schemas.microsoft.com/office/drawing/2014/main" id="{2755452A-2E5D-469B-917D-98374961BE0F}"/>
              </a:ext>
            </a:extLst>
          </p:cNvPr>
          <p:cNvSpPr txBox="1"/>
          <p:nvPr/>
        </p:nvSpPr>
        <p:spPr>
          <a:xfrm>
            <a:off x="88776" y="249798"/>
            <a:ext cx="12103224" cy="727059"/>
          </a:xfrm>
          <a:prstGeom prst="rect">
            <a:avLst/>
          </a:prstGeom>
          <a:noFill/>
        </p:spPr>
        <p:txBody>
          <a:bodyPr wrap="square">
            <a:spAutoFit/>
          </a:bodyPr>
          <a:lstStyle/>
          <a:p>
            <a:pPr>
              <a:lnSpc>
                <a:spcPct val="107000"/>
              </a:lnSpc>
              <a:spcAft>
                <a:spcPts val="800"/>
              </a:spcAft>
            </a:pPr>
            <a:r>
              <a:rPr lang="en-GB" sz="2000" b="1" dirty="0">
                <a:latin typeface="+mj-lt"/>
                <a:ea typeface="Times New Roman" panose="02020603050405020304" pitchFamily="18" charset="0"/>
                <a:cs typeface="Calibri" panose="020F0502020204030204" pitchFamily="34" charset="0"/>
              </a:rPr>
              <a:t>Just under </a:t>
            </a:r>
            <a:r>
              <a:rPr lang="en-GB" sz="2000" b="1" dirty="0">
                <a:solidFill>
                  <a:srgbClr val="64B22D"/>
                </a:solidFill>
                <a:latin typeface="+mj-lt"/>
                <a:ea typeface="Times New Roman" panose="02020603050405020304" pitchFamily="18" charset="0"/>
                <a:cs typeface="Calibri" panose="020F0502020204030204" pitchFamily="34" charset="0"/>
              </a:rPr>
              <a:t>one half </a:t>
            </a:r>
            <a:r>
              <a:rPr lang="en-GB" sz="2000" b="1" dirty="0">
                <a:latin typeface="+mj-lt"/>
                <a:ea typeface="Times New Roman" panose="02020603050405020304" pitchFamily="18" charset="0"/>
                <a:cs typeface="Calibri" panose="020F0502020204030204" pitchFamily="34" charset="0"/>
              </a:rPr>
              <a:t>of panellists feel that there is </a:t>
            </a:r>
            <a:r>
              <a:rPr lang="en-GB" sz="2000" b="1" dirty="0">
                <a:solidFill>
                  <a:srgbClr val="64B22D"/>
                </a:solidFill>
                <a:latin typeface="+mj-lt"/>
                <a:ea typeface="Times New Roman" panose="02020603050405020304" pitchFamily="18" charset="0"/>
                <a:cs typeface="Calibri" panose="020F0502020204030204" pitchFamily="34" charset="0"/>
              </a:rPr>
              <a:t>nothing missing </a:t>
            </a:r>
            <a:r>
              <a:rPr lang="en-GB" sz="2000" b="1" dirty="0">
                <a:latin typeface="+mj-lt"/>
                <a:ea typeface="Times New Roman" panose="02020603050405020304" pitchFamily="18" charset="0"/>
                <a:cs typeface="Calibri" panose="020F0502020204030204" pitchFamily="34" charset="0"/>
              </a:rPr>
              <a:t>from the model that is important to them</a:t>
            </a:r>
            <a:endParaRPr lang="en-GB" sz="2400" i="1" dirty="0">
              <a:solidFill>
                <a:srgbClr val="C00000"/>
              </a:solidFill>
              <a:effectLst/>
              <a:latin typeface="+mj-lt"/>
              <a:ea typeface="Times New Roman" panose="02020603050405020304" pitchFamily="18" charset="0"/>
              <a:cs typeface="Calibri" panose="020F0502020204030204" pitchFamily="34" charset="0"/>
            </a:endParaRPr>
          </a:p>
        </p:txBody>
      </p:sp>
      <p:sp>
        <p:nvSpPr>
          <p:cNvPr id="18" name="Rectangle 17">
            <a:extLst>
              <a:ext uri="{FF2B5EF4-FFF2-40B4-BE49-F238E27FC236}">
                <a16:creationId xmlns:a16="http://schemas.microsoft.com/office/drawing/2014/main" id="{68BC275E-47BE-4A5C-B59B-D73039264402}"/>
              </a:ext>
            </a:extLst>
          </p:cNvPr>
          <p:cNvSpPr/>
          <p:nvPr/>
        </p:nvSpPr>
        <p:spPr>
          <a:xfrm>
            <a:off x="1507723" y="6496451"/>
            <a:ext cx="9176553" cy="246217"/>
          </a:xfrm>
          <a:prstGeom prst="rect">
            <a:avLst/>
          </a:prstGeom>
        </p:spPr>
        <p:txBody>
          <a:bodyPr wrap="square" lIns="91432" tIns="45718" rIns="91432" bIns="45718">
            <a:spAutoFit/>
          </a:bodyPr>
          <a:lstStyle/>
          <a:p>
            <a:r>
              <a:rPr lang="en-GB" sz="1000" i="1" dirty="0">
                <a:solidFill>
                  <a:schemeClr val="bg1"/>
                </a:solidFill>
                <a:latin typeface="Arial"/>
              </a:rPr>
              <a:t>Q</a:t>
            </a:r>
            <a:r>
              <a:rPr lang="en-GB" sz="1000" i="1" dirty="0">
                <a:solidFill>
                  <a:schemeClr val="bg1"/>
                </a:solidFill>
                <a:effectLst/>
                <a:ea typeface="Times New Roman" panose="02020603050405020304" pitchFamily="18" charset="0"/>
                <a:cs typeface="Calibri" panose="020F0502020204030204" pitchFamily="34" charset="0"/>
              </a:rPr>
              <a:t>3d. Is there anything missing from the model that is important to you it</a:t>
            </a:r>
            <a:r>
              <a:rPr lang="en-GB" sz="1000" i="1" dirty="0">
                <a:solidFill>
                  <a:schemeClr val="bg1"/>
                </a:solidFill>
                <a:effectLst/>
                <a:ea typeface="Times New Roman" panose="02020603050405020304" pitchFamily="18" charset="0"/>
                <a:cs typeface="Arial" panose="020B0604020202020204" pitchFamily="34" charset="0"/>
              </a:rPr>
              <a:t>?                 </a:t>
            </a:r>
            <a:r>
              <a:rPr lang="en-GB" sz="1000" i="1" dirty="0">
                <a:solidFill>
                  <a:schemeClr val="bg1"/>
                </a:solidFill>
                <a:latin typeface="Arial"/>
              </a:rPr>
              <a:t>Base: n=488, total participants answering this question</a:t>
            </a:r>
            <a:endParaRPr lang="en-GB" sz="1000" i="1" dirty="0">
              <a:solidFill>
                <a:schemeClr val="bg1"/>
              </a:solidFill>
              <a:effectLst/>
              <a:ea typeface="Times New Roman" panose="02020603050405020304" pitchFamily="18" charset="0"/>
              <a:cs typeface="Times New Roman" panose="02020603050405020304" pitchFamily="18" charset="0"/>
            </a:endParaRPr>
          </a:p>
        </p:txBody>
      </p:sp>
      <p:sp>
        <p:nvSpPr>
          <p:cNvPr id="23" name="TextBox 22">
            <a:extLst>
              <a:ext uri="{FF2B5EF4-FFF2-40B4-BE49-F238E27FC236}">
                <a16:creationId xmlns:a16="http://schemas.microsoft.com/office/drawing/2014/main" id="{38D40D83-43F9-4980-80BE-2676FA993884}"/>
              </a:ext>
            </a:extLst>
          </p:cNvPr>
          <p:cNvSpPr txBox="1"/>
          <p:nvPr/>
        </p:nvSpPr>
        <p:spPr>
          <a:xfrm>
            <a:off x="1112610" y="2771486"/>
            <a:ext cx="1469632" cy="1661993"/>
          </a:xfrm>
          <a:prstGeom prst="rect">
            <a:avLst/>
          </a:prstGeom>
          <a:noFill/>
          <a:ln>
            <a:noFill/>
          </a:ln>
        </p:spPr>
        <p:txBody>
          <a:bodyPr wrap="square" rtlCol="0">
            <a:spAutoFit/>
          </a:bodyPr>
          <a:lstStyle/>
          <a:p>
            <a:pPr algn="ctr"/>
            <a:endParaRPr lang="en-GB" sz="1400" b="1" dirty="0">
              <a:solidFill>
                <a:schemeClr val="bg1"/>
              </a:solidFill>
              <a:cs typeface="Times New Roman" panose="02020603050405020304" pitchFamily="18" charset="0"/>
            </a:endParaRPr>
          </a:p>
          <a:p>
            <a:pPr algn="ctr"/>
            <a:r>
              <a:rPr lang="en-GB" sz="3200" b="1" dirty="0">
                <a:solidFill>
                  <a:schemeClr val="bg1"/>
                </a:solidFill>
                <a:cs typeface="Times New Roman" panose="02020603050405020304" pitchFamily="18" charset="0"/>
              </a:rPr>
              <a:t>48%</a:t>
            </a:r>
          </a:p>
          <a:p>
            <a:pPr algn="ctr"/>
            <a:r>
              <a:rPr lang="en-GB" sz="1400" b="1" dirty="0">
                <a:solidFill>
                  <a:schemeClr val="bg1"/>
                </a:solidFill>
                <a:cs typeface="Times New Roman" panose="02020603050405020304" pitchFamily="18" charset="0"/>
              </a:rPr>
              <a:t>do not feel anything is missing from the model</a:t>
            </a:r>
            <a:endParaRPr lang="en-GB" sz="1400" b="1" dirty="0">
              <a:solidFill>
                <a:schemeClr val="bg1"/>
              </a:solidFill>
            </a:endParaRPr>
          </a:p>
        </p:txBody>
      </p:sp>
      <p:sp>
        <p:nvSpPr>
          <p:cNvPr id="19" name="Rectangle 18">
            <a:extLst>
              <a:ext uri="{FF2B5EF4-FFF2-40B4-BE49-F238E27FC236}">
                <a16:creationId xmlns:a16="http://schemas.microsoft.com/office/drawing/2014/main" id="{9C2E8363-9E9E-45CF-837E-0577FAC937CE}"/>
              </a:ext>
            </a:extLst>
          </p:cNvPr>
          <p:cNvSpPr/>
          <p:nvPr/>
        </p:nvSpPr>
        <p:spPr>
          <a:xfrm>
            <a:off x="185947" y="947533"/>
            <a:ext cx="8388919" cy="110082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400" b="1" dirty="0">
                <a:solidFill>
                  <a:schemeClr val="accent3">
                    <a:lumMod val="75000"/>
                  </a:schemeClr>
                </a:solidFill>
                <a:latin typeface="Arial" panose="020B0604020202020204" pitchFamily="34" charset="0"/>
                <a:cs typeface="Arial" panose="020B0604020202020204" pitchFamily="34" charset="0"/>
              </a:rPr>
              <a:t>One third are unsure </a:t>
            </a:r>
            <a:r>
              <a:rPr lang="en-GB" sz="1400" dirty="0">
                <a:solidFill>
                  <a:schemeClr val="tx1"/>
                </a:solidFill>
                <a:latin typeface="Arial" panose="020B0604020202020204" pitchFamily="34" charset="0"/>
                <a:cs typeface="Arial" panose="020B0604020202020204" pitchFamily="34" charset="0"/>
              </a:rPr>
              <a:t>if there is anything important missing from the model. They largely repeat the same thoughts from an earlier question on their understanding of the model</a:t>
            </a:r>
            <a:endParaRPr lang="en-GB" sz="1400" b="1" dirty="0">
              <a:solidFill>
                <a:srgbClr val="EA8132"/>
              </a:solidFill>
              <a:latin typeface="Arial" panose="020B0604020202020204" pitchFamily="34" charset="0"/>
              <a:cs typeface="Arial" panose="020B0604020202020204" pitchFamily="34" charset="0"/>
            </a:endParaRPr>
          </a:p>
          <a:p>
            <a:r>
              <a:rPr lang="en-GB" sz="1200" dirty="0">
                <a:solidFill>
                  <a:schemeClr val="tx1"/>
                </a:solidFill>
                <a:latin typeface="Arial" panose="020B0604020202020204" pitchFamily="34" charset="0"/>
                <a:cs typeface="Arial" panose="020B0604020202020204" pitchFamily="34" charset="0"/>
              </a:rPr>
              <a:t>	1) insufficient detail to form a developed opinion</a:t>
            </a:r>
          </a:p>
          <a:p>
            <a:r>
              <a:rPr lang="en-GB" sz="1200" dirty="0">
                <a:solidFill>
                  <a:schemeClr val="tx1"/>
                </a:solidFill>
                <a:latin typeface="Arial" panose="020B0604020202020204" pitchFamily="34" charset="0"/>
                <a:cs typeface="Arial" panose="020B0604020202020204" pitchFamily="34" charset="0"/>
              </a:rPr>
              <a:t>	2) a lack of understanding on where the finances for this would come from/ how this will come to fruition 	3) a worry about over reliance on digital provision of services</a:t>
            </a:r>
            <a:endParaRPr lang="en-GB" sz="1200" dirty="0">
              <a:solidFill>
                <a:srgbClr val="64B22D"/>
              </a:solidFill>
            </a:endParaRPr>
          </a:p>
        </p:txBody>
      </p:sp>
      <p:sp>
        <p:nvSpPr>
          <p:cNvPr id="12" name="Rectangle 11">
            <a:extLst>
              <a:ext uri="{FF2B5EF4-FFF2-40B4-BE49-F238E27FC236}">
                <a16:creationId xmlns:a16="http://schemas.microsoft.com/office/drawing/2014/main" id="{929CCF4C-A0B1-4F15-B4C8-F88506F43C46}"/>
              </a:ext>
            </a:extLst>
          </p:cNvPr>
          <p:cNvSpPr/>
          <p:nvPr/>
        </p:nvSpPr>
        <p:spPr>
          <a:xfrm>
            <a:off x="-1" y="0"/>
            <a:ext cx="3941686"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3b – Survey 7 results – Health and care model</a:t>
            </a:r>
          </a:p>
        </p:txBody>
      </p:sp>
      <p:sp>
        <p:nvSpPr>
          <p:cNvPr id="13" name="TextBox 12">
            <a:extLst>
              <a:ext uri="{FF2B5EF4-FFF2-40B4-BE49-F238E27FC236}">
                <a16:creationId xmlns:a16="http://schemas.microsoft.com/office/drawing/2014/main" id="{AE257255-4FCC-4DE8-B0A8-B3978DB93026}"/>
              </a:ext>
            </a:extLst>
          </p:cNvPr>
          <p:cNvSpPr txBox="1"/>
          <p:nvPr/>
        </p:nvSpPr>
        <p:spPr>
          <a:xfrm>
            <a:off x="2667808" y="2861487"/>
            <a:ext cx="1332726" cy="1261884"/>
          </a:xfrm>
          <a:prstGeom prst="rect">
            <a:avLst/>
          </a:prstGeom>
          <a:noFill/>
          <a:ln>
            <a:noFill/>
          </a:ln>
        </p:spPr>
        <p:txBody>
          <a:bodyPr wrap="square" rtlCol="0">
            <a:spAutoFit/>
          </a:bodyPr>
          <a:lstStyle/>
          <a:p>
            <a:pPr algn="ctr"/>
            <a:endParaRPr lang="en-GB" sz="1400" b="1" dirty="0">
              <a:cs typeface="Times New Roman" panose="02020603050405020304" pitchFamily="18" charset="0"/>
            </a:endParaRPr>
          </a:p>
          <a:p>
            <a:pPr algn="ctr"/>
            <a:r>
              <a:rPr lang="en-GB" sz="2000" b="1" dirty="0">
                <a:solidFill>
                  <a:schemeClr val="bg1"/>
                </a:solidFill>
                <a:cs typeface="Times New Roman" panose="02020603050405020304" pitchFamily="18" charset="0"/>
              </a:rPr>
              <a:t>32%</a:t>
            </a:r>
          </a:p>
          <a:p>
            <a:pPr algn="ctr"/>
            <a:r>
              <a:rPr lang="en-GB" sz="1050" b="1" dirty="0">
                <a:solidFill>
                  <a:schemeClr val="bg1"/>
                </a:solidFill>
                <a:cs typeface="Times New Roman" panose="02020603050405020304" pitchFamily="18" charset="0"/>
              </a:rPr>
              <a:t>are not sure if anything is missing from the model</a:t>
            </a:r>
            <a:endParaRPr lang="en-GB" sz="1050" b="1" dirty="0">
              <a:solidFill>
                <a:schemeClr val="bg1"/>
              </a:solidFill>
            </a:endParaRPr>
          </a:p>
        </p:txBody>
      </p:sp>
      <p:sp>
        <p:nvSpPr>
          <p:cNvPr id="14" name="TextBox 13">
            <a:extLst>
              <a:ext uri="{FF2B5EF4-FFF2-40B4-BE49-F238E27FC236}">
                <a16:creationId xmlns:a16="http://schemas.microsoft.com/office/drawing/2014/main" id="{E44575F8-76CD-43A9-A928-2D612F7208F9}"/>
              </a:ext>
            </a:extLst>
          </p:cNvPr>
          <p:cNvSpPr txBox="1"/>
          <p:nvPr/>
        </p:nvSpPr>
        <p:spPr>
          <a:xfrm>
            <a:off x="2637193" y="4443535"/>
            <a:ext cx="1469632" cy="969496"/>
          </a:xfrm>
          <a:prstGeom prst="rect">
            <a:avLst/>
          </a:prstGeom>
          <a:noFill/>
          <a:ln>
            <a:noFill/>
          </a:ln>
        </p:spPr>
        <p:txBody>
          <a:bodyPr wrap="square" rtlCol="0">
            <a:spAutoFit/>
          </a:bodyPr>
          <a:lstStyle/>
          <a:p>
            <a:pPr algn="ctr"/>
            <a:endParaRPr lang="en-GB" sz="1400" b="1" dirty="0">
              <a:cs typeface="Times New Roman" panose="02020603050405020304" pitchFamily="18" charset="0"/>
            </a:endParaRPr>
          </a:p>
          <a:p>
            <a:pPr algn="ctr"/>
            <a:r>
              <a:rPr lang="en-GB" sz="1600" b="1" dirty="0">
                <a:solidFill>
                  <a:srgbClr val="EA8132"/>
                </a:solidFill>
                <a:cs typeface="Times New Roman" panose="02020603050405020304" pitchFamily="18" charset="0"/>
              </a:rPr>
              <a:t>20%</a:t>
            </a:r>
          </a:p>
          <a:p>
            <a:pPr algn="ctr"/>
            <a:r>
              <a:rPr lang="en-GB" sz="900" b="1" dirty="0">
                <a:solidFill>
                  <a:srgbClr val="EA8132"/>
                </a:solidFill>
                <a:cs typeface="Times New Roman" panose="02020603050405020304" pitchFamily="18" charset="0"/>
              </a:rPr>
              <a:t>feel there is something missing from the model</a:t>
            </a:r>
            <a:endParaRPr lang="en-GB" sz="900" b="1" dirty="0">
              <a:solidFill>
                <a:srgbClr val="EA8132"/>
              </a:solidFill>
            </a:endParaRPr>
          </a:p>
        </p:txBody>
      </p:sp>
      <p:sp>
        <p:nvSpPr>
          <p:cNvPr id="28" name="Oval Callout 7">
            <a:extLst>
              <a:ext uri="{FF2B5EF4-FFF2-40B4-BE49-F238E27FC236}">
                <a16:creationId xmlns:a16="http://schemas.microsoft.com/office/drawing/2014/main" id="{6135F8D3-5B59-4E30-AB89-821C34490066}"/>
              </a:ext>
            </a:extLst>
          </p:cNvPr>
          <p:cNvSpPr/>
          <p:nvPr/>
        </p:nvSpPr>
        <p:spPr>
          <a:xfrm>
            <a:off x="5161893" y="2199522"/>
            <a:ext cx="3674771" cy="677478"/>
          </a:xfrm>
          <a:prstGeom prst="wedgeEllipseCallout">
            <a:avLst>
              <a:gd name="adj1" fmla="val -45927"/>
              <a:gd name="adj2" fmla="val 44144"/>
            </a:avLst>
          </a:prstGeom>
          <a:noFill/>
          <a:ln w="82550">
            <a:solidFill>
              <a:schemeClr val="accent3">
                <a:lumMod val="75000"/>
              </a:schemeClr>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100" b="1" i="0" u="none" strike="noStrike" baseline="0" dirty="0">
                <a:solidFill>
                  <a:schemeClr val="accent3">
                    <a:lumMod val="75000"/>
                  </a:schemeClr>
                </a:solidFill>
              </a:rPr>
              <a:t>I'm not sure I know enough about the plans to be able to form an opinion</a:t>
            </a:r>
            <a:endParaRPr lang="en-GB" sz="1100" b="1" dirty="0">
              <a:solidFill>
                <a:schemeClr val="accent3">
                  <a:lumMod val="75000"/>
                </a:schemeClr>
              </a:solidFill>
            </a:endParaRPr>
          </a:p>
        </p:txBody>
      </p:sp>
      <p:sp>
        <p:nvSpPr>
          <p:cNvPr id="30" name="Oval Callout 7">
            <a:extLst>
              <a:ext uri="{FF2B5EF4-FFF2-40B4-BE49-F238E27FC236}">
                <a16:creationId xmlns:a16="http://schemas.microsoft.com/office/drawing/2014/main" id="{654648CD-4268-4FD4-83D1-58231C5C1388}"/>
              </a:ext>
            </a:extLst>
          </p:cNvPr>
          <p:cNvSpPr/>
          <p:nvPr/>
        </p:nvSpPr>
        <p:spPr>
          <a:xfrm>
            <a:off x="8823283" y="802338"/>
            <a:ext cx="2379800" cy="1171799"/>
          </a:xfrm>
          <a:prstGeom prst="wedgeEllipseCallout">
            <a:avLst>
              <a:gd name="adj1" fmla="val -45927"/>
              <a:gd name="adj2" fmla="val 44144"/>
            </a:avLst>
          </a:prstGeom>
          <a:noFill/>
          <a:ln w="82550">
            <a:solidFill>
              <a:schemeClr val="accent3">
                <a:lumMod val="75000"/>
              </a:schemeClr>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100" i="0" u="none" strike="noStrike" baseline="0" dirty="0">
                <a:solidFill>
                  <a:schemeClr val="tx1"/>
                </a:solidFill>
              </a:rPr>
              <a:t>I would like to </a:t>
            </a:r>
            <a:r>
              <a:rPr lang="en-GB" sz="1100" b="1" i="0" u="none" strike="noStrike" baseline="0" dirty="0">
                <a:solidFill>
                  <a:schemeClr val="accent3">
                    <a:lumMod val="75000"/>
                  </a:schemeClr>
                </a:solidFill>
              </a:rPr>
              <a:t>see these changes in practice before I can judge </a:t>
            </a:r>
            <a:r>
              <a:rPr lang="en-GB" sz="1100" i="0" u="none" strike="noStrike" baseline="0" dirty="0">
                <a:solidFill>
                  <a:schemeClr val="tx1"/>
                </a:solidFill>
              </a:rPr>
              <a:t>whether there is anything missing</a:t>
            </a:r>
            <a:endParaRPr lang="en-GB" sz="1100" b="1" dirty="0">
              <a:solidFill>
                <a:schemeClr val="accent3">
                  <a:lumMod val="75000"/>
                </a:schemeClr>
              </a:solidFill>
            </a:endParaRPr>
          </a:p>
        </p:txBody>
      </p:sp>
      <p:sp>
        <p:nvSpPr>
          <p:cNvPr id="32" name="Oval Callout 7">
            <a:extLst>
              <a:ext uri="{FF2B5EF4-FFF2-40B4-BE49-F238E27FC236}">
                <a16:creationId xmlns:a16="http://schemas.microsoft.com/office/drawing/2014/main" id="{665FD9E2-3A45-4F13-A263-E4C70349C9E2}"/>
              </a:ext>
            </a:extLst>
          </p:cNvPr>
          <p:cNvSpPr/>
          <p:nvPr/>
        </p:nvSpPr>
        <p:spPr>
          <a:xfrm>
            <a:off x="9201403" y="2134388"/>
            <a:ext cx="2564306" cy="721808"/>
          </a:xfrm>
          <a:prstGeom prst="wedgeEllipseCallout">
            <a:avLst>
              <a:gd name="adj1" fmla="val -45927"/>
              <a:gd name="adj2" fmla="val 44144"/>
            </a:avLst>
          </a:prstGeom>
          <a:noFill/>
          <a:ln w="82550">
            <a:solidFill>
              <a:schemeClr val="accent3">
                <a:lumMod val="75000"/>
              </a:schemeClr>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100" b="1" i="0" u="none" strike="noStrike" baseline="0" dirty="0">
                <a:solidFill>
                  <a:schemeClr val="accent3">
                    <a:lumMod val="75000"/>
                  </a:schemeClr>
                </a:solidFill>
              </a:rPr>
              <a:t>I am a little apprehensive about the shift to online services</a:t>
            </a:r>
            <a:endParaRPr lang="en-GB" sz="1100" dirty="0">
              <a:solidFill>
                <a:schemeClr val="tx1"/>
              </a:solidFill>
            </a:endParaRPr>
          </a:p>
        </p:txBody>
      </p:sp>
      <p:cxnSp>
        <p:nvCxnSpPr>
          <p:cNvPr id="33" name="Straight Arrow Connector 32">
            <a:extLst>
              <a:ext uri="{FF2B5EF4-FFF2-40B4-BE49-F238E27FC236}">
                <a16:creationId xmlns:a16="http://schemas.microsoft.com/office/drawing/2014/main" id="{4D17B98E-94BB-4778-AF14-BAA6E9C157B2}"/>
              </a:ext>
            </a:extLst>
          </p:cNvPr>
          <p:cNvCxnSpPr>
            <a:cxnSpLocks/>
          </p:cNvCxnSpPr>
          <p:nvPr/>
        </p:nvCxnSpPr>
        <p:spPr>
          <a:xfrm>
            <a:off x="3672940" y="4711121"/>
            <a:ext cx="433885" cy="217162"/>
          </a:xfrm>
          <a:prstGeom prst="straightConnector1">
            <a:avLst/>
          </a:prstGeom>
          <a:ln>
            <a:solidFill>
              <a:srgbClr val="EA8132"/>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C91B538D-CB9D-45AC-A95B-0CD139A9663F}"/>
              </a:ext>
            </a:extLst>
          </p:cNvPr>
          <p:cNvCxnSpPr>
            <a:cxnSpLocks/>
          </p:cNvCxnSpPr>
          <p:nvPr/>
        </p:nvCxnSpPr>
        <p:spPr>
          <a:xfrm flipV="1">
            <a:off x="3222483" y="2484391"/>
            <a:ext cx="531481" cy="231240"/>
          </a:xfrm>
          <a:prstGeom prst="straightConnector1">
            <a:avLst/>
          </a:prstGeom>
          <a:ln>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7" name="Oval Callout 7">
            <a:extLst>
              <a:ext uri="{FF2B5EF4-FFF2-40B4-BE49-F238E27FC236}">
                <a16:creationId xmlns:a16="http://schemas.microsoft.com/office/drawing/2014/main" id="{4CBC891F-C9A6-4C33-A37F-82EB8ABE44A6}"/>
              </a:ext>
            </a:extLst>
          </p:cNvPr>
          <p:cNvSpPr/>
          <p:nvPr/>
        </p:nvSpPr>
        <p:spPr>
          <a:xfrm>
            <a:off x="5798125" y="3059576"/>
            <a:ext cx="3324386" cy="865706"/>
          </a:xfrm>
          <a:prstGeom prst="wedgeEllipseCallout">
            <a:avLst>
              <a:gd name="adj1" fmla="val -45927"/>
              <a:gd name="adj2" fmla="val 44144"/>
            </a:avLst>
          </a:prstGeom>
          <a:noFill/>
          <a:ln w="82550">
            <a:solidFill>
              <a:schemeClr val="accent3">
                <a:lumMod val="75000"/>
              </a:schemeClr>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100" b="1" i="0" u="none" strike="noStrike" baseline="0" dirty="0">
                <a:solidFill>
                  <a:schemeClr val="accent3">
                    <a:lumMod val="75000"/>
                  </a:schemeClr>
                </a:solidFill>
              </a:rPr>
              <a:t>I'm not sure there will be enough support for people who live in villages where there are no public buildings</a:t>
            </a:r>
            <a:endParaRPr lang="en-GB" sz="1100" dirty="0">
              <a:solidFill>
                <a:schemeClr val="tx1"/>
              </a:solidFill>
            </a:endParaRPr>
          </a:p>
        </p:txBody>
      </p:sp>
      <p:sp>
        <p:nvSpPr>
          <p:cNvPr id="29" name="Oval Callout 7">
            <a:extLst>
              <a:ext uri="{FF2B5EF4-FFF2-40B4-BE49-F238E27FC236}">
                <a16:creationId xmlns:a16="http://schemas.microsoft.com/office/drawing/2014/main" id="{C7B32B88-1B17-45E8-BBB0-6C3A9465AB86}"/>
              </a:ext>
            </a:extLst>
          </p:cNvPr>
          <p:cNvSpPr/>
          <p:nvPr/>
        </p:nvSpPr>
        <p:spPr>
          <a:xfrm>
            <a:off x="9348407" y="3013412"/>
            <a:ext cx="2631934" cy="1022953"/>
          </a:xfrm>
          <a:prstGeom prst="wedgeEllipseCallout">
            <a:avLst>
              <a:gd name="adj1" fmla="val -45927"/>
              <a:gd name="adj2" fmla="val 44144"/>
            </a:avLst>
          </a:prstGeom>
          <a:noFill/>
          <a:ln w="82550">
            <a:solidFill>
              <a:schemeClr val="accent3">
                <a:lumMod val="75000"/>
              </a:schemeClr>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100" i="0" u="none" strike="noStrike" baseline="0" dirty="0">
                <a:solidFill>
                  <a:schemeClr val="tx1"/>
                </a:solidFill>
              </a:rPr>
              <a:t>It is quite an holistic view which I guess is the foundation </a:t>
            </a:r>
            <a:r>
              <a:rPr lang="en-GB" sz="1100" b="1" i="0" u="none" strike="noStrike" baseline="0" dirty="0">
                <a:solidFill>
                  <a:schemeClr val="accent3">
                    <a:lumMod val="75000"/>
                  </a:schemeClr>
                </a:solidFill>
              </a:rPr>
              <a:t>but a long way off making it happen</a:t>
            </a:r>
            <a:endParaRPr lang="en-GB" sz="1100" dirty="0">
              <a:solidFill>
                <a:schemeClr val="tx1"/>
              </a:solidFill>
            </a:endParaRPr>
          </a:p>
        </p:txBody>
      </p:sp>
      <p:sp>
        <p:nvSpPr>
          <p:cNvPr id="35" name="Rectangle 34">
            <a:extLst>
              <a:ext uri="{FF2B5EF4-FFF2-40B4-BE49-F238E27FC236}">
                <a16:creationId xmlns:a16="http://schemas.microsoft.com/office/drawing/2014/main" id="{2FB6701B-4687-4F60-A7CB-67EB252588BF}"/>
              </a:ext>
            </a:extLst>
          </p:cNvPr>
          <p:cNvSpPr/>
          <p:nvPr/>
        </p:nvSpPr>
        <p:spPr>
          <a:xfrm>
            <a:off x="4304969" y="4467488"/>
            <a:ext cx="6310698" cy="195175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400" b="1" dirty="0">
                <a:solidFill>
                  <a:srgbClr val="EA8132"/>
                </a:solidFill>
                <a:latin typeface="Arial" panose="020B0604020202020204" pitchFamily="34" charset="0"/>
                <a:cs typeface="Arial" panose="020B0604020202020204" pitchFamily="34" charset="0"/>
              </a:rPr>
              <a:t>One fifth feel something important is missing from the model. </a:t>
            </a:r>
            <a:r>
              <a:rPr lang="en-GB" sz="1100" dirty="0">
                <a:solidFill>
                  <a:schemeClr val="tx1"/>
                </a:solidFill>
                <a:latin typeface="Arial" panose="020B0604020202020204" pitchFamily="34" charset="0"/>
                <a:cs typeface="Arial" panose="020B0604020202020204" pitchFamily="34" charset="0"/>
              </a:rPr>
              <a:t>Comments here centre on the lack of specific detail for certain groups of people and certain health services/ inequalities:</a:t>
            </a:r>
          </a:p>
          <a:p>
            <a:pPr marL="1200150" lvl="2" indent="-285750">
              <a:buFont typeface="Wingdings" panose="05000000000000000000" pitchFamily="2" charset="2"/>
              <a:buChar char="§"/>
            </a:pPr>
            <a:r>
              <a:rPr lang="en-GB" sz="1000" dirty="0">
                <a:solidFill>
                  <a:schemeClr val="tx1"/>
                </a:solidFill>
                <a:latin typeface="Arial" panose="020B0604020202020204" pitchFamily="34" charset="0"/>
                <a:cs typeface="Arial" panose="020B0604020202020204" pitchFamily="34" charset="0"/>
              </a:rPr>
              <a:t>Those not comfortable with/ unable to afford/ access digital appointments</a:t>
            </a:r>
          </a:p>
          <a:p>
            <a:pPr marL="1200150" lvl="2" indent="-285750">
              <a:buFont typeface="Wingdings" panose="05000000000000000000" pitchFamily="2" charset="2"/>
              <a:buChar char="§"/>
            </a:pPr>
            <a:r>
              <a:rPr lang="en-GB" sz="1000" dirty="0">
                <a:solidFill>
                  <a:schemeClr val="tx1"/>
                </a:solidFill>
                <a:latin typeface="Arial" panose="020B0604020202020204" pitchFamily="34" charset="0"/>
                <a:cs typeface="Arial" panose="020B0604020202020204" pitchFamily="34" charset="0"/>
              </a:rPr>
              <a:t>The elderly</a:t>
            </a:r>
          </a:p>
          <a:p>
            <a:pPr marL="1200150" lvl="2" indent="-285750">
              <a:buFont typeface="Wingdings" panose="05000000000000000000" pitchFamily="2" charset="2"/>
              <a:buChar char="§"/>
            </a:pPr>
            <a:r>
              <a:rPr lang="en-GB" sz="1000" dirty="0">
                <a:solidFill>
                  <a:schemeClr val="tx1"/>
                </a:solidFill>
                <a:latin typeface="Arial" panose="020B0604020202020204" pitchFamily="34" charset="0"/>
                <a:cs typeface="Arial" panose="020B0604020202020204" pitchFamily="34" charset="0"/>
              </a:rPr>
              <a:t>The deaf</a:t>
            </a:r>
          </a:p>
          <a:p>
            <a:pPr marL="1200150" lvl="2" indent="-285750">
              <a:buFont typeface="Wingdings" panose="05000000000000000000" pitchFamily="2" charset="2"/>
              <a:buChar char="§"/>
            </a:pPr>
            <a:r>
              <a:rPr lang="en-GB" sz="1000" dirty="0">
                <a:solidFill>
                  <a:schemeClr val="tx1"/>
                </a:solidFill>
                <a:latin typeface="Arial" panose="020B0604020202020204" pitchFamily="34" charset="0"/>
                <a:cs typeface="Arial" panose="020B0604020202020204" pitchFamily="34" charset="0"/>
              </a:rPr>
              <a:t>The working population</a:t>
            </a:r>
          </a:p>
          <a:p>
            <a:pPr marL="1200150" lvl="2" indent="-285750">
              <a:buFont typeface="Wingdings" panose="05000000000000000000" pitchFamily="2" charset="2"/>
              <a:buChar char="§"/>
            </a:pPr>
            <a:r>
              <a:rPr lang="en-GB" sz="1000" dirty="0">
                <a:solidFill>
                  <a:schemeClr val="tx1"/>
                </a:solidFill>
                <a:latin typeface="Arial" panose="020B0604020202020204" pitchFamily="34" charset="0"/>
                <a:cs typeface="Arial" panose="020B0604020202020204" pitchFamily="34" charset="0"/>
              </a:rPr>
              <a:t>Children and young people</a:t>
            </a:r>
          </a:p>
          <a:p>
            <a:pPr marL="1200150" lvl="2" indent="-285750">
              <a:buFont typeface="Wingdings" panose="05000000000000000000" pitchFamily="2" charset="2"/>
              <a:buChar char="§"/>
            </a:pPr>
            <a:r>
              <a:rPr lang="en-GB" sz="1000" dirty="0">
                <a:solidFill>
                  <a:schemeClr val="tx1"/>
                </a:solidFill>
                <a:latin typeface="Arial" panose="020B0604020202020204" pitchFamily="34" charset="0"/>
                <a:cs typeface="Arial" panose="020B0604020202020204" pitchFamily="34" charset="0"/>
              </a:rPr>
              <a:t>Rural communities</a:t>
            </a:r>
          </a:p>
          <a:p>
            <a:pPr marL="1200150" lvl="2" indent="-285750">
              <a:buFont typeface="Wingdings" panose="05000000000000000000" pitchFamily="2" charset="2"/>
              <a:buChar char="§"/>
            </a:pPr>
            <a:r>
              <a:rPr lang="en-GB" sz="1000" dirty="0">
                <a:solidFill>
                  <a:schemeClr val="tx1"/>
                </a:solidFill>
                <a:latin typeface="Arial" panose="020B0604020202020204" pitchFamily="34" charset="0"/>
                <a:cs typeface="Arial" panose="020B0604020202020204" pitchFamily="34" charset="0"/>
              </a:rPr>
              <a:t>Mental health services</a:t>
            </a:r>
          </a:p>
          <a:p>
            <a:pPr marL="1200150" lvl="2" indent="-285750">
              <a:buFont typeface="Wingdings" panose="05000000000000000000" pitchFamily="2" charset="2"/>
              <a:buChar char="§"/>
            </a:pPr>
            <a:r>
              <a:rPr lang="en-GB" sz="1000" dirty="0">
                <a:solidFill>
                  <a:schemeClr val="tx1"/>
                </a:solidFill>
                <a:latin typeface="Arial" panose="020B0604020202020204" pitchFamily="34" charset="0"/>
                <a:cs typeface="Arial" panose="020B0604020202020204" pitchFamily="34" charset="0"/>
              </a:rPr>
              <a:t>LGBTQ community</a:t>
            </a:r>
          </a:p>
          <a:p>
            <a:pPr marL="1200150" lvl="2" indent="-285750">
              <a:buFont typeface="Wingdings" panose="05000000000000000000" pitchFamily="2" charset="2"/>
              <a:buChar char="§"/>
            </a:pPr>
            <a:r>
              <a:rPr lang="en-GB" sz="1000" dirty="0">
                <a:solidFill>
                  <a:schemeClr val="tx1"/>
                </a:solidFill>
                <a:latin typeface="Arial" panose="020B0604020202020204" pitchFamily="34" charset="0"/>
                <a:cs typeface="Arial" panose="020B0604020202020204" pitchFamily="34" charset="0"/>
              </a:rPr>
              <a:t>Maternity services</a:t>
            </a:r>
            <a:endParaRPr lang="en-GB" sz="1200" dirty="0">
              <a:solidFill>
                <a:srgbClr val="64B22D"/>
              </a:solidFill>
            </a:endParaRPr>
          </a:p>
        </p:txBody>
      </p:sp>
    </p:spTree>
    <p:extLst>
      <p:ext uri="{BB962C8B-B14F-4D97-AF65-F5344CB8AC3E}">
        <p14:creationId xmlns:p14="http://schemas.microsoft.com/office/powerpoint/2010/main" val="39088883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7FE1E3B-F20F-4D69-89E4-A9D47BED963D}"/>
              </a:ext>
            </a:extLst>
          </p:cNvPr>
          <p:cNvPicPr>
            <a:picLocks noChangeAspect="1"/>
          </p:cNvPicPr>
          <p:nvPr/>
        </p:nvPicPr>
        <p:blipFill>
          <a:blip r:embed="rId2"/>
          <a:stretch>
            <a:fillRect/>
          </a:stretch>
        </p:blipFill>
        <p:spPr>
          <a:xfrm rot="8771069">
            <a:off x="3831582" y="2029062"/>
            <a:ext cx="3811648" cy="3579335"/>
          </a:xfrm>
          <a:prstGeom prst="rect">
            <a:avLst/>
          </a:prstGeom>
        </p:spPr>
      </p:pic>
      <p:sp>
        <p:nvSpPr>
          <p:cNvPr id="2" name="Slide Number Placeholder 1">
            <a:extLst>
              <a:ext uri="{FF2B5EF4-FFF2-40B4-BE49-F238E27FC236}">
                <a16:creationId xmlns:a16="http://schemas.microsoft.com/office/drawing/2014/main" id="{5BC77AA2-282B-48C1-B802-047F5B6E88B9}"/>
              </a:ext>
            </a:extLst>
          </p:cNvPr>
          <p:cNvSpPr>
            <a:spLocks noGrp="1"/>
          </p:cNvSpPr>
          <p:nvPr>
            <p:ph type="sldNum" sz="quarter" idx="12"/>
          </p:nvPr>
        </p:nvSpPr>
        <p:spPr/>
        <p:txBody>
          <a:bodyPr/>
          <a:lstStyle/>
          <a:p>
            <a:fld id="{F6E39E37-6BC0-A248-806A-337B0CEF6126}" type="slidenum">
              <a:rPr lang="en-US" smtClean="0"/>
              <a:t>25</a:t>
            </a:fld>
            <a:endParaRPr lang="en-US"/>
          </a:p>
        </p:txBody>
      </p:sp>
      <p:sp>
        <p:nvSpPr>
          <p:cNvPr id="11" name="TextBox 10">
            <a:extLst>
              <a:ext uri="{FF2B5EF4-FFF2-40B4-BE49-F238E27FC236}">
                <a16:creationId xmlns:a16="http://schemas.microsoft.com/office/drawing/2014/main" id="{2755452A-2E5D-469B-917D-98374961BE0F}"/>
              </a:ext>
            </a:extLst>
          </p:cNvPr>
          <p:cNvSpPr txBox="1"/>
          <p:nvPr/>
        </p:nvSpPr>
        <p:spPr>
          <a:xfrm>
            <a:off x="124795" y="402386"/>
            <a:ext cx="11942410" cy="727059"/>
          </a:xfrm>
          <a:prstGeom prst="rect">
            <a:avLst/>
          </a:prstGeom>
          <a:noFill/>
        </p:spPr>
        <p:txBody>
          <a:bodyPr wrap="square">
            <a:spAutoFit/>
          </a:bodyPr>
          <a:lstStyle/>
          <a:p>
            <a:pPr>
              <a:lnSpc>
                <a:spcPct val="107000"/>
              </a:lnSpc>
              <a:spcAft>
                <a:spcPts val="800"/>
              </a:spcAft>
            </a:pPr>
            <a:r>
              <a:rPr lang="en-GB" sz="2000" b="1" dirty="0">
                <a:latin typeface="+mj-lt"/>
                <a:ea typeface="Times New Roman" panose="02020603050405020304" pitchFamily="18" charset="0"/>
                <a:cs typeface="Calibri" panose="020F0502020204030204" pitchFamily="34" charset="0"/>
              </a:rPr>
              <a:t>Approximately </a:t>
            </a:r>
            <a:r>
              <a:rPr lang="en-GB" sz="2000" b="1" dirty="0">
                <a:solidFill>
                  <a:srgbClr val="64B22D"/>
                </a:solidFill>
                <a:latin typeface="+mj-lt"/>
                <a:ea typeface="Times New Roman" panose="02020603050405020304" pitchFamily="18" charset="0"/>
                <a:cs typeface="Calibri" panose="020F0502020204030204" pitchFamily="34" charset="0"/>
              </a:rPr>
              <a:t>two thirds </a:t>
            </a:r>
            <a:r>
              <a:rPr lang="en-GB" sz="2000" b="1" dirty="0">
                <a:latin typeface="+mj-lt"/>
                <a:ea typeface="Times New Roman" panose="02020603050405020304" pitchFamily="18" charset="0"/>
                <a:cs typeface="Calibri" panose="020F0502020204030204" pitchFamily="34" charset="0"/>
              </a:rPr>
              <a:t>of panellists </a:t>
            </a:r>
            <a:r>
              <a:rPr lang="en-GB" sz="2000" b="1" dirty="0">
                <a:solidFill>
                  <a:srgbClr val="64B22D"/>
                </a:solidFill>
                <a:latin typeface="+mj-lt"/>
                <a:ea typeface="Times New Roman" panose="02020603050405020304" pitchFamily="18" charset="0"/>
                <a:cs typeface="Calibri" panose="020F0502020204030204" pitchFamily="34" charset="0"/>
              </a:rPr>
              <a:t>say they would be willing to change the way they access services </a:t>
            </a:r>
            <a:r>
              <a:rPr lang="en-GB" sz="2000" b="1" dirty="0">
                <a:latin typeface="+mj-lt"/>
                <a:ea typeface="Times New Roman" panose="02020603050405020304" pitchFamily="18" charset="0"/>
                <a:cs typeface="Calibri" panose="020F0502020204030204" pitchFamily="34" charset="0"/>
              </a:rPr>
              <a:t>in response to the new model</a:t>
            </a:r>
            <a:endParaRPr lang="en-GB" sz="2400" i="1" dirty="0">
              <a:solidFill>
                <a:srgbClr val="C00000"/>
              </a:solidFill>
              <a:effectLst/>
              <a:latin typeface="+mj-lt"/>
              <a:ea typeface="Times New Roman" panose="02020603050405020304" pitchFamily="18" charset="0"/>
              <a:cs typeface="Calibri" panose="020F0502020204030204" pitchFamily="34" charset="0"/>
            </a:endParaRPr>
          </a:p>
        </p:txBody>
      </p:sp>
      <p:sp>
        <p:nvSpPr>
          <p:cNvPr id="18" name="Rectangle 17">
            <a:extLst>
              <a:ext uri="{FF2B5EF4-FFF2-40B4-BE49-F238E27FC236}">
                <a16:creationId xmlns:a16="http://schemas.microsoft.com/office/drawing/2014/main" id="{68BC275E-47BE-4A5C-B59B-D73039264402}"/>
              </a:ext>
            </a:extLst>
          </p:cNvPr>
          <p:cNvSpPr/>
          <p:nvPr/>
        </p:nvSpPr>
        <p:spPr>
          <a:xfrm>
            <a:off x="1457814" y="5920722"/>
            <a:ext cx="9176553" cy="553994"/>
          </a:xfrm>
          <a:prstGeom prst="rect">
            <a:avLst/>
          </a:prstGeom>
        </p:spPr>
        <p:txBody>
          <a:bodyPr wrap="square" lIns="91432" tIns="45718" rIns="91432" bIns="45718">
            <a:spAutoFit/>
          </a:bodyPr>
          <a:lstStyle/>
          <a:p>
            <a:r>
              <a:rPr lang="en-GB" sz="1000" i="1" dirty="0">
                <a:latin typeface="Arial"/>
              </a:rPr>
              <a:t>Q</a:t>
            </a:r>
            <a:r>
              <a:rPr lang="en-GB" sz="1000" i="1" dirty="0">
                <a:latin typeface="Arial"/>
                <a:cs typeface="Calibri" panose="020F0502020204030204" pitchFamily="34" charset="0"/>
              </a:rPr>
              <a:t>4</a:t>
            </a:r>
            <a:r>
              <a:rPr lang="en-GB" sz="1000" i="1" dirty="0">
                <a:effectLst/>
                <a:ea typeface="Times New Roman" panose="02020603050405020304" pitchFamily="18" charset="0"/>
                <a:cs typeface="Calibri" panose="020F0502020204030204" pitchFamily="34" charset="0"/>
              </a:rPr>
              <a:t>. </a:t>
            </a:r>
            <a:r>
              <a:rPr lang="en-GB" sz="1000" i="1" dirty="0">
                <a:effectLst/>
                <a:ea typeface="Times New Roman" panose="02020603050405020304" pitchFamily="18" charset="0"/>
                <a:cs typeface="Times New Roman" panose="02020603050405020304" pitchFamily="18" charset="0"/>
              </a:rPr>
              <a:t>How willing would you be to change how you access services in response to the new model? Examples of this might be attending some appointments online instead of face to face or attending some appointments in community settings instead of hospital</a:t>
            </a:r>
            <a:r>
              <a:rPr lang="en-GB" sz="1000" i="1" dirty="0">
                <a:effectLst/>
                <a:ea typeface="Times New Roman" panose="02020603050405020304" pitchFamily="18" charset="0"/>
                <a:cs typeface="Arial" panose="020B0604020202020204" pitchFamily="34" charset="0"/>
              </a:rPr>
              <a:t>?   </a:t>
            </a:r>
            <a:r>
              <a:rPr lang="en-GB" sz="1000" i="1" dirty="0">
                <a:latin typeface="Arial"/>
              </a:rPr>
              <a:t>Base: n=488, total participants answering this question</a:t>
            </a:r>
            <a:endParaRPr lang="en-GB" sz="1000" i="1" dirty="0">
              <a:effectLst/>
              <a:ea typeface="Times New Roman" panose="02020603050405020304" pitchFamily="18" charset="0"/>
              <a:cs typeface="Times New Roman" panose="02020603050405020304" pitchFamily="18" charset="0"/>
            </a:endParaRPr>
          </a:p>
          <a:p>
            <a:endParaRPr lang="en-GB" sz="1000" i="1" dirty="0">
              <a:solidFill>
                <a:srgbClr val="64B22D"/>
              </a:solidFill>
              <a:latin typeface="Arial"/>
            </a:endParaRPr>
          </a:p>
        </p:txBody>
      </p:sp>
      <p:sp>
        <p:nvSpPr>
          <p:cNvPr id="23" name="TextBox 22">
            <a:extLst>
              <a:ext uri="{FF2B5EF4-FFF2-40B4-BE49-F238E27FC236}">
                <a16:creationId xmlns:a16="http://schemas.microsoft.com/office/drawing/2014/main" id="{38D40D83-43F9-4980-80BE-2676FA993884}"/>
              </a:ext>
            </a:extLst>
          </p:cNvPr>
          <p:cNvSpPr txBox="1"/>
          <p:nvPr/>
        </p:nvSpPr>
        <p:spPr>
          <a:xfrm>
            <a:off x="4332151" y="2534700"/>
            <a:ext cx="1469632" cy="2092881"/>
          </a:xfrm>
          <a:prstGeom prst="rect">
            <a:avLst/>
          </a:prstGeom>
          <a:noFill/>
          <a:ln>
            <a:noFill/>
          </a:ln>
        </p:spPr>
        <p:txBody>
          <a:bodyPr wrap="square" rtlCol="0">
            <a:spAutoFit/>
          </a:bodyPr>
          <a:lstStyle/>
          <a:p>
            <a:pPr algn="ctr"/>
            <a:endParaRPr lang="en-GB" sz="1400" b="1" dirty="0">
              <a:solidFill>
                <a:schemeClr val="bg1"/>
              </a:solidFill>
              <a:cs typeface="Times New Roman" panose="02020603050405020304" pitchFamily="18" charset="0"/>
            </a:endParaRPr>
          </a:p>
          <a:p>
            <a:pPr algn="ctr"/>
            <a:r>
              <a:rPr lang="en-GB" sz="3200" b="1" dirty="0">
                <a:solidFill>
                  <a:schemeClr val="bg1"/>
                </a:solidFill>
                <a:cs typeface="Times New Roman" panose="02020603050405020304" pitchFamily="18" charset="0"/>
              </a:rPr>
              <a:t>66%</a:t>
            </a:r>
          </a:p>
          <a:p>
            <a:pPr algn="ctr"/>
            <a:r>
              <a:rPr lang="en-GB" sz="1400" b="1" dirty="0">
                <a:solidFill>
                  <a:schemeClr val="bg1"/>
                </a:solidFill>
                <a:cs typeface="Times New Roman" panose="02020603050405020304" pitchFamily="18" charset="0"/>
              </a:rPr>
              <a:t>would be willing to change the way they access services</a:t>
            </a:r>
            <a:endParaRPr lang="en-GB" sz="1400" b="1" dirty="0">
              <a:solidFill>
                <a:schemeClr val="bg1"/>
              </a:solidFill>
            </a:endParaRPr>
          </a:p>
        </p:txBody>
      </p:sp>
      <p:sp>
        <p:nvSpPr>
          <p:cNvPr id="19" name="Rectangle 18">
            <a:extLst>
              <a:ext uri="{FF2B5EF4-FFF2-40B4-BE49-F238E27FC236}">
                <a16:creationId xmlns:a16="http://schemas.microsoft.com/office/drawing/2014/main" id="{9C2E8363-9E9E-45CF-837E-0577FAC937CE}"/>
              </a:ext>
            </a:extLst>
          </p:cNvPr>
          <p:cNvSpPr/>
          <p:nvPr/>
        </p:nvSpPr>
        <p:spPr>
          <a:xfrm>
            <a:off x="326475" y="1250114"/>
            <a:ext cx="11439233" cy="49121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endParaRPr lang="en-GB" sz="1400"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dirty="0">
                <a:solidFill>
                  <a:schemeClr val="tx1"/>
                </a:solidFill>
                <a:latin typeface="Arial" panose="020B0604020202020204" pitchFamily="34" charset="0"/>
                <a:cs typeface="Arial" panose="020B0604020202020204" pitchFamily="34" charset="0"/>
              </a:rPr>
              <a:t>Those aged 75 and over were less willing to change (53%), largely due to a stated preference for face to face appointments</a:t>
            </a:r>
            <a:endParaRPr lang="en-GB" sz="1200" i="1"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dirty="0">
              <a:solidFill>
                <a:schemeClr val="tx1"/>
              </a:solidFill>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929CCF4C-A0B1-4F15-B4C8-F88506F43C46}"/>
              </a:ext>
            </a:extLst>
          </p:cNvPr>
          <p:cNvSpPr/>
          <p:nvPr/>
        </p:nvSpPr>
        <p:spPr>
          <a:xfrm>
            <a:off x="-1" y="0"/>
            <a:ext cx="3941686"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3b – Survey 7 results – Health and care model</a:t>
            </a:r>
          </a:p>
        </p:txBody>
      </p:sp>
      <p:sp>
        <p:nvSpPr>
          <p:cNvPr id="14" name="TextBox 13">
            <a:extLst>
              <a:ext uri="{FF2B5EF4-FFF2-40B4-BE49-F238E27FC236}">
                <a16:creationId xmlns:a16="http://schemas.microsoft.com/office/drawing/2014/main" id="{E44575F8-76CD-43A9-A928-2D612F7208F9}"/>
              </a:ext>
            </a:extLst>
          </p:cNvPr>
          <p:cNvSpPr txBox="1"/>
          <p:nvPr/>
        </p:nvSpPr>
        <p:spPr>
          <a:xfrm>
            <a:off x="6651874" y="3049861"/>
            <a:ext cx="1469632" cy="1031051"/>
          </a:xfrm>
          <a:prstGeom prst="rect">
            <a:avLst/>
          </a:prstGeom>
          <a:noFill/>
          <a:ln>
            <a:noFill/>
          </a:ln>
        </p:spPr>
        <p:txBody>
          <a:bodyPr wrap="square" rtlCol="0">
            <a:spAutoFit/>
          </a:bodyPr>
          <a:lstStyle/>
          <a:p>
            <a:pPr algn="ctr"/>
            <a:endParaRPr lang="en-GB" sz="1400" b="1" dirty="0">
              <a:cs typeface="Times New Roman" panose="02020603050405020304" pitchFamily="18" charset="0"/>
            </a:endParaRPr>
          </a:p>
          <a:p>
            <a:pPr algn="ctr"/>
            <a:r>
              <a:rPr lang="en-GB" sz="2000" b="1" dirty="0">
                <a:solidFill>
                  <a:srgbClr val="EA8132"/>
                </a:solidFill>
                <a:cs typeface="Times New Roman" panose="02020603050405020304" pitchFamily="18" charset="0"/>
              </a:rPr>
              <a:t>33%</a:t>
            </a:r>
          </a:p>
          <a:p>
            <a:pPr algn="ctr"/>
            <a:r>
              <a:rPr lang="en-GB" sz="900" b="1" dirty="0">
                <a:solidFill>
                  <a:srgbClr val="EA8132"/>
                </a:solidFill>
                <a:cs typeface="Times New Roman" panose="02020603050405020304" pitchFamily="18" charset="0"/>
              </a:rPr>
              <a:t>would not be willing to change the way they access services</a:t>
            </a:r>
            <a:endParaRPr lang="en-GB" sz="900" b="1" dirty="0">
              <a:solidFill>
                <a:srgbClr val="EA8132"/>
              </a:solidFill>
            </a:endParaRPr>
          </a:p>
        </p:txBody>
      </p:sp>
    </p:spTree>
    <p:extLst>
      <p:ext uri="{BB962C8B-B14F-4D97-AF65-F5344CB8AC3E}">
        <p14:creationId xmlns:p14="http://schemas.microsoft.com/office/powerpoint/2010/main" val="37399712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BC77AA2-282B-48C1-B802-047F5B6E88B9}"/>
              </a:ext>
            </a:extLst>
          </p:cNvPr>
          <p:cNvSpPr>
            <a:spLocks noGrp="1"/>
          </p:cNvSpPr>
          <p:nvPr>
            <p:ph type="sldNum" sz="quarter" idx="12"/>
          </p:nvPr>
        </p:nvSpPr>
        <p:spPr/>
        <p:txBody>
          <a:bodyPr/>
          <a:lstStyle/>
          <a:p>
            <a:fld id="{F6E39E37-6BC0-A248-806A-337B0CEF6126}" type="slidenum">
              <a:rPr lang="en-US" smtClean="0"/>
              <a:t>26</a:t>
            </a:fld>
            <a:endParaRPr lang="en-US"/>
          </a:p>
        </p:txBody>
      </p:sp>
      <p:sp>
        <p:nvSpPr>
          <p:cNvPr id="11" name="TextBox 10">
            <a:extLst>
              <a:ext uri="{FF2B5EF4-FFF2-40B4-BE49-F238E27FC236}">
                <a16:creationId xmlns:a16="http://schemas.microsoft.com/office/drawing/2014/main" id="{2755452A-2E5D-469B-917D-98374961BE0F}"/>
              </a:ext>
            </a:extLst>
          </p:cNvPr>
          <p:cNvSpPr txBox="1"/>
          <p:nvPr/>
        </p:nvSpPr>
        <p:spPr>
          <a:xfrm>
            <a:off x="124795" y="344906"/>
            <a:ext cx="11942410" cy="663130"/>
          </a:xfrm>
          <a:prstGeom prst="rect">
            <a:avLst/>
          </a:prstGeom>
          <a:noFill/>
        </p:spPr>
        <p:txBody>
          <a:bodyPr wrap="square">
            <a:spAutoFit/>
          </a:bodyPr>
          <a:lstStyle/>
          <a:p>
            <a:pPr>
              <a:lnSpc>
                <a:spcPct val="107000"/>
              </a:lnSpc>
              <a:spcAft>
                <a:spcPts val="800"/>
              </a:spcAft>
            </a:pPr>
            <a:r>
              <a:rPr lang="en-GB" sz="1800" b="1" dirty="0">
                <a:effectLst/>
                <a:latin typeface="Century Gothic" panose="020B0502020202020204" pitchFamily="34" charset="0"/>
                <a:ea typeface="Times New Roman" panose="02020603050405020304" pitchFamily="18" charset="0"/>
                <a:cs typeface="Arial" panose="020B0604020202020204" pitchFamily="34" charset="0"/>
              </a:rPr>
              <a:t>How best would you like to </a:t>
            </a:r>
            <a:r>
              <a:rPr lang="en-GB" sz="1800" b="1" dirty="0">
                <a:solidFill>
                  <a:srgbClr val="64B22D"/>
                </a:solidFill>
                <a:effectLst/>
                <a:latin typeface="Century Gothic" panose="020B0502020202020204" pitchFamily="34" charset="0"/>
                <a:ea typeface="Times New Roman" panose="02020603050405020304" pitchFamily="18" charset="0"/>
                <a:cs typeface="Arial" panose="020B0604020202020204" pitchFamily="34" charset="0"/>
              </a:rPr>
              <a:t>communicate with health and care professionals </a:t>
            </a:r>
            <a:r>
              <a:rPr lang="en-GB" sz="1800" b="1" dirty="0">
                <a:effectLst/>
                <a:latin typeface="Century Gothic" panose="020B0502020202020204" pitchFamily="34" charset="0"/>
                <a:ea typeface="Times New Roman" panose="02020603050405020304" pitchFamily="18" charset="0"/>
                <a:cs typeface="Arial" panose="020B0604020202020204" pitchFamily="34" charset="0"/>
              </a:rPr>
              <a:t>to make sure your care is personalised to you?</a:t>
            </a:r>
            <a:endParaRPr lang="en-GB" sz="2400" i="1" dirty="0">
              <a:solidFill>
                <a:srgbClr val="C00000"/>
              </a:solidFill>
              <a:effectLst/>
              <a:latin typeface="+mj-lt"/>
              <a:ea typeface="Times New Roman" panose="02020603050405020304" pitchFamily="18" charset="0"/>
              <a:cs typeface="Calibri" panose="020F0502020204030204" pitchFamily="34" charset="0"/>
            </a:endParaRPr>
          </a:p>
        </p:txBody>
      </p:sp>
      <p:sp>
        <p:nvSpPr>
          <p:cNvPr id="18" name="Rectangle 17">
            <a:extLst>
              <a:ext uri="{FF2B5EF4-FFF2-40B4-BE49-F238E27FC236}">
                <a16:creationId xmlns:a16="http://schemas.microsoft.com/office/drawing/2014/main" id="{68BC275E-47BE-4A5C-B59B-D73039264402}"/>
              </a:ext>
            </a:extLst>
          </p:cNvPr>
          <p:cNvSpPr/>
          <p:nvPr/>
        </p:nvSpPr>
        <p:spPr>
          <a:xfrm>
            <a:off x="1312355" y="6453249"/>
            <a:ext cx="9176553" cy="553994"/>
          </a:xfrm>
          <a:prstGeom prst="rect">
            <a:avLst/>
          </a:prstGeom>
        </p:spPr>
        <p:txBody>
          <a:bodyPr wrap="square" lIns="91432" tIns="45718" rIns="91432" bIns="45718">
            <a:spAutoFit/>
          </a:bodyPr>
          <a:lstStyle/>
          <a:p>
            <a:r>
              <a:rPr lang="en-GB" sz="1000" i="1" dirty="0">
                <a:solidFill>
                  <a:schemeClr val="bg1"/>
                </a:solidFill>
                <a:latin typeface="Arial"/>
              </a:rPr>
              <a:t>Q</a:t>
            </a:r>
            <a:r>
              <a:rPr lang="en-GB" sz="1000" i="1" dirty="0">
                <a:solidFill>
                  <a:schemeClr val="bg1"/>
                </a:solidFill>
                <a:latin typeface="Arial"/>
                <a:cs typeface="Calibri" panose="020F0502020204030204" pitchFamily="34" charset="0"/>
              </a:rPr>
              <a:t>5. </a:t>
            </a:r>
            <a:r>
              <a:rPr lang="en-GB" sz="1000" i="1" dirty="0">
                <a:solidFill>
                  <a:schemeClr val="bg1"/>
                </a:solidFill>
                <a:effectLst/>
                <a:ea typeface="Times New Roman" panose="02020603050405020304" pitchFamily="18" charset="0"/>
                <a:cs typeface="Arial" panose="020B0604020202020204" pitchFamily="34" charset="0"/>
              </a:rPr>
              <a:t>How best would you like to communicate with health and care professionals to make sure your care is personalised to you?   </a:t>
            </a:r>
          </a:p>
          <a:p>
            <a:r>
              <a:rPr lang="en-GB" sz="1000" i="1" dirty="0">
                <a:solidFill>
                  <a:schemeClr val="bg1"/>
                </a:solidFill>
                <a:latin typeface="Arial"/>
              </a:rPr>
              <a:t>Base: n=488, total participants answering this question</a:t>
            </a:r>
            <a:endParaRPr lang="en-GB" sz="1000" i="1" dirty="0">
              <a:solidFill>
                <a:schemeClr val="bg1"/>
              </a:solidFill>
              <a:effectLst/>
              <a:ea typeface="Times New Roman" panose="02020603050405020304" pitchFamily="18" charset="0"/>
              <a:cs typeface="Times New Roman" panose="02020603050405020304" pitchFamily="18" charset="0"/>
            </a:endParaRPr>
          </a:p>
          <a:p>
            <a:endParaRPr lang="en-GB" sz="1000" i="1" dirty="0">
              <a:solidFill>
                <a:srgbClr val="64B22D"/>
              </a:solidFill>
              <a:latin typeface="Arial"/>
            </a:endParaRPr>
          </a:p>
        </p:txBody>
      </p:sp>
      <p:sp>
        <p:nvSpPr>
          <p:cNvPr id="19" name="Rectangle 18">
            <a:extLst>
              <a:ext uri="{FF2B5EF4-FFF2-40B4-BE49-F238E27FC236}">
                <a16:creationId xmlns:a16="http://schemas.microsoft.com/office/drawing/2014/main" id="{9C2E8363-9E9E-45CF-837E-0577FAC937CE}"/>
              </a:ext>
            </a:extLst>
          </p:cNvPr>
          <p:cNvSpPr/>
          <p:nvPr/>
        </p:nvSpPr>
        <p:spPr>
          <a:xfrm>
            <a:off x="326475" y="1127808"/>
            <a:ext cx="11439233" cy="49121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endParaRPr lang="en-GB" sz="1400"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dirty="0">
                <a:solidFill>
                  <a:schemeClr val="tx1"/>
                </a:solidFill>
                <a:latin typeface="Arial" panose="020B0604020202020204" pitchFamily="34" charset="0"/>
                <a:cs typeface="Arial" panose="020B0604020202020204" pitchFamily="34" charset="0"/>
              </a:rPr>
              <a:t>Face to face appointments at community locations are very popular among panellists. Phone calls, video appointments and APPs also have reasonable levels of support</a:t>
            </a:r>
            <a:endParaRPr lang="en-GB" sz="1200" i="1"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dirty="0">
              <a:solidFill>
                <a:schemeClr val="tx1"/>
              </a:solidFill>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929CCF4C-A0B1-4F15-B4C8-F88506F43C46}"/>
              </a:ext>
            </a:extLst>
          </p:cNvPr>
          <p:cNvSpPr/>
          <p:nvPr/>
        </p:nvSpPr>
        <p:spPr>
          <a:xfrm>
            <a:off x="-1" y="0"/>
            <a:ext cx="3941686"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3b – Survey 7 results – Health and care model</a:t>
            </a:r>
          </a:p>
        </p:txBody>
      </p:sp>
      <p:graphicFrame>
        <p:nvGraphicFramePr>
          <p:cNvPr id="10" name="Content Placeholder 11">
            <a:extLst>
              <a:ext uri="{FF2B5EF4-FFF2-40B4-BE49-F238E27FC236}">
                <a16:creationId xmlns:a16="http://schemas.microsoft.com/office/drawing/2014/main" id="{6AC11A57-9B99-4DD4-B055-A800924CA92C}"/>
              </a:ext>
            </a:extLst>
          </p:cNvPr>
          <p:cNvGraphicFramePr>
            <a:graphicFrameLocks/>
          </p:cNvGraphicFramePr>
          <p:nvPr>
            <p:extLst>
              <p:ext uri="{D42A27DB-BD31-4B8C-83A1-F6EECF244321}">
                <p14:modId xmlns:p14="http://schemas.microsoft.com/office/powerpoint/2010/main" val="3145413222"/>
              </p:ext>
            </p:extLst>
          </p:nvPr>
        </p:nvGraphicFramePr>
        <p:xfrm>
          <a:off x="736847" y="1619025"/>
          <a:ext cx="10327571" cy="4778381"/>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8B888024-CAF0-478D-B7B1-0C932356DE26}"/>
              </a:ext>
            </a:extLst>
          </p:cNvPr>
          <p:cNvSpPr txBox="1"/>
          <p:nvPr/>
        </p:nvSpPr>
        <p:spPr>
          <a:xfrm>
            <a:off x="4287915" y="4731798"/>
            <a:ext cx="2595582" cy="400110"/>
          </a:xfrm>
          <a:prstGeom prst="rect">
            <a:avLst/>
          </a:prstGeom>
          <a:noFill/>
        </p:spPr>
        <p:txBody>
          <a:bodyPr wrap="none" rtlCol="0">
            <a:spAutoFit/>
          </a:bodyPr>
          <a:lstStyle/>
          <a:p>
            <a:r>
              <a:rPr lang="en-GB" sz="1000" dirty="0">
                <a:solidFill>
                  <a:schemeClr val="bg1"/>
                </a:solidFill>
              </a:rPr>
              <a:t>Rising to 50% of those aged 44 and under.</a:t>
            </a:r>
          </a:p>
          <a:p>
            <a:r>
              <a:rPr lang="en-GB" sz="1000" dirty="0">
                <a:solidFill>
                  <a:schemeClr val="bg1"/>
                </a:solidFill>
              </a:rPr>
              <a:t>Dropping to 5% of those aged 75+</a:t>
            </a:r>
          </a:p>
        </p:txBody>
      </p:sp>
      <p:sp>
        <p:nvSpPr>
          <p:cNvPr id="13" name="TextBox 12">
            <a:extLst>
              <a:ext uri="{FF2B5EF4-FFF2-40B4-BE49-F238E27FC236}">
                <a16:creationId xmlns:a16="http://schemas.microsoft.com/office/drawing/2014/main" id="{FEEC504A-739A-4844-8E01-96CDB9ECF779}"/>
              </a:ext>
            </a:extLst>
          </p:cNvPr>
          <p:cNvSpPr txBox="1"/>
          <p:nvPr/>
        </p:nvSpPr>
        <p:spPr>
          <a:xfrm>
            <a:off x="4287915" y="3846815"/>
            <a:ext cx="2172390" cy="400110"/>
          </a:xfrm>
          <a:prstGeom prst="rect">
            <a:avLst/>
          </a:prstGeom>
          <a:noFill/>
        </p:spPr>
        <p:txBody>
          <a:bodyPr wrap="none" rtlCol="0">
            <a:spAutoFit/>
          </a:bodyPr>
          <a:lstStyle/>
          <a:p>
            <a:r>
              <a:rPr lang="en-GB" sz="1000" dirty="0">
                <a:solidFill>
                  <a:schemeClr val="bg1"/>
                </a:solidFill>
              </a:rPr>
              <a:t>Rising to 69% of those aged 25-44.</a:t>
            </a:r>
          </a:p>
          <a:p>
            <a:r>
              <a:rPr lang="en-GB" sz="1000" dirty="0">
                <a:solidFill>
                  <a:schemeClr val="bg1"/>
                </a:solidFill>
              </a:rPr>
              <a:t>Dropping to 13% of those aged 75+</a:t>
            </a:r>
          </a:p>
        </p:txBody>
      </p:sp>
    </p:spTree>
    <p:extLst>
      <p:ext uri="{BB962C8B-B14F-4D97-AF65-F5344CB8AC3E}">
        <p14:creationId xmlns:p14="http://schemas.microsoft.com/office/powerpoint/2010/main" val="27727057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BC77AA2-282B-48C1-B802-047F5B6E88B9}"/>
              </a:ext>
            </a:extLst>
          </p:cNvPr>
          <p:cNvSpPr>
            <a:spLocks noGrp="1"/>
          </p:cNvSpPr>
          <p:nvPr>
            <p:ph type="sldNum" sz="quarter" idx="12"/>
          </p:nvPr>
        </p:nvSpPr>
        <p:spPr/>
        <p:txBody>
          <a:bodyPr/>
          <a:lstStyle/>
          <a:p>
            <a:fld id="{F6E39E37-6BC0-A248-806A-337B0CEF6126}" type="slidenum">
              <a:rPr lang="en-US" smtClean="0"/>
              <a:t>27</a:t>
            </a:fld>
            <a:endParaRPr lang="en-US"/>
          </a:p>
        </p:txBody>
      </p:sp>
      <p:sp>
        <p:nvSpPr>
          <p:cNvPr id="11" name="TextBox 10">
            <a:extLst>
              <a:ext uri="{FF2B5EF4-FFF2-40B4-BE49-F238E27FC236}">
                <a16:creationId xmlns:a16="http://schemas.microsoft.com/office/drawing/2014/main" id="{2755452A-2E5D-469B-917D-98374961BE0F}"/>
              </a:ext>
            </a:extLst>
          </p:cNvPr>
          <p:cNvSpPr txBox="1"/>
          <p:nvPr/>
        </p:nvSpPr>
        <p:spPr>
          <a:xfrm>
            <a:off x="124795" y="344906"/>
            <a:ext cx="11942410" cy="663130"/>
          </a:xfrm>
          <a:prstGeom prst="rect">
            <a:avLst/>
          </a:prstGeom>
          <a:noFill/>
        </p:spPr>
        <p:txBody>
          <a:bodyPr wrap="square">
            <a:spAutoFit/>
          </a:bodyPr>
          <a:lstStyle/>
          <a:p>
            <a:pPr>
              <a:lnSpc>
                <a:spcPct val="107000"/>
              </a:lnSpc>
              <a:spcAft>
                <a:spcPts val="800"/>
              </a:spcAft>
            </a:pPr>
            <a:r>
              <a:rPr lang="en-GB" sz="1800" b="1" dirty="0">
                <a:effectLst/>
                <a:latin typeface="Century Gothic" panose="020B0502020202020204" pitchFamily="34" charset="0"/>
                <a:ea typeface="Times New Roman" panose="02020603050405020304" pitchFamily="18" charset="0"/>
                <a:cs typeface="Arial" panose="020B0604020202020204" pitchFamily="34" charset="0"/>
              </a:rPr>
              <a:t>What </a:t>
            </a:r>
            <a:r>
              <a:rPr lang="en-GB" sz="1800" b="1" dirty="0">
                <a:solidFill>
                  <a:srgbClr val="64B22D"/>
                </a:solidFill>
                <a:effectLst/>
                <a:latin typeface="Century Gothic" panose="020B0502020202020204" pitchFamily="34" charset="0"/>
                <a:ea typeface="Times New Roman" panose="02020603050405020304" pitchFamily="18" charset="0"/>
                <a:cs typeface="Arial" panose="020B0604020202020204" pitchFamily="34" charset="0"/>
              </a:rPr>
              <a:t>support might you use or need</a:t>
            </a:r>
            <a:r>
              <a:rPr lang="en-GB" sz="1800" b="1" dirty="0">
                <a:effectLst/>
                <a:latin typeface="Century Gothic" panose="020B0502020202020204" pitchFamily="34" charset="0"/>
                <a:ea typeface="Times New Roman" panose="02020603050405020304" pitchFamily="18" charset="0"/>
                <a:cs typeface="Arial" panose="020B0604020202020204" pitchFamily="34" charset="0"/>
              </a:rPr>
              <a:t>, from the new model, to help you stay as well as possible for as long as possible?</a:t>
            </a:r>
            <a:endParaRPr lang="en-GB" sz="2400" i="1" dirty="0">
              <a:solidFill>
                <a:srgbClr val="C00000"/>
              </a:solidFill>
              <a:effectLst/>
              <a:latin typeface="+mj-lt"/>
              <a:ea typeface="Times New Roman" panose="02020603050405020304" pitchFamily="18" charset="0"/>
              <a:cs typeface="Calibri" panose="020F0502020204030204" pitchFamily="34" charset="0"/>
            </a:endParaRPr>
          </a:p>
        </p:txBody>
      </p:sp>
      <p:sp>
        <p:nvSpPr>
          <p:cNvPr id="18" name="Rectangle 17">
            <a:extLst>
              <a:ext uri="{FF2B5EF4-FFF2-40B4-BE49-F238E27FC236}">
                <a16:creationId xmlns:a16="http://schemas.microsoft.com/office/drawing/2014/main" id="{68BC275E-47BE-4A5C-B59B-D73039264402}"/>
              </a:ext>
            </a:extLst>
          </p:cNvPr>
          <p:cNvSpPr/>
          <p:nvPr/>
        </p:nvSpPr>
        <p:spPr>
          <a:xfrm>
            <a:off x="1312355" y="6453249"/>
            <a:ext cx="9176553" cy="553994"/>
          </a:xfrm>
          <a:prstGeom prst="rect">
            <a:avLst/>
          </a:prstGeom>
        </p:spPr>
        <p:txBody>
          <a:bodyPr wrap="square" lIns="91432" tIns="45718" rIns="91432" bIns="45718">
            <a:spAutoFit/>
          </a:bodyPr>
          <a:lstStyle/>
          <a:p>
            <a:r>
              <a:rPr lang="en-GB" sz="1000" i="1" dirty="0">
                <a:solidFill>
                  <a:schemeClr val="bg1"/>
                </a:solidFill>
                <a:latin typeface="Arial"/>
              </a:rPr>
              <a:t>Q</a:t>
            </a:r>
            <a:r>
              <a:rPr lang="en-GB" sz="1000" i="1" dirty="0">
                <a:solidFill>
                  <a:schemeClr val="bg1"/>
                </a:solidFill>
                <a:effectLst/>
                <a:ea typeface="Times New Roman" panose="02020603050405020304" pitchFamily="18" charset="0"/>
                <a:cs typeface="Calibri" panose="020F0502020204030204" pitchFamily="34" charset="0"/>
              </a:rPr>
              <a:t>6a. </a:t>
            </a:r>
            <a:r>
              <a:rPr lang="en-GB" sz="1000" i="1" dirty="0">
                <a:solidFill>
                  <a:schemeClr val="bg1"/>
                </a:solidFill>
                <a:effectLst/>
                <a:ea typeface="Times New Roman" panose="02020603050405020304" pitchFamily="18" charset="0"/>
                <a:cs typeface="Arial" panose="020B0604020202020204" pitchFamily="34" charset="0"/>
              </a:rPr>
              <a:t>What support might you use or need, from the new model, to help you stay as well as possible for as long as possible</a:t>
            </a:r>
            <a:r>
              <a:rPr lang="en-GB" sz="1000" i="1" dirty="0">
                <a:solidFill>
                  <a:schemeClr val="bg1"/>
                </a:solidFill>
                <a:effectLst/>
                <a:ea typeface="Times New Roman" panose="02020603050405020304" pitchFamily="18" charset="0"/>
                <a:cs typeface="Times New Roman" panose="02020603050405020304" pitchFamily="18" charset="0"/>
              </a:rPr>
              <a:t>? </a:t>
            </a:r>
          </a:p>
          <a:p>
            <a:r>
              <a:rPr lang="en-GB" sz="1000" i="1" dirty="0">
                <a:solidFill>
                  <a:schemeClr val="bg1"/>
                </a:solidFill>
                <a:latin typeface="Arial"/>
              </a:rPr>
              <a:t>Base: n=488, total participants answering this question</a:t>
            </a:r>
            <a:endParaRPr lang="en-GB" sz="1000" i="1" dirty="0">
              <a:solidFill>
                <a:schemeClr val="bg1"/>
              </a:solidFill>
              <a:effectLst/>
              <a:ea typeface="Times New Roman" panose="02020603050405020304" pitchFamily="18" charset="0"/>
              <a:cs typeface="Times New Roman" panose="02020603050405020304" pitchFamily="18" charset="0"/>
            </a:endParaRPr>
          </a:p>
          <a:p>
            <a:endParaRPr lang="en-GB" sz="1000" i="1" dirty="0">
              <a:solidFill>
                <a:srgbClr val="64B22D"/>
              </a:solidFill>
              <a:latin typeface="Arial"/>
            </a:endParaRPr>
          </a:p>
        </p:txBody>
      </p:sp>
      <p:sp>
        <p:nvSpPr>
          <p:cNvPr id="19" name="Rectangle 18">
            <a:extLst>
              <a:ext uri="{FF2B5EF4-FFF2-40B4-BE49-F238E27FC236}">
                <a16:creationId xmlns:a16="http://schemas.microsoft.com/office/drawing/2014/main" id="{9C2E8363-9E9E-45CF-837E-0577FAC937CE}"/>
              </a:ext>
            </a:extLst>
          </p:cNvPr>
          <p:cNvSpPr/>
          <p:nvPr/>
        </p:nvSpPr>
        <p:spPr>
          <a:xfrm>
            <a:off x="326475" y="1127808"/>
            <a:ext cx="11439233" cy="49121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endParaRPr lang="en-GB" sz="1400"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dirty="0">
                <a:solidFill>
                  <a:srgbClr val="EA8132"/>
                </a:solidFill>
                <a:latin typeface="Arial" panose="020B0604020202020204" pitchFamily="34" charset="0"/>
                <a:cs typeface="Arial" panose="020B0604020202020204" pitchFamily="34" charset="0"/>
              </a:rPr>
              <a:t>Just under one half of participants </a:t>
            </a:r>
            <a:r>
              <a:rPr lang="en-GB" sz="1400" dirty="0">
                <a:solidFill>
                  <a:schemeClr val="tx1"/>
                </a:solidFill>
                <a:latin typeface="Arial" panose="020B0604020202020204" pitchFamily="34" charset="0"/>
                <a:cs typeface="Arial" panose="020B0604020202020204" pitchFamily="34" charset="0"/>
              </a:rPr>
              <a:t>are not currently in a position that would require support from the new model</a:t>
            </a:r>
          </a:p>
          <a:p>
            <a:pPr marL="285750" indent="-285750">
              <a:buFont typeface="Arial" panose="020B0604020202020204" pitchFamily="34" charset="0"/>
              <a:buChar char="•"/>
            </a:pPr>
            <a:r>
              <a:rPr lang="en-GB" sz="1400" b="1" dirty="0">
                <a:solidFill>
                  <a:srgbClr val="64B22D"/>
                </a:solidFill>
                <a:latin typeface="Arial" panose="020B0604020202020204" pitchFamily="34" charset="0"/>
                <a:cs typeface="Arial" panose="020B0604020202020204" pitchFamily="34" charset="0"/>
              </a:rPr>
              <a:t>Mental health services, exercise advice </a:t>
            </a:r>
            <a:r>
              <a:rPr lang="en-GB" sz="1400" dirty="0">
                <a:solidFill>
                  <a:schemeClr val="tx1"/>
                </a:solidFill>
                <a:latin typeface="Arial" panose="020B0604020202020204" pitchFamily="34" charset="0"/>
                <a:cs typeface="Arial" panose="020B0604020202020204" pitchFamily="34" charset="0"/>
              </a:rPr>
              <a:t>and </a:t>
            </a:r>
            <a:r>
              <a:rPr lang="en-GB" sz="1400" b="1" dirty="0">
                <a:solidFill>
                  <a:srgbClr val="64B22D"/>
                </a:solidFill>
                <a:latin typeface="Arial" panose="020B0604020202020204" pitchFamily="34" charset="0"/>
                <a:cs typeface="Arial" panose="020B0604020202020204" pitchFamily="34" charset="0"/>
              </a:rPr>
              <a:t>manging long term conditions </a:t>
            </a:r>
            <a:r>
              <a:rPr lang="en-GB" sz="1400" dirty="0">
                <a:solidFill>
                  <a:schemeClr val="tx1"/>
                </a:solidFill>
                <a:latin typeface="Arial" panose="020B0604020202020204" pitchFamily="34" charset="0"/>
                <a:cs typeface="Arial" panose="020B0604020202020204" pitchFamily="34" charset="0"/>
              </a:rPr>
              <a:t>were the three key areas of support required</a:t>
            </a:r>
            <a:endParaRPr lang="en-GB" sz="1200"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dirty="0">
              <a:solidFill>
                <a:schemeClr val="tx1"/>
              </a:solidFill>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929CCF4C-A0B1-4F15-B4C8-F88506F43C46}"/>
              </a:ext>
            </a:extLst>
          </p:cNvPr>
          <p:cNvSpPr/>
          <p:nvPr/>
        </p:nvSpPr>
        <p:spPr>
          <a:xfrm>
            <a:off x="-1" y="0"/>
            <a:ext cx="3941686"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3b – Survey 7 results – Health and care model</a:t>
            </a:r>
          </a:p>
        </p:txBody>
      </p:sp>
      <p:graphicFrame>
        <p:nvGraphicFramePr>
          <p:cNvPr id="10" name="Content Placeholder 11">
            <a:extLst>
              <a:ext uri="{FF2B5EF4-FFF2-40B4-BE49-F238E27FC236}">
                <a16:creationId xmlns:a16="http://schemas.microsoft.com/office/drawing/2014/main" id="{6AC11A57-9B99-4DD4-B055-A800924CA92C}"/>
              </a:ext>
            </a:extLst>
          </p:cNvPr>
          <p:cNvGraphicFramePr>
            <a:graphicFrameLocks/>
          </p:cNvGraphicFramePr>
          <p:nvPr>
            <p:extLst>
              <p:ext uri="{D42A27DB-BD31-4B8C-83A1-F6EECF244321}">
                <p14:modId xmlns:p14="http://schemas.microsoft.com/office/powerpoint/2010/main" val="3898647270"/>
              </p:ext>
            </p:extLst>
          </p:nvPr>
        </p:nvGraphicFramePr>
        <p:xfrm>
          <a:off x="736847" y="1619025"/>
          <a:ext cx="10327571" cy="4778381"/>
        </p:xfrm>
        <a:graphic>
          <a:graphicData uri="http://schemas.openxmlformats.org/drawingml/2006/chart">
            <c:chart xmlns:c="http://schemas.openxmlformats.org/drawingml/2006/chart" xmlns:r="http://schemas.openxmlformats.org/officeDocument/2006/relationships" r:id="rId2"/>
          </a:graphicData>
        </a:graphic>
      </p:graphicFrame>
      <p:sp>
        <p:nvSpPr>
          <p:cNvPr id="13" name="TextBox 12">
            <a:extLst>
              <a:ext uri="{FF2B5EF4-FFF2-40B4-BE49-F238E27FC236}">
                <a16:creationId xmlns:a16="http://schemas.microsoft.com/office/drawing/2014/main" id="{FEEC504A-739A-4844-8E01-96CDB9ECF779}"/>
              </a:ext>
            </a:extLst>
          </p:cNvPr>
          <p:cNvSpPr txBox="1"/>
          <p:nvPr/>
        </p:nvSpPr>
        <p:spPr>
          <a:xfrm>
            <a:off x="4287915" y="2532920"/>
            <a:ext cx="2172390" cy="400110"/>
          </a:xfrm>
          <a:prstGeom prst="rect">
            <a:avLst/>
          </a:prstGeom>
          <a:noFill/>
        </p:spPr>
        <p:txBody>
          <a:bodyPr wrap="none" rtlCol="0">
            <a:spAutoFit/>
          </a:bodyPr>
          <a:lstStyle/>
          <a:p>
            <a:r>
              <a:rPr lang="en-GB" sz="1000" dirty="0">
                <a:solidFill>
                  <a:schemeClr val="bg1"/>
                </a:solidFill>
              </a:rPr>
              <a:t>Rising to 60% of those aged 25-44.</a:t>
            </a:r>
          </a:p>
          <a:p>
            <a:r>
              <a:rPr lang="en-GB" sz="1000" dirty="0">
                <a:solidFill>
                  <a:schemeClr val="bg1"/>
                </a:solidFill>
              </a:rPr>
              <a:t>Dropping to 5% of those aged 75+</a:t>
            </a:r>
          </a:p>
        </p:txBody>
      </p:sp>
      <p:sp>
        <p:nvSpPr>
          <p:cNvPr id="14" name="TextBox 13">
            <a:extLst>
              <a:ext uri="{FF2B5EF4-FFF2-40B4-BE49-F238E27FC236}">
                <a16:creationId xmlns:a16="http://schemas.microsoft.com/office/drawing/2014/main" id="{2944B0E7-E4DC-4270-A0D8-3124CBC878E7}"/>
              </a:ext>
            </a:extLst>
          </p:cNvPr>
          <p:cNvSpPr txBox="1"/>
          <p:nvPr/>
        </p:nvSpPr>
        <p:spPr>
          <a:xfrm>
            <a:off x="4317570" y="3885105"/>
            <a:ext cx="2113079" cy="246221"/>
          </a:xfrm>
          <a:prstGeom prst="rect">
            <a:avLst/>
          </a:prstGeom>
          <a:noFill/>
        </p:spPr>
        <p:txBody>
          <a:bodyPr wrap="none" rtlCol="0">
            <a:spAutoFit/>
          </a:bodyPr>
          <a:lstStyle/>
          <a:p>
            <a:r>
              <a:rPr lang="en-GB" sz="1000" dirty="0">
                <a:solidFill>
                  <a:schemeClr val="bg1"/>
                </a:solidFill>
              </a:rPr>
              <a:t>Rising to 47% of BAME panellists</a:t>
            </a:r>
          </a:p>
        </p:txBody>
      </p:sp>
      <p:sp>
        <p:nvSpPr>
          <p:cNvPr id="15" name="TextBox 14">
            <a:extLst>
              <a:ext uri="{FF2B5EF4-FFF2-40B4-BE49-F238E27FC236}">
                <a16:creationId xmlns:a16="http://schemas.microsoft.com/office/drawing/2014/main" id="{160E054E-C774-4429-B90F-4B78AD67A12F}"/>
              </a:ext>
            </a:extLst>
          </p:cNvPr>
          <p:cNvSpPr txBox="1"/>
          <p:nvPr/>
        </p:nvSpPr>
        <p:spPr>
          <a:xfrm>
            <a:off x="4287915" y="3237996"/>
            <a:ext cx="2898550" cy="246221"/>
          </a:xfrm>
          <a:prstGeom prst="rect">
            <a:avLst/>
          </a:prstGeom>
          <a:noFill/>
        </p:spPr>
        <p:txBody>
          <a:bodyPr wrap="none" rtlCol="0">
            <a:spAutoFit/>
          </a:bodyPr>
          <a:lstStyle/>
          <a:p>
            <a:r>
              <a:rPr lang="en-GB" sz="1000" dirty="0">
                <a:solidFill>
                  <a:schemeClr val="bg1"/>
                </a:solidFill>
              </a:rPr>
              <a:t>Rising to 43% of those with long term conditions</a:t>
            </a:r>
          </a:p>
        </p:txBody>
      </p:sp>
      <p:sp>
        <p:nvSpPr>
          <p:cNvPr id="16" name="TextBox 15">
            <a:extLst>
              <a:ext uri="{FF2B5EF4-FFF2-40B4-BE49-F238E27FC236}">
                <a16:creationId xmlns:a16="http://schemas.microsoft.com/office/drawing/2014/main" id="{CA83C6DB-4113-4C2E-8509-CE361CC91A2F}"/>
              </a:ext>
            </a:extLst>
          </p:cNvPr>
          <p:cNvSpPr txBox="1"/>
          <p:nvPr/>
        </p:nvSpPr>
        <p:spPr>
          <a:xfrm>
            <a:off x="4287915" y="4499432"/>
            <a:ext cx="1510350" cy="400110"/>
          </a:xfrm>
          <a:prstGeom prst="rect">
            <a:avLst/>
          </a:prstGeom>
          <a:noFill/>
        </p:spPr>
        <p:txBody>
          <a:bodyPr wrap="none" rtlCol="0">
            <a:spAutoFit/>
          </a:bodyPr>
          <a:lstStyle/>
          <a:p>
            <a:r>
              <a:rPr lang="en-GB" sz="1000" dirty="0">
                <a:solidFill>
                  <a:schemeClr val="bg1"/>
                </a:solidFill>
              </a:rPr>
              <a:t>Rising to 27% of BAME</a:t>
            </a:r>
          </a:p>
          <a:p>
            <a:r>
              <a:rPr lang="en-GB" sz="1000" dirty="0">
                <a:solidFill>
                  <a:schemeClr val="bg1"/>
                </a:solidFill>
              </a:rPr>
              <a:t>panellists</a:t>
            </a:r>
          </a:p>
        </p:txBody>
      </p:sp>
      <p:sp>
        <p:nvSpPr>
          <p:cNvPr id="17" name="TextBox 16">
            <a:extLst>
              <a:ext uri="{FF2B5EF4-FFF2-40B4-BE49-F238E27FC236}">
                <a16:creationId xmlns:a16="http://schemas.microsoft.com/office/drawing/2014/main" id="{E5D1F428-02FF-43AE-9171-3B71A17ABE48}"/>
              </a:ext>
            </a:extLst>
          </p:cNvPr>
          <p:cNvSpPr txBox="1"/>
          <p:nvPr/>
        </p:nvSpPr>
        <p:spPr>
          <a:xfrm>
            <a:off x="4287915" y="5087391"/>
            <a:ext cx="1056700" cy="507831"/>
          </a:xfrm>
          <a:prstGeom prst="rect">
            <a:avLst/>
          </a:prstGeom>
          <a:noFill/>
        </p:spPr>
        <p:txBody>
          <a:bodyPr wrap="none" rtlCol="0">
            <a:spAutoFit/>
          </a:bodyPr>
          <a:lstStyle/>
          <a:p>
            <a:r>
              <a:rPr lang="en-GB" sz="900" dirty="0">
                <a:solidFill>
                  <a:schemeClr val="bg1"/>
                </a:solidFill>
              </a:rPr>
              <a:t>Rising to 16% of </a:t>
            </a:r>
          </a:p>
          <a:p>
            <a:r>
              <a:rPr lang="en-GB" sz="900" dirty="0">
                <a:solidFill>
                  <a:schemeClr val="bg1"/>
                </a:solidFill>
              </a:rPr>
              <a:t>those aged 44 &amp; </a:t>
            </a:r>
          </a:p>
          <a:p>
            <a:r>
              <a:rPr lang="en-GB" sz="900" dirty="0">
                <a:solidFill>
                  <a:schemeClr val="bg1"/>
                </a:solidFill>
              </a:rPr>
              <a:t>under</a:t>
            </a:r>
          </a:p>
        </p:txBody>
      </p:sp>
      <p:sp>
        <p:nvSpPr>
          <p:cNvPr id="20" name="TextBox 19">
            <a:extLst>
              <a:ext uri="{FF2B5EF4-FFF2-40B4-BE49-F238E27FC236}">
                <a16:creationId xmlns:a16="http://schemas.microsoft.com/office/drawing/2014/main" id="{7D7DDAB7-FEBB-410F-85AA-81AAF17C333E}"/>
              </a:ext>
            </a:extLst>
          </p:cNvPr>
          <p:cNvSpPr txBox="1"/>
          <p:nvPr/>
        </p:nvSpPr>
        <p:spPr>
          <a:xfrm>
            <a:off x="4287915" y="5783071"/>
            <a:ext cx="896399" cy="369332"/>
          </a:xfrm>
          <a:prstGeom prst="rect">
            <a:avLst/>
          </a:prstGeom>
          <a:noFill/>
        </p:spPr>
        <p:txBody>
          <a:bodyPr wrap="none" rtlCol="0">
            <a:spAutoFit/>
          </a:bodyPr>
          <a:lstStyle/>
          <a:p>
            <a:r>
              <a:rPr lang="en-GB" sz="900" dirty="0">
                <a:solidFill>
                  <a:schemeClr val="bg1"/>
                </a:solidFill>
              </a:rPr>
              <a:t>Rising to 19%</a:t>
            </a:r>
          </a:p>
          <a:p>
            <a:r>
              <a:rPr lang="en-GB" sz="900" dirty="0">
                <a:solidFill>
                  <a:schemeClr val="bg1"/>
                </a:solidFill>
              </a:rPr>
              <a:t>of 16-24’s</a:t>
            </a:r>
          </a:p>
        </p:txBody>
      </p:sp>
    </p:spTree>
    <p:extLst>
      <p:ext uri="{BB962C8B-B14F-4D97-AF65-F5344CB8AC3E}">
        <p14:creationId xmlns:p14="http://schemas.microsoft.com/office/powerpoint/2010/main" val="15662031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F62729A-B610-4986-B5DB-A707D3723471}"/>
              </a:ext>
            </a:extLst>
          </p:cNvPr>
          <p:cNvSpPr>
            <a:spLocks noGrp="1"/>
          </p:cNvSpPr>
          <p:nvPr>
            <p:ph type="sldNum" sz="quarter" idx="12"/>
          </p:nvPr>
        </p:nvSpPr>
        <p:spPr/>
        <p:txBody>
          <a:bodyPr/>
          <a:lstStyle/>
          <a:p>
            <a:fld id="{F6E39E37-6BC0-A248-806A-337B0CEF6126}" type="slidenum">
              <a:rPr lang="en-US" smtClean="0"/>
              <a:t>28</a:t>
            </a:fld>
            <a:endParaRPr lang="en-US"/>
          </a:p>
        </p:txBody>
      </p:sp>
      <p:sp>
        <p:nvSpPr>
          <p:cNvPr id="16" name="Text Placeholder 1">
            <a:extLst>
              <a:ext uri="{FF2B5EF4-FFF2-40B4-BE49-F238E27FC236}">
                <a16:creationId xmlns:a16="http://schemas.microsoft.com/office/drawing/2014/main" id="{0406ADF0-D54A-4F3C-8A0E-73181190EF13}"/>
              </a:ext>
            </a:extLst>
          </p:cNvPr>
          <p:cNvSpPr>
            <a:spLocks noGrp="1"/>
          </p:cNvSpPr>
          <p:nvPr>
            <p:ph type="body" sz="quarter" idx="13"/>
          </p:nvPr>
        </p:nvSpPr>
        <p:spPr>
          <a:xfrm>
            <a:off x="124287" y="349067"/>
            <a:ext cx="11310152" cy="707376"/>
          </a:xfrm>
        </p:spPr>
        <p:txBody>
          <a:bodyPr vert="horz" lIns="216000" tIns="45720" rIns="216000" bIns="45720" rtlCol="0">
            <a:noAutofit/>
          </a:bodyPr>
          <a:lstStyle/>
          <a:p>
            <a:r>
              <a:rPr lang="en-GB" sz="2400" dirty="0"/>
              <a:t>Participants expanded on their responses to the question regarding what support they might need from the model</a:t>
            </a:r>
            <a:endParaRPr lang="en-GB" sz="3200" i="1" dirty="0"/>
          </a:p>
        </p:txBody>
      </p:sp>
      <p:sp>
        <p:nvSpPr>
          <p:cNvPr id="12" name="Rectangle 11">
            <a:extLst>
              <a:ext uri="{FF2B5EF4-FFF2-40B4-BE49-F238E27FC236}">
                <a16:creationId xmlns:a16="http://schemas.microsoft.com/office/drawing/2014/main" id="{BB4D8E5D-D936-4AA6-8230-80B6827084CD}"/>
              </a:ext>
            </a:extLst>
          </p:cNvPr>
          <p:cNvSpPr/>
          <p:nvPr/>
        </p:nvSpPr>
        <p:spPr>
          <a:xfrm>
            <a:off x="-1" y="0"/>
            <a:ext cx="3941686"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3b – Survey 7 results – Health and care model</a:t>
            </a:r>
          </a:p>
        </p:txBody>
      </p:sp>
      <p:sp>
        <p:nvSpPr>
          <p:cNvPr id="17" name="Oval Callout 7">
            <a:extLst>
              <a:ext uri="{FF2B5EF4-FFF2-40B4-BE49-F238E27FC236}">
                <a16:creationId xmlns:a16="http://schemas.microsoft.com/office/drawing/2014/main" id="{1E68F27D-96B2-4890-BE4E-7307550FC03F}"/>
              </a:ext>
            </a:extLst>
          </p:cNvPr>
          <p:cNvSpPr/>
          <p:nvPr/>
        </p:nvSpPr>
        <p:spPr>
          <a:xfrm>
            <a:off x="325839" y="1210469"/>
            <a:ext cx="1884284" cy="1448696"/>
          </a:xfrm>
          <a:prstGeom prst="wedgeEllipseCallout">
            <a:avLst>
              <a:gd name="adj1" fmla="val 37241"/>
              <a:gd name="adj2" fmla="val 56237"/>
            </a:avLst>
          </a:prstGeom>
          <a:noFill/>
          <a:ln w="57150">
            <a:solidFill>
              <a:srgbClr val="64B22D"/>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100" b="1" i="1" u="none" strike="noStrike" baseline="0" dirty="0">
                <a:solidFill>
                  <a:srgbClr val="64B22D"/>
                </a:solidFill>
              </a:rPr>
              <a:t>A guide to a healthier lifestyle </a:t>
            </a:r>
            <a:r>
              <a:rPr lang="en-GB" sz="1100" b="0" i="1" u="none" strike="noStrike" baseline="0" dirty="0">
                <a:solidFill>
                  <a:srgbClr val="004992"/>
                </a:solidFill>
              </a:rPr>
              <a:t>for people who don't have the resources or don't know where to start</a:t>
            </a:r>
            <a:endParaRPr lang="en-GB" sz="1100" b="1" i="1" dirty="0">
              <a:solidFill>
                <a:srgbClr val="C00000"/>
              </a:solidFill>
            </a:endParaRPr>
          </a:p>
        </p:txBody>
      </p:sp>
      <p:sp>
        <p:nvSpPr>
          <p:cNvPr id="18" name="Rectangle 17">
            <a:extLst>
              <a:ext uri="{FF2B5EF4-FFF2-40B4-BE49-F238E27FC236}">
                <a16:creationId xmlns:a16="http://schemas.microsoft.com/office/drawing/2014/main" id="{B00DF0E1-AAE0-44E8-8393-ADE26BD03A2D}"/>
              </a:ext>
            </a:extLst>
          </p:cNvPr>
          <p:cNvSpPr/>
          <p:nvPr/>
        </p:nvSpPr>
        <p:spPr>
          <a:xfrm>
            <a:off x="1483033" y="6508933"/>
            <a:ext cx="9176553" cy="400105"/>
          </a:xfrm>
          <a:prstGeom prst="rect">
            <a:avLst/>
          </a:prstGeom>
        </p:spPr>
        <p:txBody>
          <a:bodyPr wrap="square" lIns="91432" tIns="45718" rIns="91432" bIns="45718">
            <a:spAutoFit/>
          </a:bodyPr>
          <a:lstStyle/>
          <a:p>
            <a:r>
              <a:rPr lang="en-GB" sz="1000" i="1" dirty="0">
                <a:solidFill>
                  <a:schemeClr val="bg1"/>
                </a:solidFill>
                <a:latin typeface="Arial"/>
              </a:rPr>
              <a:t>Q6b.(Q</a:t>
            </a:r>
            <a:r>
              <a:rPr lang="en-GB" sz="1000" i="1" dirty="0">
                <a:solidFill>
                  <a:schemeClr val="bg1"/>
                </a:solidFill>
                <a:effectLst/>
                <a:ea typeface="Times New Roman" panose="02020603050405020304" pitchFamily="18" charset="0"/>
                <a:cs typeface="Calibri" panose="020F0502020204030204" pitchFamily="34" charset="0"/>
              </a:rPr>
              <a:t>6a. </a:t>
            </a:r>
            <a:r>
              <a:rPr lang="en-GB" sz="1000" i="1" dirty="0">
                <a:solidFill>
                  <a:schemeClr val="bg1"/>
                </a:solidFill>
                <a:effectLst/>
                <a:ea typeface="Times New Roman" panose="02020603050405020304" pitchFamily="18" charset="0"/>
                <a:cs typeface="Arial" panose="020B0604020202020204" pitchFamily="34" charset="0"/>
              </a:rPr>
              <a:t>What support might you use or need, from the new model, to help you stay as well as possible for as long as possible</a:t>
            </a:r>
            <a:r>
              <a:rPr lang="en-GB" sz="1000" i="1" dirty="0">
                <a:solidFill>
                  <a:schemeClr val="bg1"/>
                </a:solidFill>
                <a:effectLst/>
                <a:ea typeface="Times New Roman" panose="02020603050405020304" pitchFamily="18" charset="0"/>
                <a:cs typeface="Times New Roman" panose="02020603050405020304" pitchFamily="18" charset="0"/>
              </a:rPr>
              <a:t>?) Why do you say that</a:t>
            </a:r>
            <a:r>
              <a:rPr lang="en-GB" sz="1000" i="1" dirty="0">
                <a:solidFill>
                  <a:schemeClr val="bg1"/>
                </a:solidFill>
                <a:effectLst/>
                <a:ea typeface="Times New Roman" panose="02020603050405020304" pitchFamily="18" charset="0"/>
                <a:cs typeface="Arial" panose="020B0604020202020204" pitchFamily="34" charset="0"/>
              </a:rPr>
              <a:t>?   </a:t>
            </a:r>
          </a:p>
          <a:p>
            <a:endParaRPr lang="en-GB" sz="1000" i="1" dirty="0">
              <a:solidFill>
                <a:srgbClr val="64B22D"/>
              </a:solidFill>
              <a:latin typeface="Arial"/>
            </a:endParaRPr>
          </a:p>
        </p:txBody>
      </p:sp>
      <p:sp>
        <p:nvSpPr>
          <p:cNvPr id="19" name="Oval Callout 7">
            <a:extLst>
              <a:ext uri="{FF2B5EF4-FFF2-40B4-BE49-F238E27FC236}">
                <a16:creationId xmlns:a16="http://schemas.microsoft.com/office/drawing/2014/main" id="{5C8746D6-8CE2-49B1-85D7-6C4E5ED84B6E}"/>
              </a:ext>
            </a:extLst>
          </p:cNvPr>
          <p:cNvSpPr/>
          <p:nvPr/>
        </p:nvSpPr>
        <p:spPr>
          <a:xfrm>
            <a:off x="2444320" y="1217559"/>
            <a:ext cx="1884284" cy="1554626"/>
          </a:xfrm>
          <a:prstGeom prst="wedgeEllipseCallout">
            <a:avLst>
              <a:gd name="adj1" fmla="val -41440"/>
              <a:gd name="adj2" fmla="val 47045"/>
            </a:avLst>
          </a:prstGeom>
          <a:noFill/>
          <a:ln w="57150">
            <a:solidFill>
              <a:srgbClr val="64B22D"/>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100" b="1" i="1" u="none" strike="noStrike" baseline="0" dirty="0">
                <a:solidFill>
                  <a:srgbClr val="64B22D"/>
                </a:solidFill>
              </a:rPr>
              <a:t>Good to know how much exercise one needs </a:t>
            </a:r>
            <a:r>
              <a:rPr lang="en-GB" sz="1100" b="0" i="1" u="none" strike="noStrike" baseline="0" dirty="0">
                <a:solidFill>
                  <a:srgbClr val="004992"/>
                </a:solidFill>
              </a:rPr>
              <a:t>and maybe you can provide </a:t>
            </a:r>
            <a:r>
              <a:rPr lang="en-GB" sz="1100" b="1" i="1" u="none" strike="noStrike" baseline="0" dirty="0">
                <a:solidFill>
                  <a:srgbClr val="64B22D"/>
                </a:solidFill>
              </a:rPr>
              <a:t>local groups</a:t>
            </a:r>
            <a:endParaRPr lang="en-GB" sz="1100" b="1" i="1" dirty="0">
              <a:solidFill>
                <a:srgbClr val="64B22D"/>
              </a:solidFill>
            </a:endParaRPr>
          </a:p>
        </p:txBody>
      </p:sp>
      <p:sp>
        <p:nvSpPr>
          <p:cNvPr id="20" name="Oval Callout 7">
            <a:extLst>
              <a:ext uri="{FF2B5EF4-FFF2-40B4-BE49-F238E27FC236}">
                <a16:creationId xmlns:a16="http://schemas.microsoft.com/office/drawing/2014/main" id="{16324C8D-ED06-4DA9-8DF4-49DC5CBE792A}"/>
              </a:ext>
            </a:extLst>
          </p:cNvPr>
          <p:cNvSpPr/>
          <p:nvPr/>
        </p:nvSpPr>
        <p:spPr>
          <a:xfrm>
            <a:off x="3644674" y="3219842"/>
            <a:ext cx="2668618" cy="2601754"/>
          </a:xfrm>
          <a:prstGeom prst="wedgeEllipseCallout">
            <a:avLst>
              <a:gd name="adj1" fmla="val -26803"/>
              <a:gd name="adj2" fmla="val 56384"/>
            </a:avLst>
          </a:prstGeom>
          <a:noFill/>
          <a:ln w="57150">
            <a:solidFill>
              <a:srgbClr val="64B22D"/>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000" b="0" i="1" u="none" strike="noStrike" baseline="0" dirty="0">
                <a:solidFill>
                  <a:srgbClr val="004992"/>
                </a:solidFill>
              </a:rPr>
              <a:t>I have bipolar affective disorder and also emotionally unstable personality disorder. </a:t>
            </a:r>
            <a:r>
              <a:rPr lang="en-GB" sz="1000" b="1" i="1" u="none" strike="noStrike" baseline="0" dirty="0">
                <a:solidFill>
                  <a:srgbClr val="64B22D"/>
                </a:solidFill>
              </a:rPr>
              <a:t>Having a regular “check in” with mental health professionals would keep me reassured that I am managing my condition well, </a:t>
            </a:r>
            <a:r>
              <a:rPr lang="en-GB" sz="1000" b="0" i="1" u="none" strike="noStrike" baseline="0" dirty="0">
                <a:solidFill>
                  <a:srgbClr val="004992"/>
                </a:solidFill>
              </a:rPr>
              <a:t>even by phone or video call.  </a:t>
            </a:r>
            <a:r>
              <a:rPr lang="en-GB" sz="1000" b="1" i="1" u="none" strike="noStrike" baseline="0" dirty="0">
                <a:solidFill>
                  <a:srgbClr val="64B22D"/>
                </a:solidFill>
              </a:rPr>
              <a:t>Instead of lurching from crisis episode to crisis episode </a:t>
            </a:r>
            <a:r>
              <a:rPr lang="en-GB" sz="1000" b="0" i="1" u="none" strike="noStrike" baseline="0" dirty="0">
                <a:solidFill>
                  <a:srgbClr val="004992"/>
                </a:solidFill>
              </a:rPr>
              <a:t>and </a:t>
            </a:r>
            <a:r>
              <a:rPr lang="en-GB" sz="1000" b="1" i="1" u="none" strike="noStrike" baseline="0" dirty="0">
                <a:solidFill>
                  <a:srgbClr val="64B22D"/>
                </a:solidFill>
              </a:rPr>
              <a:t>wading through the referral process again and again</a:t>
            </a:r>
            <a:endParaRPr lang="en-GB" sz="1000" b="1" i="1" dirty="0">
              <a:solidFill>
                <a:srgbClr val="64B22D"/>
              </a:solidFill>
            </a:endParaRPr>
          </a:p>
        </p:txBody>
      </p:sp>
      <p:sp>
        <p:nvSpPr>
          <p:cNvPr id="21" name="Oval Callout 7">
            <a:extLst>
              <a:ext uri="{FF2B5EF4-FFF2-40B4-BE49-F238E27FC236}">
                <a16:creationId xmlns:a16="http://schemas.microsoft.com/office/drawing/2014/main" id="{E1114A88-94D1-40C7-878A-771FD6936350}"/>
              </a:ext>
            </a:extLst>
          </p:cNvPr>
          <p:cNvSpPr/>
          <p:nvPr/>
        </p:nvSpPr>
        <p:spPr>
          <a:xfrm>
            <a:off x="10030010" y="3867673"/>
            <a:ext cx="2077374" cy="1825854"/>
          </a:xfrm>
          <a:prstGeom prst="wedgeEllipseCallout">
            <a:avLst>
              <a:gd name="adj1" fmla="val -42722"/>
              <a:gd name="adj2" fmla="val -45823"/>
            </a:avLst>
          </a:prstGeom>
          <a:noFill/>
          <a:ln w="57150">
            <a:solidFill>
              <a:srgbClr val="64B22D"/>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100" b="1" i="1" u="none" strike="noStrike" baseline="0" dirty="0">
                <a:solidFill>
                  <a:srgbClr val="64B22D"/>
                </a:solidFill>
              </a:rPr>
              <a:t>Social exclusion and/or loneliness needs to be taken account of </a:t>
            </a:r>
            <a:r>
              <a:rPr lang="en-GB" sz="1100" b="0" i="1" u="none" strike="noStrike" baseline="0" dirty="0">
                <a:solidFill>
                  <a:srgbClr val="004992"/>
                </a:solidFill>
              </a:rPr>
              <a:t>and factors put in place to prevent this having mental illness consequences</a:t>
            </a:r>
            <a:endParaRPr lang="en-GB" sz="1100" b="1" i="1" dirty="0">
              <a:solidFill>
                <a:srgbClr val="C00000"/>
              </a:solidFill>
            </a:endParaRPr>
          </a:p>
        </p:txBody>
      </p:sp>
      <p:sp>
        <p:nvSpPr>
          <p:cNvPr id="22" name="Oval Callout 7">
            <a:extLst>
              <a:ext uri="{FF2B5EF4-FFF2-40B4-BE49-F238E27FC236}">
                <a16:creationId xmlns:a16="http://schemas.microsoft.com/office/drawing/2014/main" id="{4A2624A7-117E-47D1-B16D-F2733FF859CF}"/>
              </a:ext>
            </a:extLst>
          </p:cNvPr>
          <p:cNvSpPr/>
          <p:nvPr/>
        </p:nvSpPr>
        <p:spPr>
          <a:xfrm>
            <a:off x="5956459" y="1030125"/>
            <a:ext cx="2385132" cy="2290124"/>
          </a:xfrm>
          <a:prstGeom prst="wedgeEllipseCallout">
            <a:avLst>
              <a:gd name="adj1" fmla="val 27345"/>
              <a:gd name="adj2" fmla="val 57815"/>
            </a:avLst>
          </a:prstGeom>
          <a:noFill/>
          <a:ln w="57150">
            <a:solidFill>
              <a:srgbClr val="64B22D"/>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100" b="0" i="1" u="none" strike="noStrike" baseline="0" dirty="0">
                <a:solidFill>
                  <a:srgbClr val="004992"/>
                </a:solidFill>
              </a:rPr>
              <a:t>These are </a:t>
            </a:r>
            <a:r>
              <a:rPr lang="en-GB" sz="1100" b="1" i="1" u="none" strike="noStrike" baseline="0" dirty="0">
                <a:solidFill>
                  <a:srgbClr val="64B22D"/>
                </a:solidFill>
              </a:rPr>
              <a:t>things I feel</a:t>
            </a:r>
          </a:p>
          <a:p>
            <a:pPr algn="ctr"/>
            <a:r>
              <a:rPr lang="en-GB" sz="1100" b="1" i="1" u="none" strike="noStrike" baseline="0" dirty="0">
                <a:solidFill>
                  <a:srgbClr val="64B22D"/>
                </a:solidFill>
              </a:rPr>
              <a:t> I already need but can not access due to not being severe enough </a:t>
            </a:r>
            <a:r>
              <a:rPr lang="en-GB" sz="1100" b="0" i="1" u="none" strike="noStrike" baseline="0" dirty="0">
                <a:solidFill>
                  <a:srgbClr val="004992"/>
                </a:solidFill>
              </a:rPr>
              <a:t>in my conditions but struggle daily in every day activities is house work, cooking, making friends, managing anxiety, pain and fatigue</a:t>
            </a:r>
            <a:endParaRPr lang="en-GB" sz="1100" b="1" i="1" dirty="0">
              <a:solidFill>
                <a:srgbClr val="C00000"/>
              </a:solidFill>
            </a:endParaRPr>
          </a:p>
        </p:txBody>
      </p:sp>
      <p:sp>
        <p:nvSpPr>
          <p:cNvPr id="23" name="Oval Callout 7">
            <a:extLst>
              <a:ext uri="{FF2B5EF4-FFF2-40B4-BE49-F238E27FC236}">
                <a16:creationId xmlns:a16="http://schemas.microsoft.com/office/drawing/2014/main" id="{FC2C38AF-0587-429A-BDD7-0EF6D1F63B83}"/>
              </a:ext>
            </a:extLst>
          </p:cNvPr>
          <p:cNvSpPr/>
          <p:nvPr/>
        </p:nvSpPr>
        <p:spPr>
          <a:xfrm>
            <a:off x="8532920" y="886398"/>
            <a:ext cx="3374994" cy="2886612"/>
          </a:xfrm>
          <a:prstGeom prst="wedgeEllipseCallout">
            <a:avLst>
              <a:gd name="adj1" fmla="val -41440"/>
              <a:gd name="adj2" fmla="val 47045"/>
            </a:avLst>
          </a:prstGeom>
          <a:noFill/>
          <a:ln w="57150">
            <a:solidFill>
              <a:srgbClr val="64B22D"/>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100" b="1" i="1" u="none" strike="noStrike" baseline="0" dirty="0">
                <a:solidFill>
                  <a:srgbClr val="64B22D"/>
                </a:solidFill>
              </a:rPr>
              <a:t>I think exercise and cooking advice are examples of skills that would contribute to better mental health, as well as social activities</a:t>
            </a:r>
            <a:r>
              <a:rPr lang="en-GB" sz="1100" b="0" i="1" u="none" strike="noStrike" baseline="0" dirty="0">
                <a:solidFill>
                  <a:srgbClr val="004992"/>
                </a:solidFill>
              </a:rPr>
              <a:t>. Mental health services are the most important aspect of the model to me. It is currently quite difficult to find help for mental health issues, and when help is found, there is usually a waiting list or a delay in receiving treatment. A lot of people are ill-informed about accessing the services and don't know how to find help</a:t>
            </a:r>
            <a:endParaRPr lang="en-GB" sz="1100" b="1" i="1" dirty="0">
              <a:solidFill>
                <a:srgbClr val="C00000"/>
              </a:solidFill>
            </a:endParaRPr>
          </a:p>
        </p:txBody>
      </p:sp>
      <p:sp>
        <p:nvSpPr>
          <p:cNvPr id="24" name="Oval Callout 7">
            <a:extLst>
              <a:ext uri="{FF2B5EF4-FFF2-40B4-BE49-F238E27FC236}">
                <a16:creationId xmlns:a16="http://schemas.microsoft.com/office/drawing/2014/main" id="{CC540BDA-C8C1-429F-B280-7C9DBB5F0FB8}"/>
              </a:ext>
            </a:extLst>
          </p:cNvPr>
          <p:cNvSpPr/>
          <p:nvPr/>
        </p:nvSpPr>
        <p:spPr>
          <a:xfrm>
            <a:off x="6357400" y="3896535"/>
            <a:ext cx="1650060" cy="2355087"/>
          </a:xfrm>
          <a:prstGeom prst="wedgeEllipseCallout">
            <a:avLst>
              <a:gd name="adj1" fmla="val -41440"/>
              <a:gd name="adj2" fmla="val 47045"/>
            </a:avLst>
          </a:prstGeom>
          <a:noFill/>
          <a:ln w="57150">
            <a:solidFill>
              <a:srgbClr val="64B22D"/>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050" i="1" dirty="0">
                <a:solidFill>
                  <a:srgbClr val="004992"/>
                </a:solidFill>
              </a:rPr>
              <a:t>H</a:t>
            </a:r>
            <a:r>
              <a:rPr lang="en-GB" sz="1050" b="0" i="1" u="none" strike="noStrike" baseline="0" dirty="0">
                <a:solidFill>
                  <a:srgbClr val="004992"/>
                </a:solidFill>
              </a:rPr>
              <a:t>aving </a:t>
            </a:r>
          </a:p>
          <a:p>
            <a:pPr algn="ctr"/>
            <a:r>
              <a:rPr lang="en-GB" sz="1050" b="0" i="1" u="none" strike="noStrike" baseline="0" dirty="0">
                <a:solidFill>
                  <a:srgbClr val="004992"/>
                </a:solidFill>
              </a:rPr>
              <a:t>arthritis, regular and updated information and support as and when needed </a:t>
            </a:r>
            <a:r>
              <a:rPr lang="en-GB" sz="1100" i="1" dirty="0">
                <a:solidFill>
                  <a:srgbClr val="004992"/>
                </a:solidFill>
              </a:rPr>
              <a:t>w</a:t>
            </a:r>
            <a:r>
              <a:rPr lang="en-GB" sz="1100" b="0" i="1" u="none" strike="noStrike" baseline="0" dirty="0">
                <a:solidFill>
                  <a:srgbClr val="004992"/>
                </a:solidFill>
              </a:rPr>
              <a:t>ould</a:t>
            </a:r>
            <a:r>
              <a:rPr lang="en-GB" sz="1050" b="0" i="1" u="none" strike="noStrike" baseline="0" dirty="0">
                <a:solidFill>
                  <a:srgbClr val="004992"/>
                </a:solidFill>
              </a:rPr>
              <a:t> be reassuring. </a:t>
            </a:r>
            <a:r>
              <a:rPr lang="en-GB" sz="1050" b="1" i="1" u="none" strike="noStrike" baseline="0" dirty="0">
                <a:solidFill>
                  <a:srgbClr val="64B22D"/>
                </a:solidFill>
              </a:rPr>
              <a:t>To remain in good health and reduce risks of hospital admission</a:t>
            </a:r>
            <a:endParaRPr lang="en-GB" sz="1050" b="1" i="1" dirty="0">
              <a:solidFill>
                <a:srgbClr val="64B22D"/>
              </a:solidFill>
            </a:endParaRPr>
          </a:p>
        </p:txBody>
      </p:sp>
      <p:sp>
        <p:nvSpPr>
          <p:cNvPr id="4" name="TextBox 3">
            <a:extLst>
              <a:ext uri="{FF2B5EF4-FFF2-40B4-BE49-F238E27FC236}">
                <a16:creationId xmlns:a16="http://schemas.microsoft.com/office/drawing/2014/main" id="{C78F5542-CEF5-4B74-86A5-677314843545}"/>
              </a:ext>
            </a:extLst>
          </p:cNvPr>
          <p:cNvSpPr txBox="1"/>
          <p:nvPr/>
        </p:nvSpPr>
        <p:spPr>
          <a:xfrm>
            <a:off x="5296712" y="5717100"/>
            <a:ext cx="1351903" cy="369332"/>
          </a:xfrm>
          <a:prstGeom prst="rect">
            <a:avLst/>
          </a:prstGeom>
          <a:noFill/>
        </p:spPr>
        <p:txBody>
          <a:bodyPr wrap="square" rtlCol="0">
            <a:spAutoFit/>
          </a:bodyPr>
          <a:lstStyle/>
          <a:p>
            <a:r>
              <a:rPr lang="en-GB" dirty="0">
                <a:solidFill>
                  <a:srgbClr val="64B22D"/>
                </a:solidFill>
              </a:rPr>
              <a:t>LTC’s</a:t>
            </a:r>
          </a:p>
        </p:txBody>
      </p:sp>
      <p:sp>
        <p:nvSpPr>
          <p:cNvPr id="26" name="TextBox 25">
            <a:extLst>
              <a:ext uri="{FF2B5EF4-FFF2-40B4-BE49-F238E27FC236}">
                <a16:creationId xmlns:a16="http://schemas.microsoft.com/office/drawing/2014/main" id="{9A70C2CB-37CA-43E7-B735-2302145AFF55}"/>
              </a:ext>
            </a:extLst>
          </p:cNvPr>
          <p:cNvSpPr txBox="1"/>
          <p:nvPr/>
        </p:nvSpPr>
        <p:spPr>
          <a:xfrm>
            <a:off x="7856968" y="3250204"/>
            <a:ext cx="1351903" cy="646331"/>
          </a:xfrm>
          <a:prstGeom prst="rect">
            <a:avLst/>
          </a:prstGeom>
          <a:noFill/>
        </p:spPr>
        <p:txBody>
          <a:bodyPr wrap="square" rtlCol="0">
            <a:spAutoFit/>
          </a:bodyPr>
          <a:lstStyle/>
          <a:p>
            <a:r>
              <a:rPr lang="en-GB" dirty="0">
                <a:solidFill>
                  <a:srgbClr val="64B22D"/>
                </a:solidFill>
              </a:rPr>
              <a:t>Mental health</a:t>
            </a:r>
          </a:p>
        </p:txBody>
      </p:sp>
      <p:sp>
        <p:nvSpPr>
          <p:cNvPr id="27" name="TextBox 26">
            <a:extLst>
              <a:ext uri="{FF2B5EF4-FFF2-40B4-BE49-F238E27FC236}">
                <a16:creationId xmlns:a16="http://schemas.microsoft.com/office/drawing/2014/main" id="{7CA99195-FBBD-4D51-A158-146AE8C76C3F}"/>
              </a:ext>
            </a:extLst>
          </p:cNvPr>
          <p:cNvSpPr txBox="1"/>
          <p:nvPr/>
        </p:nvSpPr>
        <p:spPr>
          <a:xfrm>
            <a:off x="3159941" y="2813191"/>
            <a:ext cx="1351903" cy="646331"/>
          </a:xfrm>
          <a:prstGeom prst="rect">
            <a:avLst/>
          </a:prstGeom>
          <a:noFill/>
        </p:spPr>
        <p:txBody>
          <a:bodyPr wrap="square" rtlCol="0">
            <a:spAutoFit/>
          </a:bodyPr>
          <a:lstStyle/>
          <a:p>
            <a:r>
              <a:rPr lang="en-GB" dirty="0">
                <a:solidFill>
                  <a:srgbClr val="64B22D"/>
                </a:solidFill>
              </a:rPr>
              <a:t>Exercise/ social</a:t>
            </a:r>
          </a:p>
        </p:txBody>
      </p:sp>
      <p:sp>
        <p:nvSpPr>
          <p:cNvPr id="28" name="Oval Callout 7">
            <a:extLst>
              <a:ext uri="{FF2B5EF4-FFF2-40B4-BE49-F238E27FC236}">
                <a16:creationId xmlns:a16="http://schemas.microsoft.com/office/drawing/2014/main" id="{85639438-3B2E-44D8-ABA9-5B1FC1906526}"/>
              </a:ext>
            </a:extLst>
          </p:cNvPr>
          <p:cNvSpPr/>
          <p:nvPr/>
        </p:nvSpPr>
        <p:spPr>
          <a:xfrm>
            <a:off x="77166" y="2950409"/>
            <a:ext cx="3276320" cy="2791247"/>
          </a:xfrm>
          <a:prstGeom prst="wedgeEllipseCallout">
            <a:avLst>
              <a:gd name="adj1" fmla="val 39036"/>
              <a:gd name="adj2" fmla="val 41638"/>
            </a:avLst>
          </a:prstGeom>
          <a:noFill/>
          <a:ln w="57150">
            <a:solidFill>
              <a:srgbClr val="64B22D"/>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000" b="1" i="1" dirty="0">
                <a:solidFill>
                  <a:srgbClr val="64B22D"/>
                </a:solidFill>
              </a:rPr>
              <a:t>If we have the tools readily available and accessible to us, we will stay healthier for longer and hopefully reduce the need for primary and secondary health care services</a:t>
            </a:r>
            <a:r>
              <a:rPr lang="en-GB" sz="1000" i="1" dirty="0">
                <a:solidFill>
                  <a:srgbClr val="004992"/>
                </a:solidFill>
              </a:rPr>
              <a:t>. At present I don't feel that enough people take direct responsibility for their own health. Social activities are vital for maintaining good mental health and this in turn  helps maintain good physical health. At present, this is not relevant for myself, but I would like to think that as I get older, I could access these activities</a:t>
            </a:r>
            <a:endParaRPr lang="en-GB" sz="1000" b="1" i="1" dirty="0">
              <a:solidFill>
                <a:srgbClr val="C00000"/>
              </a:solidFill>
            </a:endParaRPr>
          </a:p>
        </p:txBody>
      </p:sp>
      <p:sp>
        <p:nvSpPr>
          <p:cNvPr id="29" name="TextBox 28">
            <a:extLst>
              <a:ext uri="{FF2B5EF4-FFF2-40B4-BE49-F238E27FC236}">
                <a16:creationId xmlns:a16="http://schemas.microsoft.com/office/drawing/2014/main" id="{64D45B03-6C37-40D9-9E48-DAA4D521185E}"/>
              </a:ext>
            </a:extLst>
          </p:cNvPr>
          <p:cNvSpPr txBox="1"/>
          <p:nvPr/>
        </p:nvSpPr>
        <p:spPr>
          <a:xfrm>
            <a:off x="2589782" y="5758765"/>
            <a:ext cx="1529457" cy="369332"/>
          </a:xfrm>
          <a:prstGeom prst="rect">
            <a:avLst/>
          </a:prstGeom>
          <a:noFill/>
        </p:spPr>
        <p:txBody>
          <a:bodyPr wrap="square" rtlCol="0">
            <a:spAutoFit/>
          </a:bodyPr>
          <a:lstStyle/>
          <a:p>
            <a:r>
              <a:rPr lang="en-GB" dirty="0">
                <a:solidFill>
                  <a:srgbClr val="64B22D"/>
                </a:solidFill>
              </a:rPr>
              <a:t>Accessibility</a:t>
            </a:r>
          </a:p>
        </p:txBody>
      </p:sp>
      <p:sp>
        <p:nvSpPr>
          <p:cNvPr id="30" name="Oval Callout 7">
            <a:extLst>
              <a:ext uri="{FF2B5EF4-FFF2-40B4-BE49-F238E27FC236}">
                <a16:creationId xmlns:a16="http://schemas.microsoft.com/office/drawing/2014/main" id="{DDCA7AEC-A8FA-4EFA-9BB3-B71497E654AD}"/>
              </a:ext>
            </a:extLst>
          </p:cNvPr>
          <p:cNvSpPr/>
          <p:nvPr/>
        </p:nvSpPr>
        <p:spPr>
          <a:xfrm>
            <a:off x="4562801" y="1284380"/>
            <a:ext cx="1249989" cy="1554626"/>
          </a:xfrm>
          <a:prstGeom prst="wedgeEllipseCallout">
            <a:avLst>
              <a:gd name="adj1" fmla="val -41440"/>
              <a:gd name="adj2" fmla="val 47045"/>
            </a:avLst>
          </a:prstGeom>
          <a:noFill/>
          <a:ln w="57150">
            <a:solidFill>
              <a:srgbClr val="64B22D"/>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100" b="1" i="1" u="none" strike="noStrike" baseline="0" dirty="0">
                <a:solidFill>
                  <a:srgbClr val="64B22D"/>
                </a:solidFill>
              </a:rPr>
              <a:t>Two crucial aspects with the more time we spend at home</a:t>
            </a:r>
            <a:endParaRPr lang="en-GB" sz="1100" b="1" i="1" dirty="0">
              <a:solidFill>
                <a:srgbClr val="64B22D"/>
              </a:solidFill>
            </a:endParaRPr>
          </a:p>
        </p:txBody>
      </p:sp>
      <p:sp>
        <p:nvSpPr>
          <p:cNvPr id="25" name="Oval Callout 7">
            <a:extLst>
              <a:ext uri="{FF2B5EF4-FFF2-40B4-BE49-F238E27FC236}">
                <a16:creationId xmlns:a16="http://schemas.microsoft.com/office/drawing/2014/main" id="{A4F8E0F5-70B2-47F2-9D21-66708AAADBA8}"/>
              </a:ext>
            </a:extLst>
          </p:cNvPr>
          <p:cNvSpPr/>
          <p:nvPr/>
        </p:nvSpPr>
        <p:spPr>
          <a:xfrm>
            <a:off x="8134052" y="4277371"/>
            <a:ext cx="1851850" cy="2072631"/>
          </a:xfrm>
          <a:prstGeom prst="wedgeEllipseCallout">
            <a:avLst>
              <a:gd name="adj1" fmla="val -29299"/>
              <a:gd name="adj2" fmla="val -54818"/>
            </a:avLst>
          </a:prstGeom>
          <a:noFill/>
          <a:ln w="57150">
            <a:solidFill>
              <a:srgbClr val="64B22D"/>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100" b="1" i="1" u="none" strike="noStrike" baseline="0" dirty="0">
                <a:solidFill>
                  <a:srgbClr val="64B22D"/>
                </a:solidFill>
              </a:rPr>
              <a:t>Access to mental health care is increasingly important </a:t>
            </a:r>
            <a:r>
              <a:rPr lang="en-GB" sz="1100" i="1" u="none" strike="noStrike" baseline="0" dirty="0">
                <a:solidFill>
                  <a:schemeClr val="tx1"/>
                </a:solidFill>
              </a:rPr>
              <a:t>for all people in the community so making it </a:t>
            </a:r>
            <a:r>
              <a:rPr lang="en-GB" sz="1100" b="1" i="1" u="none" strike="noStrike" baseline="0" dirty="0">
                <a:solidFill>
                  <a:srgbClr val="64B22D"/>
                </a:solidFill>
              </a:rPr>
              <a:t>more readily available and accessible </a:t>
            </a:r>
            <a:r>
              <a:rPr lang="en-GB" sz="1100" i="1" u="none" strike="noStrike" baseline="0" dirty="0">
                <a:solidFill>
                  <a:schemeClr val="tx1"/>
                </a:solidFill>
              </a:rPr>
              <a:t>is vital</a:t>
            </a:r>
            <a:endParaRPr lang="en-GB" sz="1100" i="1" dirty="0">
              <a:solidFill>
                <a:schemeClr val="tx1"/>
              </a:solidFill>
            </a:endParaRPr>
          </a:p>
        </p:txBody>
      </p:sp>
    </p:spTree>
    <p:extLst>
      <p:ext uri="{BB962C8B-B14F-4D97-AF65-F5344CB8AC3E}">
        <p14:creationId xmlns:p14="http://schemas.microsoft.com/office/powerpoint/2010/main" val="2250956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0CE75001-B37C-41EB-9DD9-7108D63FBF6E}"/>
              </a:ext>
            </a:extLst>
          </p:cNvPr>
          <p:cNvSpPr>
            <a:spLocks noGrp="1"/>
          </p:cNvSpPr>
          <p:nvPr>
            <p:ph type="pic" sz="quarter" idx="16"/>
          </p:nvPr>
        </p:nvSpPr>
        <p:spPr/>
      </p:sp>
      <p:sp>
        <p:nvSpPr>
          <p:cNvPr id="3" name="Text Placeholder 2">
            <a:extLst>
              <a:ext uri="{FF2B5EF4-FFF2-40B4-BE49-F238E27FC236}">
                <a16:creationId xmlns:a16="http://schemas.microsoft.com/office/drawing/2014/main" id="{2AE5022E-E9BD-4379-B196-BE1F58652C5F}"/>
              </a:ext>
            </a:extLst>
          </p:cNvPr>
          <p:cNvSpPr>
            <a:spLocks noGrp="1"/>
          </p:cNvSpPr>
          <p:nvPr>
            <p:ph type="body" sz="quarter" idx="17"/>
          </p:nvPr>
        </p:nvSpPr>
        <p:spPr>
          <a:xfrm>
            <a:off x="447628" y="2812923"/>
            <a:ext cx="5897850" cy="733028"/>
          </a:xfrm>
        </p:spPr>
        <p:txBody>
          <a:bodyPr/>
          <a:lstStyle/>
          <a:p>
            <a:r>
              <a:rPr lang="en-GB" dirty="0"/>
              <a:t>Introduction</a:t>
            </a:r>
          </a:p>
        </p:txBody>
      </p:sp>
      <p:sp>
        <p:nvSpPr>
          <p:cNvPr id="4" name="Text Placeholder 3">
            <a:extLst>
              <a:ext uri="{FF2B5EF4-FFF2-40B4-BE49-F238E27FC236}">
                <a16:creationId xmlns:a16="http://schemas.microsoft.com/office/drawing/2014/main" id="{00C26062-E8A9-424E-AB2A-9FFA4A108420}"/>
              </a:ext>
            </a:extLst>
          </p:cNvPr>
          <p:cNvSpPr>
            <a:spLocks noGrp="1"/>
          </p:cNvSpPr>
          <p:nvPr>
            <p:ph type="body" sz="quarter" idx="18"/>
          </p:nvPr>
        </p:nvSpPr>
        <p:spPr>
          <a:xfrm>
            <a:off x="447628" y="2301748"/>
            <a:ext cx="5898473" cy="511175"/>
          </a:xfrm>
        </p:spPr>
        <p:txBody>
          <a:bodyPr/>
          <a:lstStyle/>
          <a:p>
            <a:r>
              <a:rPr lang="en-GB" dirty="0"/>
              <a:t>Section 1</a:t>
            </a:r>
          </a:p>
        </p:txBody>
      </p:sp>
      <p:sp>
        <p:nvSpPr>
          <p:cNvPr id="6" name="Slide Number Placeholder 5">
            <a:extLst>
              <a:ext uri="{FF2B5EF4-FFF2-40B4-BE49-F238E27FC236}">
                <a16:creationId xmlns:a16="http://schemas.microsoft.com/office/drawing/2014/main" id="{D7E73609-F037-44A0-87D9-06CDFFF975B8}"/>
              </a:ext>
            </a:extLst>
          </p:cNvPr>
          <p:cNvSpPr>
            <a:spLocks noGrp="1"/>
          </p:cNvSpPr>
          <p:nvPr>
            <p:ph type="sldNum" sz="quarter" idx="12"/>
          </p:nvPr>
        </p:nvSpPr>
        <p:spPr/>
        <p:txBody>
          <a:bodyPr/>
          <a:lstStyle/>
          <a:p>
            <a:fld id="{F6E39E37-6BC0-A248-806A-337B0CEF6126}" type="slidenum">
              <a:rPr lang="en-US" smtClean="0"/>
              <a:t>2</a:t>
            </a:fld>
            <a:endParaRPr lang="en-US"/>
          </a:p>
        </p:txBody>
      </p:sp>
      <p:pic>
        <p:nvPicPr>
          <p:cNvPr id="8" name="Picture 7">
            <a:extLst>
              <a:ext uri="{FF2B5EF4-FFF2-40B4-BE49-F238E27FC236}">
                <a16:creationId xmlns:a16="http://schemas.microsoft.com/office/drawing/2014/main" id="{E2645B0F-A2E8-4CF1-B465-D81FCF2254AD}"/>
              </a:ext>
            </a:extLst>
          </p:cNvPr>
          <p:cNvPicPr>
            <a:picLocks noChangeAspect="1"/>
          </p:cNvPicPr>
          <p:nvPr/>
        </p:nvPicPr>
        <p:blipFill>
          <a:blip r:embed="rId2"/>
          <a:stretch>
            <a:fillRect/>
          </a:stretch>
        </p:blipFill>
        <p:spPr>
          <a:xfrm>
            <a:off x="7639537" y="1059779"/>
            <a:ext cx="3909096" cy="4674409"/>
          </a:xfrm>
          <a:prstGeom prst="rect">
            <a:avLst/>
          </a:prstGeom>
          <a:effectLst>
            <a:softEdge rad="76200"/>
          </a:effectLst>
        </p:spPr>
      </p:pic>
    </p:spTree>
    <p:extLst>
      <p:ext uri="{BB962C8B-B14F-4D97-AF65-F5344CB8AC3E}">
        <p14:creationId xmlns:p14="http://schemas.microsoft.com/office/powerpoint/2010/main" val="2968618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BC77AA2-282B-48C1-B802-047F5B6E88B9}"/>
              </a:ext>
            </a:extLst>
          </p:cNvPr>
          <p:cNvSpPr>
            <a:spLocks noGrp="1"/>
          </p:cNvSpPr>
          <p:nvPr>
            <p:ph type="sldNum" sz="quarter" idx="12"/>
          </p:nvPr>
        </p:nvSpPr>
        <p:spPr/>
        <p:txBody>
          <a:bodyPr/>
          <a:lstStyle/>
          <a:p>
            <a:fld id="{F6E39E37-6BC0-A248-806A-337B0CEF6126}" type="slidenum">
              <a:rPr lang="en-US" smtClean="0"/>
              <a:t>29</a:t>
            </a:fld>
            <a:endParaRPr lang="en-US"/>
          </a:p>
        </p:txBody>
      </p:sp>
      <p:sp>
        <p:nvSpPr>
          <p:cNvPr id="11" name="TextBox 10">
            <a:extLst>
              <a:ext uri="{FF2B5EF4-FFF2-40B4-BE49-F238E27FC236}">
                <a16:creationId xmlns:a16="http://schemas.microsoft.com/office/drawing/2014/main" id="{2755452A-2E5D-469B-917D-98374961BE0F}"/>
              </a:ext>
            </a:extLst>
          </p:cNvPr>
          <p:cNvSpPr txBox="1"/>
          <p:nvPr/>
        </p:nvSpPr>
        <p:spPr>
          <a:xfrm>
            <a:off x="124795" y="344906"/>
            <a:ext cx="11942410" cy="632802"/>
          </a:xfrm>
          <a:prstGeom prst="rect">
            <a:avLst/>
          </a:prstGeom>
          <a:noFill/>
        </p:spPr>
        <p:txBody>
          <a:bodyPr wrap="square">
            <a:spAutoFit/>
          </a:bodyPr>
          <a:lstStyle/>
          <a:p>
            <a:pPr>
              <a:lnSpc>
                <a:spcPct val="107000"/>
              </a:lnSpc>
              <a:spcAft>
                <a:spcPts val="800"/>
              </a:spcAft>
            </a:pPr>
            <a:r>
              <a:rPr lang="en-GB" sz="1800" b="1" dirty="0">
                <a:effectLst/>
                <a:latin typeface="Century Gothic" panose="020B0502020202020204" pitchFamily="34" charset="0"/>
                <a:ea typeface="Times New Roman" panose="02020603050405020304" pitchFamily="18" charset="0"/>
                <a:cs typeface="Arial" panose="020B0604020202020204" pitchFamily="34" charset="0"/>
              </a:rPr>
              <a:t>What kind of services would you like to be able to </a:t>
            </a:r>
            <a:r>
              <a:rPr lang="en-GB" sz="1800" b="1" dirty="0">
                <a:solidFill>
                  <a:srgbClr val="64B22D"/>
                </a:solidFill>
                <a:effectLst/>
                <a:latin typeface="Century Gothic" panose="020B0502020202020204" pitchFamily="34" charset="0"/>
                <a:ea typeface="Times New Roman" panose="02020603050405020304" pitchFamily="18" charset="0"/>
                <a:cs typeface="Arial" panose="020B0604020202020204" pitchFamily="34" charset="0"/>
              </a:rPr>
              <a:t>access nearer to where you live</a:t>
            </a:r>
            <a:r>
              <a:rPr lang="en-GB" sz="1800" b="1" dirty="0">
                <a:effectLst/>
                <a:latin typeface="Century Gothic" panose="020B0502020202020204" pitchFamily="34" charset="0"/>
                <a:ea typeface="Times New Roman" panose="02020603050405020304" pitchFamily="18" charset="0"/>
                <a:cs typeface="Arial" panose="020B0604020202020204" pitchFamily="34" charset="0"/>
              </a:rPr>
              <a:t>? </a:t>
            </a:r>
            <a:r>
              <a:rPr lang="en-GB" sz="1600" i="1" dirty="0">
                <a:effectLst/>
                <a:latin typeface="Century Gothic" panose="020B0502020202020204" pitchFamily="34" charset="0"/>
                <a:ea typeface="Times New Roman" panose="02020603050405020304" pitchFamily="18" charset="0"/>
                <a:cs typeface="Arial" panose="020B0604020202020204" pitchFamily="34" charset="0"/>
              </a:rPr>
              <a:t>(which may be currently provided in hospital or larger urban areas)</a:t>
            </a:r>
            <a:endParaRPr lang="en-GB" sz="2400" i="1" dirty="0">
              <a:solidFill>
                <a:srgbClr val="C00000"/>
              </a:solidFill>
              <a:effectLst/>
              <a:latin typeface="+mj-lt"/>
              <a:ea typeface="Times New Roman" panose="02020603050405020304" pitchFamily="18" charset="0"/>
              <a:cs typeface="Calibri" panose="020F0502020204030204" pitchFamily="34" charset="0"/>
            </a:endParaRPr>
          </a:p>
        </p:txBody>
      </p:sp>
      <p:sp>
        <p:nvSpPr>
          <p:cNvPr id="18" name="Rectangle 17">
            <a:extLst>
              <a:ext uri="{FF2B5EF4-FFF2-40B4-BE49-F238E27FC236}">
                <a16:creationId xmlns:a16="http://schemas.microsoft.com/office/drawing/2014/main" id="{68BC275E-47BE-4A5C-B59B-D73039264402}"/>
              </a:ext>
            </a:extLst>
          </p:cNvPr>
          <p:cNvSpPr/>
          <p:nvPr/>
        </p:nvSpPr>
        <p:spPr>
          <a:xfrm>
            <a:off x="1312355" y="6453249"/>
            <a:ext cx="9176553" cy="553994"/>
          </a:xfrm>
          <a:prstGeom prst="rect">
            <a:avLst/>
          </a:prstGeom>
        </p:spPr>
        <p:txBody>
          <a:bodyPr wrap="square" lIns="91432" tIns="45718" rIns="91432" bIns="45718">
            <a:spAutoFit/>
          </a:bodyPr>
          <a:lstStyle/>
          <a:p>
            <a:r>
              <a:rPr lang="en-GB" sz="1000" i="1" dirty="0">
                <a:solidFill>
                  <a:schemeClr val="bg1"/>
                </a:solidFill>
                <a:latin typeface="Arial"/>
              </a:rPr>
              <a:t>Q</a:t>
            </a:r>
            <a:r>
              <a:rPr lang="en-GB" sz="1000" i="1" dirty="0">
                <a:solidFill>
                  <a:schemeClr val="bg1"/>
                </a:solidFill>
                <a:latin typeface="Arial"/>
                <a:cs typeface="Calibri" panose="020F0502020204030204" pitchFamily="34" charset="0"/>
              </a:rPr>
              <a:t>8. </a:t>
            </a:r>
            <a:r>
              <a:rPr lang="en-GB" sz="1000" i="1" dirty="0">
                <a:solidFill>
                  <a:schemeClr val="bg1"/>
                </a:solidFill>
                <a:effectLst/>
                <a:ea typeface="Times New Roman" panose="02020603050405020304" pitchFamily="18" charset="0"/>
                <a:cs typeface="Arial" panose="020B0604020202020204" pitchFamily="34" charset="0"/>
              </a:rPr>
              <a:t>What kind of services would you like to be able to access nearer to where you live (which may be currently provided in hospital or larger urban areas)?   </a:t>
            </a:r>
          </a:p>
          <a:p>
            <a:r>
              <a:rPr lang="en-GB" sz="1000" i="1" dirty="0">
                <a:solidFill>
                  <a:schemeClr val="bg1"/>
                </a:solidFill>
                <a:latin typeface="Arial"/>
              </a:rPr>
              <a:t>Base: n=487, total participants answering this question</a:t>
            </a:r>
            <a:endParaRPr lang="en-GB" sz="1000" i="1" dirty="0">
              <a:solidFill>
                <a:schemeClr val="bg1"/>
              </a:solidFill>
              <a:effectLst/>
              <a:ea typeface="Times New Roman" panose="02020603050405020304" pitchFamily="18" charset="0"/>
              <a:cs typeface="Times New Roman" panose="02020603050405020304" pitchFamily="18" charset="0"/>
            </a:endParaRPr>
          </a:p>
          <a:p>
            <a:endParaRPr lang="en-GB" sz="1000" i="1" dirty="0">
              <a:solidFill>
                <a:srgbClr val="64B22D"/>
              </a:solidFill>
              <a:latin typeface="Arial"/>
            </a:endParaRPr>
          </a:p>
        </p:txBody>
      </p:sp>
      <p:sp>
        <p:nvSpPr>
          <p:cNvPr id="19" name="Rectangle 18">
            <a:extLst>
              <a:ext uri="{FF2B5EF4-FFF2-40B4-BE49-F238E27FC236}">
                <a16:creationId xmlns:a16="http://schemas.microsoft.com/office/drawing/2014/main" id="{9C2E8363-9E9E-45CF-837E-0577FAC937CE}"/>
              </a:ext>
            </a:extLst>
          </p:cNvPr>
          <p:cNvSpPr/>
          <p:nvPr/>
        </p:nvSpPr>
        <p:spPr>
          <a:xfrm>
            <a:off x="326475" y="1127808"/>
            <a:ext cx="11439233" cy="49121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endParaRPr lang="en-GB" sz="1400"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dirty="0">
                <a:solidFill>
                  <a:schemeClr val="tx1"/>
                </a:solidFill>
                <a:latin typeface="Arial" panose="020B0604020202020204" pitchFamily="34" charset="0"/>
                <a:cs typeface="Arial" panose="020B0604020202020204" pitchFamily="34" charset="0"/>
              </a:rPr>
              <a:t>Medical tests and scans being available nearer to home receives strong interest across the panel. Support organisations and mental health services nearer to home would also be appreciated by sizeable proportions of citizens</a:t>
            </a:r>
            <a:endParaRPr lang="en-GB" sz="1200" i="1"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dirty="0">
              <a:solidFill>
                <a:schemeClr val="tx1"/>
              </a:solidFill>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929CCF4C-A0B1-4F15-B4C8-F88506F43C46}"/>
              </a:ext>
            </a:extLst>
          </p:cNvPr>
          <p:cNvSpPr/>
          <p:nvPr/>
        </p:nvSpPr>
        <p:spPr>
          <a:xfrm>
            <a:off x="-1" y="0"/>
            <a:ext cx="3941686"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3b – Survey 7 results – Health and care model</a:t>
            </a:r>
          </a:p>
        </p:txBody>
      </p:sp>
      <p:graphicFrame>
        <p:nvGraphicFramePr>
          <p:cNvPr id="10" name="Content Placeholder 11">
            <a:extLst>
              <a:ext uri="{FF2B5EF4-FFF2-40B4-BE49-F238E27FC236}">
                <a16:creationId xmlns:a16="http://schemas.microsoft.com/office/drawing/2014/main" id="{6AC11A57-9B99-4DD4-B055-A800924CA92C}"/>
              </a:ext>
            </a:extLst>
          </p:cNvPr>
          <p:cNvGraphicFramePr>
            <a:graphicFrameLocks/>
          </p:cNvGraphicFramePr>
          <p:nvPr/>
        </p:nvGraphicFramePr>
        <p:xfrm>
          <a:off x="736847" y="1619025"/>
          <a:ext cx="10327571" cy="4778381"/>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8B888024-CAF0-478D-B7B1-0C932356DE26}"/>
              </a:ext>
            </a:extLst>
          </p:cNvPr>
          <p:cNvSpPr txBox="1"/>
          <p:nvPr/>
        </p:nvSpPr>
        <p:spPr>
          <a:xfrm>
            <a:off x="4287915" y="3802638"/>
            <a:ext cx="2435282" cy="400110"/>
          </a:xfrm>
          <a:prstGeom prst="rect">
            <a:avLst/>
          </a:prstGeom>
          <a:noFill/>
        </p:spPr>
        <p:txBody>
          <a:bodyPr wrap="none" rtlCol="0">
            <a:spAutoFit/>
          </a:bodyPr>
          <a:lstStyle/>
          <a:p>
            <a:r>
              <a:rPr lang="en-GB" sz="1000" dirty="0">
                <a:solidFill>
                  <a:schemeClr val="bg1"/>
                </a:solidFill>
              </a:rPr>
              <a:t>Rising to 70% of those unemployed and</a:t>
            </a:r>
          </a:p>
          <a:p>
            <a:r>
              <a:rPr lang="en-GB" sz="1000" dirty="0">
                <a:solidFill>
                  <a:schemeClr val="bg1"/>
                </a:solidFill>
              </a:rPr>
              <a:t>to 78% of unpaid carers</a:t>
            </a:r>
          </a:p>
        </p:txBody>
      </p:sp>
      <p:sp>
        <p:nvSpPr>
          <p:cNvPr id="13" name="TextBox 12">
            <a:extLst>
              <a:ext uri="{FF2B5EF4-FFF2-40B4-BE49-F238E27FC236}">
                <a16:creationId xmlns:a16="http://schemas.microsoft.com/office/drawing/2014/main" id="{FEEC504A-739A-4844-8E01-96CDB9ECF779}"/>
              </a:ext>
            </a:extLst>
          </p:cNvPr>
          <p:cNvSpPr txBox="1"/>
          <p:nvPr/>
        </p:nvSpPr>
        <p:spPr>
          <a:xfrm>
            <a:off x="4287915" y="5170737"/>
            <a:ext cx="2754280" cy="707886"/>
          </a:xfrm>
          <a:prstGeom prst="rect">
            <a:avLst/>
          </a:prstGeom>
          <a:noFill/>
        </p:spPr>
        <p:txBody>
          <a:bodyPr wrap="none" rtlCol="0">
            <a:spAutoFit/>
          </a:bodyPr>
          <a:lstStyle/>
          <a:p>
            <a:r>
              <a:rPr lang="en-GB" sz="1000" dirty="0">
                <a:solidFill>
                  <a:schemeClr val="bg1"/>
                </a:solidFill>
              </a:rPr>
              <a:t>Rising to 60% of those aged 25-44,</a:t>
            </a:r>
          </a:p>
          <a:p>
            <a:r>
              <a:rPr lang="en-GB" sz="1000" dirty="0">
                <a:solidFill>
                  <a:schemeClr val="bg1"/>
                </a:solidFill>
              </a:rPr>
              <a:t>65% of manual workers,</a:t>
            </a:r>
          </a:p>
          <a:p>
            <a:r>
              <a:rPr lang="en-GB" sz="1000" dirty="0">
                <a:solidFill>
                  <a:schemeClr val="bg1"/>
                </a:solidFill>
              </a:rPr>
              <a:t>86% of lone parents</a:t>
            </a:r>
          </a:p>
          <a:p>
            <a:r>
              <a:rPr lang="en-GB" sz="1000" dirty="0">
                <a:solidFill>
                  <a:schemeClr val="bg1"/>
                </a:solidFill>
              </a:rPr>
              <a:t>and to 53% of those with long term conditions</a:t>
            </a:r>
          </a:p>
        </p:txBody>
      </p:sp>
      <p:sp>
        <p:nvSpPr>
          <p:cNvPr id="14" name="TextBox 13">
            <a:extLst>
              <a:ext uri="{FF2B5EF4-FFF2-40B4-BE49-F238E27FC236}">
                <a16:creationId xmlns:a16="http://schemas.microsoft.com/office/drawing/2014/main" id="{2220BC8B-908A-4B19-8737-4BC438B3071E}"/>
              </a:ext>
            </a:extLst>
          </p:cNvPr>
          <p:cNvSpPr txBox="1"/>
          <p:nvPr/>
        </p:nvSpPr>
        <p:spPr>
          <a:xfrm>
            <a:off x="4287915" y="2343320"/>
            <a:ext cx="2310248" cy="246221"/>
          </a:xfrm>
          <a:prstGeom prst="rect">
            <a:avLst/>
          </a:prstGeom>
          <a:noFill/>
        </p:spPr>
        <p:txBody>
          <a:bodyPr wrap="none" rtlCol="0">
            <a:spAutoFit/>
          </a:bodyPr>
          <a:lstStyle/>
          <a:p>
            <a:r>
              <a:rPr lang="en-GB" sz="1000" dirty="0">
                <a:solidFill>
                  <a:schemeClr val="bg1"/>
                </a:solidFill>
              </a:rPr>
              <a:t>Strong interest across the sub-groups</a:t>
            </a:r>
          </a:p>
        </p:txBody>
      </p:sp>
    </p:spTree>
    <p:extLst>
      <p:ext uri="{BB962C8B-B14F-4D97-AF65-F5344CB8AC3E}">
        <p14:creationId xmlns:p14="http://schemas.microsoft.com/office/powerpoint/2010/main" val="7170484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40163A9-BAF7-4937-A215-9F2A45FE95AD}"/>
              </a:ext>
            </a:extLst>
          </p:cNvPr>
          <p:cNvSpPr>
            <a:spLocks noGrp="1"/>
          </p:cNvSpPr>
          <p:nvPr>
            <p:ph type="sldNum" sz="quarter" idx="12"/>
          </p:nvPr>
        </p:nvSpPr>
        <p:spPr/>
        <p:txBody>
          <a:bodyPr/>
          <a:lstStyle/>
          <a:p>
            <a:fld id="{F6E39E37-6BC0-A248-806A-337B0CEF6126}" type="slidenum">
              <a:rPr lang="en-US" smtClean="0"/>
              <a:t>30</a:t>
            </a:fld>
            <a:endParaRPr lang="en-US"/>
          </a:p>
        </p:txBody>
      </p:sp>
      <mc:AlternateContent xmlns:mc="http://schemas.openxmlformats.org/markup-compatibility/2006" xmlns:cx2="http://schemas.microsoft.com/office/drawing/2015/10/21/chartex">
        <mc:Choice Requires="cx2">
          <p:graphicFrame>
            <p:nvGraphicFramePr>
              <p:cNvPr id="7" name="Chart 6">
                <a:extLst>
                  <a:ext uri="{FF2B5EF4-FFF2-40B4-BE49-F238E27FC236}">
                    <a16:creationId xmlns:a16="http://schemas.microsoft.com/office/drawing/2014/main" id="{4554C707-3ABA-4B71-96C8-7D2E076EED85}"/>
                  </a:ext>
                </a:extLst>
              </p:cNvPr>
              <p:cNvGraphicFramePr/>
              <p:nvPr>
                <p:extLst>
                  <p:ext uri="{D42A27DB-BD31-4B8C-83A1-F6EECF244321}">
                    <p14:modId xmlns:p14="http://schemas.microsoft.com/office/powerpoint/2010/main" val="726645661"/>
                  </p:ext>
                </p:extLst>
              </p:nvPr>
            </p:nvGraphicFramePr>
            <p:xfrm>
              <a:off x="1907713" y="1544715"/>
              <a:ext cx="7255986" cy="4575863"/>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7" name="Chart 6">
                <a:extLst>
                  <a:ext uri="{FF2B5EF4-FFF2-40B4-BE49-F238E27FC236}">
                    <a16:creationId xmlns:a16="http://schemas.microsoft.com/office/drawing/2014/main" id="{4554C707-3ABA-4B71-96C8-7D2E076EED85}"/>
                  </a:ext>
                </a:extLst>
              </p:cNvPr>
              <p:cNvPicPr>
                <a:picLocks noGrp="1" noRot="1" noChangeAspect="1" noMove="1" noResize="1" noEditPoints="1" noAdjustHandles="1" noChangeArrowheads="1" noChangeShapeType="1"/>
              </p:cNvPicPr>
              <p:nvPr/>
            </p:nvPicPr>
            <p:blipFill>
              <a:blip r:embed="rId3"/>
              <a:stretch>
                <a:fillRect/>
              </a:stretch>
            </p:blipFill>
            <p:spPr>
              <a:xfrm>
                <a:off x="1907713" y="1544715"/>
                <a:ext cx="7255986" cy="4575863"/>
              </a:xfrm>
              <a:prstGeom prst="rect">
                <a:avLst/>
              </a:prstGeom>
            </p:spPr>
          </p:pic>
        </mc:Fallback>
      </mc:AlternateContent>
      <p:sp>
        <p:nvSpPr>
          <p:cNvPr id="8" name="Rectangle 7">
            <a:extLst>
              <a:ext uri="{FF2B5EF4-FFF2-40B4-BE49-F238E27FC236}">
                <a16:creationId xmlns:a16="http://schemas.microsoft.com/office/drawing/2014/main" id="{5E1AED53-2F3C-4F9B-B92F-1DAF04C8B3A1}"/>
              </a:ext>
            </a:extLst>
          </p:cNvPr>
          <p:cNvSpPr/>
          <p:nvPr/>
        </p:nvSpPr>
        <p:spPr>
          <a:xfrm>
            <a:off x="-1" y="0"/>
            <a:ext cx="3941686"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3b – Survey 7 results – Health and care model</a:t>
            </a:r>
          </a:p>
        </p:txBody>
      </p:sp>
      <p:sp>
        <p:nvSpPr>
          <p:cNvPr id="9" name="TextBox 8">
            <a:extLst>
              <a:ext uri="{FF2B5EF4-FFF2-40B4-BE49-F238E27FC236}">
                <a16:creationId xmlns:a16="http://schemas.microsoft.com/office/drawing/2014/main" id="{BBB19778-E0A9-4064-ABB2-0B6DDC062957}"/>
              </a:ext>
            </a:extLst>
          </p:cNvPr>
          <p:cNvSpPr txBox="1"/>
          <p:nvPr/>
        </p:nvSpPr>
        <p:spPr>
          <a:xfrm>
            <a:off x="124795" y="303941"/>
            <a:ext cx="11942410" cy="663130"/>
          </a:xfrm>
          <a:prstGeom prst="rect">
            <a:avLst/>
          </a:prstGeom>
          <a:noFill/>
        </p:spPr>
        <p:txBody>
          <a:bodyPr wrap="square">
            <a:spAutoFit/>
          </a:bodyPr>
          <a:lstStyle/>
          <a:p>
            <a:pPr>
              <a:lnSpc>
                <a:spcPct val="107000"/>
              </a:lnSpc>
              <a:spcAft>
                <a:spcPts val="800"/>
              </a:spcAft>
            </a:pPr>
            <a:r>
              <a:rPr lang="en-GB" sz="1800" b="1" dirty="0">
                <a:solidFill>
                  <a:srgbClr val="009DCC"/>
                </a:solidFill>
                <a:effectLst/>
                <a:latin typeface="Century Gothic" panose="020B0502020202020204" pitchFamily="34" charset="0"/>
                <a:ea typeface="Times New Roman" panose="02020603050405020304" pitchFamily="18" charset="0"/>
                <a:cs typeface="Arial" panose="020B0604020202020204" pitchFamily="34" charset="0"/>
              </a:rPr>
              <a:t>Four fifths, 80%, </a:t>
            </a:r>
            <a:r>
              <a:rPr lang="en-GB" sz="1800" b="1" dirty="0">
                <a:effectLst/>
                <a:latin typeface="Century Gothic" panose="020B0502020202020204" pitchFamily="34" charset="0"/>
                <a:ea typeface="Times New Roman" panose="02020603050405020304" pitchFamily="18" charset="0"/>
                <a:cs typeface="Arial" panose="020B0604020202020204" pitchFamily="34" charset="0"/>
              </a:rPr>
              <a:t>of participants would be very or quite </a:t>
            </a:r>
            <a:r>
              <a:rPr lang="en-GB" sz="1800" b="1" dirty="0">
                <a:solidFill>
                  <a:srgbClr val="009DCC"/>
                </a:solidFill>
                <a:effectLst/>
                <a:latin typeface="Century Gothic" panose="020B0502020202020204" pitchFamily="34" charset="0"/>
                <a:ea typeface="Times New Roman" panose="02020603050405020304" pitchFamily="18" charset="0"/>
                <a:cs typeface="Arial" panose="020B0604020202020204" pitchFamily="34" charset="0"/>
              </a:rPr>
              <a:t>comfortable using technology </a:t>
            </a:r>
            <a:r>
              <a:rPr lang="en-GB" sz="1800" b="1" dirty="0">
                <a:effectLst/>
                <a:latin typeface="Century Gothic" panose="020B0502020202020204" pitchFamily="34" charset="0"/>
                <a:ea typeface="Times New Roman" panose="02020603050405020304" pitchFamily="18" charset="0"/>
                <a:cs typeface="Arial" panose="020B0604020202020204" pitchFamily="34" charset="0"/>
              </a:rPr>
              <a:t>to help them manage their health and social care</a:t>
            </a:r>
            <a:endParaRPr lang="en-GB" sz="2400" i="1" dirty="0">
              <a:solidFill>
                <a:srgbClr val="C00000"/>
              </a:solidFill>
              <a:effectLst/>
              <a:latin typeface="+mj-lt"/>
              <a:ea typeface="Times New Roman" panose="02020603050405020304" pitchFamily="18" charset="0"/>
              <a:cs typeface="Calibri" panose="020F0502020204030204" pitchFamily="34" charset="0"/>
            </a:endParaRPr>
          </a:p>
        </p:txBody>
      </p:sp>
      <p:sp>
        <p:nvSpPr>
          <p:cNvPr id="10" name="Rectangle 9">
            <a:extLst>
              <a:ext uri="{FF2B5EF4-FFF2-40B4-BE49-F238E27FC236}">
                <a16:creationId xmlns:a16="http://schemas.microsoft.com/office/drawing/2014/main" id="{41B67939-31DF-4CDA-B122-0985D5E46849}"/>
              </a:ext>
            </a:extLst>
          </p:cNvPr>
          <p:cNvSpPr/>
          <p:nvPr/>
        </p:nvSpPr>
        <p:spPr>
          <a:xfrm>
            <a:off x="219090" y="988729"/>
            <a:ext cx="11439233" cy="49121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endParaRPr lang="en-GB" sz="1400"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dirty="0">
                <a:solidFill>
                  <a:schemeClr val="tx1"/>
                </a:solidFill>
                <a:latin typeface="Arial" panose="020B0604020202020204" pitchFamily="34" charset="0"/>
                <a:cs typeface="Arial" panose="020B0604020202020204" pitchFamily="34" charset="0"/>
              </a:rPr>
              <a:t>This proportion rises to </a:t>
            </a:r>
            <a:r>
              <a:rPr lang="en-GB" sz="1400" b="1" dirty="0">
                <a:solidFill>
                  <a:srgbClr val="009DCC"/>
                </a:solidFill>
                <a:latin typeface="Arial" panose="020B0604020202020204" pitchFamily="34" charset="0"/>
                <a:cs typeface="Arial" panose="020B0604020202020204" pitchFamily="34" charset="0"/>
              </a:rPr>
              <a:t>91%</a:t>
            </a:r>
            <a:r>
              <a:rPr lang="en-GB" sz="1400" dirty="0">
                <a:solidFill>
                  <a:schemeClr val="tx1"/>
                </a:solidFill>
                <a:latin typeface="Arial" panose="020B0604020202020204" pitchFamily="34" charset="0"/>
                <a:cs typeface="Arial" panose="020B0604020202020204" pitchFamily="34" charset="0"/>
              </a:rPr>
              <a:t> of those aged 44 &amp; under and drops to </a:t>
            </a:r>
            <a:r>
              <a:rPr lang="en-GB" sz="1400" b="1" dirty="0">
                <a:solidFill>
                  <a:srgbClr val="009DCC"/>
                </a:solidFill>
                <a:latin typeface="Arial" panose="020B0604020202020204" pitchFamily="34" charset="0"/>
                <a:cs typeface="Arial" panose="020B0604020202020204" pitchFamily="34" charset="0"/>
              </a:rPr>
              <a:t>23% </a:t>
            </a:r>
            <a:r>
              <a:rPr lang="en-GB" sz="1400" dirty="0">
                <a:solidFill>
                  <a:schemeClr val="tx1"/>
                </a:solidFill>
                <a:latin typeface="Arial" panose="020B0604020202020204" pitchFamily="34" charset="0"/>
                <a:cs typeface="Arial" panose="020B0604020202020204" pitchFamily="34" charset="0"/>
              </a:rPr>
              <a:t>of those aged 65+</a:t>
            </a:r>
          </a:p>
          <a:p>
            <a:pPr marL="285750" indent="-285750">
              <a:buFont typeface="Arial" panose="020B0604020202020204" pitchFamily="34" charset="0"/>
              <a:buChar char="•"/>
            </a:pPr>
            <a:r>
              <a:rPr lang="en-GB" sz="1400" dirty="0">
                <a:solidFill>
                  <a:schemeClr val="tx1"/>
                </a:solidFill>
                <a:latin typeface="Arial" panose="020B0604020202020204" pitchFamily="34" charset="0"/>
                <a:cs typeface="Arial" panose="020B0604020202020204" pitchFamily="34" charset="0"/>
              </a:rPr>
              <a:t>It also drops a little, to </a:t>
            </a:r>
            <a:r>
              <a:rPr lang="en-GB" sz="1400" b="1" dirty="0">
                <a:solidFill>
                  <a:srgbClr val="009DCC"/>
                </a:solidFill>
                <a:latin typeface="Arial" panose="020B0604020202020204" pitchFamily="34" charset="0"/>
                <a:cs typeface="Arial" panose="020B0604020202020204" pitchFamily="34" charset="0"/>
              </a:rPr>
              <a:t>68%</a:t>
            </a:r>
            <a:r>
              <a:rPr lang="en-GB" sz="1400" dirty="0">
                <a:solidFill>
                  <a:schemeClr val="tx1"/>
                </a:solidFill>
                <a:latin typeface="Arial" panose="020B0604020202020204" pitchFamily="34" charset="0"/>
                <a:cs typeface="Arial" panose="020B0604020202020204" pitchFamily="34" charset="0"/>
              </a:rPr>
              <a:t>, of the unemployed</a:t>
            </a:r>
          </a:p>
          <a:p>
            <a:pPr marL="285750" indent="-285750">
              <a:buFont typeface="Arial" panose="020B0604020202020204" pitchFamily="34" charset="0"/>
              <a:buChar char="•"/>
            </a:pPr>
            <a:endParaRPr lang="en-GB" sz="1400" dirty="0">
              <a:solidFill>
                <a:schemeClr val="tx1"/>
              </a:solidFill>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964E01FB-1E02-43BB-B77E-4D6E5E31877C}"/>
              </a:ext>
            </a:extLst>
          </p:cNvPr>
          <p:cNvSpPr/>
          <p:nvPr/>
        </p:nvSpPr>
        <p:spPr>
          <a:xfrm>
            <a:off x="939492" y="6470861"/>
            <a:ext cx="10718831" cy="553994"/>
          </a:xfrm>
          <a:prstGeom prst="rect">
            <a:avLst/>
          </a:prstGeom>
        </p:spPr>
        <p:txBody>
          <a:bodyPr wrap="square" lIns="91432" tIns="45718" rIns="91432" bIns="45718">
            <a:spAutoFit/>
          </a:bodyPr>
          <a:lstStyle/>
          <a:p>
            <a:r>
              <a:rPr lang="en-GB" sz="1000" i="1" dirty="0">
                <a:solidFill>
                  <a:schemeClr val="bg1"/>
                </a:solidFill>
                <a:latin typeface="Arial"/>
              </a:rPr>
              <a:t>Q</a:t>
            </a:r>
            <a:r>
              <a:rPr lang="en-GB" sz="1000" i="1" dirty="0">
                <a:solidFill>
                  <a:schemeClr val="bg1"/>
                </a:solidFill>
                <a:latin typeface="Arial"/>
                <a:cs typeface="Calibri" panose="020F0502020204030204" pitchFamily="34" charset="0"/>
              </a:rPr>
              <a:t>7. </a:t>
            </a:r>
            <a:r>
              <a:rPr lang="en-GB" sz="1000" i="1" dirty="0">
                <a:solidFill>
                  <a:schemeClr val="bg1"/>
                </a:solidFill>
                <a:effectLst/>
                <a:ea typeface="Times New Roman" panose="02020603050405020304" pitchFamily="18" charset="0"/>
                <a:cs typeface="Arial" panose="020B0604020202020204" pitchFamily="34" charset="0"/>
              </a:rPr>
              <a:t>How comfortable would you be using technology to help you manage your health and social care? For example, booking appointments online or using mobile remote technology to monitor a condition you have that provides relevant information to your health and care team?   </a:t>
            </a:r>
            <a:r>
              <a:rPr lang="en-GB" sz="1000" i="1" dirty="0">
                <a:solidFill>
                  <a:schemeClr val="bg1"/>
                </a:solidFill>
                <a:latin typeface="Arial"/>
              </a:rPr>
              <a:t>Base: n=487, total participants answering this question</a:t>
            </a:r>
            <a:endParaRPr lang="en-GB" sz="1000" i="1" dirty="0">
              <a:solidFill>
                <a:schemeClr val="bg1"/>
              </a:solidFill>
              <a:effectLst/>
              <a:ea typeface="Times New Roman" panose="02020603050405020304" pitchFamily="18" charset="0"/>
              <a:cs typeface="Times New Roman" panose="02020603050405020304" pitchFamily="18" charset="0"/>
            </a:endParaRPr>
          </a:p>
          <a:p>
            <a:endParaRPr lang="en-GB" sz="1000" i="1" dirty="0">
              <a:solidFill>
                <a:srgbClr val="64B22D"/>
              </a:solidFill>
              <a:latin typeface="Arial"/>
            </a:endParaRPr>
          </a:p>
        </p:txBody>
      </p:sp>
    </p:spTree>
    <p:extLst>
      <p:ext uri="{BB962C8B-B14F-4D97-AF65-F5344CB8AC3E}">
        <p14:creationId xmlns:p14="http://schemas.microsoft.com/office/powerpoint/2010/main" val="23868547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40163A9-BAF7-4937-A215-9F2A45FE95AD}"/>
              </a:ext>
            </a:extLst>
          </p:cNvPr>
          <p:cNvSpPr>
            <a:spLocks noGrp="1"/>
          </p:cNvSpPr>
          <p:nvPr>
            <p:ph type="sldNum" sz="quarter" idx="12"/>
          </p:nvPr>
        </p:nvSpPr>
        <p:spPr/>
        <p:txBody>
          <a:bodyPr/>
          <a:lstStyle/>
          <a:p>
            <a:fld id="{F6E39E37-6BC0-A248-806A-337B0CEF6126}" type="slidenum">
              <a:rPr lang="en-US" smtClean="0"/>
              <a:t>31</a:t>
            </a:fld>
            <a:endParaRPr lang="en-US"/>
          </a:p>
        </p:txBody>
      </p:sp>
      <mc:AlternateContent xmlns:mc="http://schemas.openxmlformats.org/markup-compatibility/2006" xmlns:cx2="http://schemas.microsoft.com/office/drawing/2015/10/21/chartex">
        <mc:Choice Requires="cx2">
          <p:graphicFrame>
            <p:nvGraphicFramePr>
              <p:cNvPr id="7" name="Chart 6">
                <a:extLst>
                  <a:ext uri="{FF2B5EF4-FFF2-40B4-BE49-F238E27FC236}">
                    <a16:creationId xmlns:a16="http://schemas.microsoft.com/office/drawing/2014/main" id="{4554C707-3ABA-4B71-96C8-7D2E076EED85}"/>
                  </a:ext>
                </a:extLst>
              </p:cNvPr>
              <p:cNvGraphicFramePr/>
              <p:nvPr>
                <p:extLst>
                  <p:ext uri="{D42A27DB-BD31-4B8C-83A1-F6EECF244321}">
                    <p14:modId xmlns:p14="http://schemas.microsoft.com/office/powerpoint/2010/main" val="721809423"/>
                  </p:ext>
                </p:extLst>
              </p:nvPr>
            </p:nvGraphicFramePr>
            <p:xfrm>
              <a:off x="1970842" y="1687472"/>
              <a:ext cx="7255986" cy="4575863"/>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7" name="Chart 6">
                <a:extLst>
                  <a:ext uri="{FF2B5EF4-FFF2-40B4-BE49-F238E27FC236}">
                    <a16:creationId xmlns:a16="http://schemas.microsoft.com/office/drawing/2014/main" id="{4554C707-3ABA-4B71-96C8-7D2E076EED85}"/>
                  </a:ext>
                </a:extLst>
              </p:cNvPr>
              <p:cNvPicPr>
                <a:picLocks noGrp="1" noRot="1" noChangeAspect="1" noMove="1" noResize="1" noEditPoints="1" noAdjustHandles="1" noChangeArrowheads="1" noChangeShapeType="1"/>
              </p:cNvPicPr>
              <p:nvPr/>
            </p:nvPicPr>
            <p:blipFill>
              <a:blip r:embed="rId3"/>
              <a:stretch>
                <a:fillRect/>
              </a:stretch>
            </p:blipFill>
            <p:spPr>
              <a:xfrm>
                <a:off x="1970842" y="1687472"/>
                <a:ext cx="7255986" cy="4575863"/>
              </a:xfrm>
              <a:prstGeom prst="rect">
                <a:avLst/>
              </a:prstGeom>
            </p:spPr>
          </p:pic>
        </mc:Fallback>
      </mc:AlternateContent>
      <p:sp>
        <p:nvSpPr>
          <p:cNvPr id="8" name="Rectangle 7">
            <a:extLst>
              <a:ext uri="{FF2B5EF4-FFF2-40B4-BE49-F238E27FC236}">
                <a16:creationId xmlns:a16="http://schemas.microsoft.com/office/drawing/2014/main" id="{5E1AED53-2F3C-4F9B-B92F-1DAF04C8B3A1}"/>
              </a:ext>
            </a:extLst>
          </p:cNvPr>
          <p:cNvSpPr/>
          <p:nvPr/>
        </p:nvSpPr>
        <p:spPr>
          <a:xfrm>
            <a:off x="-1" y="0"/>
            <a:ext cx="3941686"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3b – Survey 7 results – Health and care model</a:t>
            </a:r>
          </a:p>
        </p:txBody>
      </p:sp>
      <p:sp>
        <p:nvSpPr>
          <p:cNvPr id="9" name="TextBox 8">
            <a:extLst>
              <a:ext uri="{FF2B5EF4-FFF2-40B4-BE49-F238E27FC236}">
                <a16:creationId xmlns:a16="http://schemas.microsoft.com/office/drawing/2014/main" id="{BBB19778-E0A9-4064-ABB2-0B6DDC062957}"/>
              </a:ext>
            </a:extLst>
          </p:cNvPr>
          <p:cNvSpPr txBox="1"/>
          <p:nvPr/>
        </p:nvSpPr>
        <p:spPr>
          <a:xfrm>
            <a:off x="124795" y="303941"/>
            <a:ext cx="11942410" cy="663130"/>
          </a:xfrm>
          <a:prstGeom prst="rect">
            <a:avLst/>
          </a:prstGeom>
          <a:noFill/>
        </p:spPr>
        <p:txBody>
          <a:bodyPr wrap="square">
            <a:spAutoFit/>
          </a:bodyPr>
          <a:lstStyle/>
          <a:p>
            <a:pPr>
              <a:lnSpc>
                <a:spcPct val="107000"/>
              </a:lnSpc>
              <a:spcAft>
                <a:spcPts val="800"/>
              </a:spcAft>
            </a:pPr>
            <a:r>
              <a:rPr lang="en-GB" sz="1800" b="1" dirty="0">
                <a:effectLst/>
                <a:latin typeface="Century Gothic" panose="020B0502020202020204" pitchFamily="34" charset="0"/>
                <a:ea typeface="Times New Roman" panose="02020603050405020304" pitchFamily="18" charset="0"/>
                <a:cs typeface="Arial" panose="020B0604020202020204" pitchFamily="34" charset="0"/>
              </a:rPr>
              <a:t>What </a:t>
            </a:r>
            <a:r>
              <a:rPr lang="en-GB" sz="1800" b="1" dirty="0">
                <a:solidFill>
                  <a:srgbClr val="009DCC"/>
                </a:solidFill>
                <a:effectLst/>
                <a:latin typeface="Century Gothic" panose="020B0502020202020204" pitchFamily="34" charset="0"/>
                <a:ea typeface="Times New Roman" panose="02020603050405020304" pitchFamily="18" charset="0"/>
                <a:cs typeface="Arial" panose="020B0604020202020204" pitchFamily="34" charset="0"/>
              </a:rPr>
              <a:t>difference do you think the changes </a:t>
            </a:r>
            <a:r>
              <a:rPr lang="en-GB" sz="1800" b="1" dirty="0">
                <a:effectLst/>
                <a:latin typeface="Century Gothic" panose="020B0502020202020204" pitchFamily="34" charset="0"/>
                <a:ea typeface="Times New Roman" panose="02020603050405020304" pitchFamily="18" charset="0"/>
                <a:cs typeface="Arial" panose="020B0604020202020204" pitchFamily="34" charset="0"/>
              </a:rPr>
              <a:t>in this proposed new model of health and care, </a:t>
            </a:r>
            <a:r>
              <a:rPr lang="en-GB" sz="1800" b="1" dirty="0">
                <a:solidFill>
                  <a:srgbClr val="009DCC"/>
                </a:solidFill>
                <a:effectLst/>
                <a:latin typeface="Century Gothic" panose="020B0502020202020204" pitchFamily="34" charset="0"/>
                <a:ea typeface="Times New Roman" panose="02020603050405020304" pitchFamily="18" charset="0"/>
                <a:cs typeface="Arial" panose="020B0604020202020204" pitchFamily="34" charset="0"/>
              </a:rPr>
              <a:t>will make </a:t>
            </a:r>
            <a:r>
              <a:rPr lang="en-GB" sz="1800" b="1" dirty="0">
                <a:effectLst/>
                <a:latin typeface="Century Gothic" panose="020B0502020202020204" pitchFamily="34" charset="0"/>
                <a:ea typeface="Times New Roman" panose="02020603050405020304" pitchFamily="18" charset="0"/>
                <a:cs typeface="Arial" panose="020B0604020202020204" pitchFamily="34" charset="0"/>
              </a:rPr>
              <a:t>to you and your family? </a:t>
            </a:r>
            <a:endParaRPr lang="en-GB" sz="2400" i="1" dirty="0">
              <a:solidFill>
                <a:srgbClr val="C00000"/>
              </a:solidFill>
              <a:effectLst/>
              <a:latin typeface="+mj-lt"/>
              <a:ea typeface="Times New Roman" panose="02020603050405020304" pitchFamily="18" charset="0"/>
              <a:cs typeface="Calibri" panose="020F0502020204030204" pitchFamily="34" charset="0"/>
            </a:endParaRPr>
          </a:p>
        </p:txBody>
      </p:sp>
      <p:sp>
        <p:nvSpPr>
          <p:cNvPr id="10" name="Rectangle 9">
            <a:extLst>
              <a:ext uri="{FF2B5EF4-FFF2-40B4-BE49-F238E27FC236}">
                <a16:creationId xmlns:a16="http://schemas.microsoft.com/office/drawing/2014/main" id="{41B67939-31DF-4CDA-B122-0985D5E46849}"/>
              </a:ext>
            </a:extLst>
          </p:cNvPr>
          <p:cNvSpPr/>
          <p:nvPr/>
        </p:nvSpPr>
        <p:spPr>
          <a:xfrm>
            <a:off x="219090" y="988729"/>
            <a:ext cx="11812096" cy="49121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endParaRPr lang="en-GB" sz="1400"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dirty="0">
                <a:solidFill>
                  <a:schemeClr val="tx1"/>
                </a:solidFill>
                <a:latin typeface="Arial" panose="020B0604020202020204" pitchFamily="34" charset="0"/>
                <a:cs typeface="Arial" panose="020B0604020202020204" pitchFamily="34" charset="0"/>
              </a:rPr>
              <a:t>Just under one half, </a:t>
            </a:r>
            <a:r>
              <a:rPr lang="en-GB" sz="1400" b="1" dirty="0">
                <a:solidFill>
                  <a:srgbClr val="009DCC"/>
                </a:solidFill>
                <a:latin typeface="Arial" panose="020B0604020202020204" pitchFamily="34" charset="0"/>
                <a:cs typeface="Arial" panose="020B0604020202020204" pitchFamily="34" charset="0"/>
              </a:rPr>
              <a:t>47%</a:t>
            </a:r>
            <a:r>
              <a:rPr lang="en-GB" sz="1400" dirty="0">
                <a:solidFill>
                  <a:schemeClr val="tx1"/>
                </a:solidFill>
                <a:latin typeface="Arial" panose="020B0604020202020204" pitchFamily="34" charset="0"/>
                <a:cs typeface="Arial" panose="020B0604020202020204" pitchFamily="34" charset="0"/>
              </a:rPr>
              <a:t>, of participants feel the new model will make some, or a great deal, of difference to themselves and their families</a:t>
            </a:r>
          </a:p>
          <a:p>
            <a:pPr marL="285750" indent="-285750">
              <a:buFont typeface="Arial" panose="020B0604020202020204" pitchFamily="34" charset="0"/>
              <a:buChar char="•"/>
            </a:pPr>
            <a:r>
              <a:rPr lang="en-GB" sz="1400" dirty="0">
                <a:solidFill>
                  <a:schemeClr val="tx1"/>
                </a:solidFill>
                <a:latin typeface="Arial" panose="020B0604020202020204" pitchFamily="34" charset="0"/>
                <a:cs typeface="Arial" panose="020B0604020202020204" pitchFamily="34" charset="0"/>
              </a:rPr>
              <a:t>This rises to </a:t>
            </a:r>
            <a:r>
              <a:rPr lang="en-GB" sz="1400" b="1" dirty="0">
                <a:solidFill>
                  <a:srgbClr val="009DCC"/>
                </a:solidFill>
                <a:latin typeface="Arial" panose="020B0604020202020204" pitchFamily="34" charset="0"/>
                <a:cs typeface="Arial" panose="020B0604020202020204" pitchFamily="34" charset="0"/>
              </a:rPr>
              <a:t>61%</a:t>
            </a:r>
            <a:r>
              <a:rPr lang="en-GB" sz="1400" dirty="0">
                <a:solidFill>
                  <a:schemeClr val="tx1"/>
                </a:solidFill>
                <a:latin typeface="Arial" panose="020B0604020202020204" pitchFamily="34" charset="0"/>
                <a:cs typeface="Arial" panose="020B0604020202020204" pitchFamily="34" charset="0"/>
              </a:rPr>
              <a:t> of those with long term conditions, however there is some doubt that the finances to enable the change will be made available</a:t>
            </a:r>
          </a:p>
          <a:p>
            <a:pPr marL="285750" indent="-285750">
              <a:buFont typeface="Arial" panose="020B0604020202020204" pitchFamily="34" charset="0"/>
              <a:buChar char="•"/>
            </a:pPr>
            <a:endParaRPr lang="en-GB" sz="1400" dirty="0">
              <a:solidFill>
                <a:schemeClr val="tx1"/>
              </a:solidFill>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964E01FB-1E02-43BB-B77E-4D6E5E31877C}"/>
              </a:ext>
            </a:extLst>
          </p:cNvPr>
          <p:cNvSpPr/>
          <p:nvPr/>
        </p:nvSpPr>
        <p:spPr>
          <a:xfrm>
            <a:off x="2413185" y="6470861"/>
            <a:ext cx="10718831" cy="553994"/>
          </a:xfrm>
          <a:prstGeom prst="rect">
            <a:avLst/>
          </a:prstGeom>
        </p:spPr>
        <p:txBody>
          <a:bodyPr wrap="square" lIns="91432" tIns="45718" rIns="91432" bIns="45718">
            <a:spAutoFit/>
          </a:bodyPr>
          <a:lstStyle/>
          <a:p>
            <a:r>
              <a:rPr lang="en-GB" sz="1000" i="1" dirty="0">
                <a:solidFill>
                  <a:schemeClr val="bg1"/>
                </a:solidFill>
                <a:latin typeface="Arial"/>
              </a:rPr>
              <a:t>Q</a:t>
            </a:r>
            <a:r>
              <a:rPr lang="en-GB" sz="1000" i="1" dirty="0">
                <a:solidFill>
                  <a:schemeClr val="bg1"/>
                </a:solidFill>
                <a:latin typeface="Arial"/>
                <a:cs typeface="Calibri" panose="020F0502020204030204" pitchFamily="34" charset="0"/>
              </a:rPr>
              <a:t>9. </a:t>
            </a:r>
            <a:r>
              <a:rPr lang="en-GB" sz="1000" i="1" dirty="0">
                <a:solidFill>
                  <a:schemeClr val="bg1"/>
                </a:solidFill>
                <a:effectLst/>
                <a:ea typeface="Times New Roman" panose="02020603050405020304" pitchFamily="18" charset="0"/>
                <a:cs typeface="Arial" panose="020B0604020202020204" pitchFamily="34" charset="0"/>
              </a:rPr>
              <a:t>What difference do you think the changes in this proposed new model of health and care, will make to you and your family? </a:t>
            </a:r>
          </a:p>
          <a:p>
            <a:r>
              <a:rPr lang="en-GB" sz="1000" i="1" dirty="0">
                <a:solidFill>
                  <a:schemeClr val="bg1"/>
                </a:solidFill>
                <a:latin typeface="Arial"/>
              </a:rPr>
              <a:t>Base: n=487, total participants answering this question</a:t>
            </a:r>
            <a:endParaRPr lang="en-GB" sz="1000" i="1" dirty="0">
              <a:solidFill>
                <a:schemeClr val="bg1"/>
              </a:solidFill>
              <a:effectLst/>
              <a:ea typeface="Times New Roman" panose="02020603050405020304" pitchFamily="18" charset="0"/>
              <a:cs typeface="Times New Roman" panose="02020603050405020304" pitchFamily="18" charset="0"/>
            </a:endParaRPr>
          </a:p>
          <a:p>
            <a:endParaRPr lang="en-GB" sz="1000" i="1" dirty="0">
              <a:solidFill>
                <a:srgbClr val="64B22D"/>
              </a:solidFill>
              <a:latin typeface="Arial"/>
            </a:endParaRPr>
          </a:p>
        </p:txBody>
      </p:sp>
      <p:sp>
        <p:nvSpPr>
          <p:cNvPr id="12" name="Oval Callout 7">
            <a:extLst>
              <a:ext uri="{FF2B5EF4-FFF2-40B4-BE49-F238E27FC236}">
                <a16:creationId xmlns:a16="http://schemas.microsoft.com/office/drawing/2014/main" id="{8962E1B5-15B4-4489-8066-6B00358794E6}"/>
              </a:ext>
            </a:extLst>
          </p:cNvPr>
          <p:cNvSpPr/>
          <p:nvPr/>
        </p:nvSpPr>
        <p:spPr>
          <a:xfrm>
            <a:off x="10023678" y="1687472"/>
            <a:ext cx="1863523" cy="1830901"/>
          </a:xfrm>
          <a:prstGeom prst="wedgeEllipseCallout">
            <a:avLst>
              <a:gd name="adj1" fmla="val -41440"/>
              <a:gd name="adj2" fmla="val 47045"/>
            </a:avLst>
          </a:prstGeom>
          <a:noFill/>
          <a:ln w="57150">
            <a:solidFill>
              <a:schemeClr val="tx1"/>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100" b="0" i="1" u="none" strike="noStrike" baseline="0" dirty="0">
                <a:solidFill>
                  <a:srgbClr val="004992"/>
                </a:solidFill>
              </a:rPr>
              <a:t>The potential to make my life better is there, but I have no confidence that the resources will be made available</a:t>
            </a:r>
            <a:endParaRPr lang="en-GB" sz="1100" b="1" i="1" dirty="0">
              <a:solidFill>
                <a:srgbClr val="C00000"/>
              </a:solidFill>
            </a:endParaRPr>
          </a:p>
        </p:txBody>
      </p:sp>
      <p:sp>
        <p:nvSpPr>
          <p:cNvPr id="13" name="Oval Callout 7">
            <a:extLst>
              <a:ext uri="{FF2B5EF4-FFF2-40B4-BE49-F238E27FC236}">
                <a16:creationId xmlns:a16="http://schemas.microsoft.com/office/drawing/2014/main" id="{5DD4F276-C562-4907-B54A-7C6616311660}"/>
              </a:ext>
            </a:extLst>
          </p:cNvPr>
          <p:cNvSpPr/>
          <p:nvPr/>
        </p:nvSpPr>
        <p:spPr>
          <a:xfrm>
            <a:off x="10023678" y="3743655"/>
            <a:ext cx="1863523" cy="1957670"/>
          </a:xfrm>
          <a:prstGeom prst="wedgeEllipseCallout">
            <a:avLst>
              <a:gd name="adj1" fmla="val -41440"/>
              <a:gd name="adj2" fmla="val 47045"/>
            </a:avLst>
          </a:prstGeom>
          <a:noFill/>
          <a:ln w="57150">
            <a:solidFill>
              <a:schemeClr val="tx1"/>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100" b="0" i="1" u="none" strike="noStrike" baseline="0" dirty="0">
                <a:solidFill>
                  <a:srgbClr val="004992"/>
                </a:solidFill>
              </a:rPr>
              <a:t>They seem to consist of good ideas, but, pardon me if I say that past experience leaves me doubting that the execution will match the good intention</a:t>
            </a:r>
            <a:endParaRPr lang="en-GB" sz="1100" b="1" i="1" dirty="0">
              <a:solidFill>
                <a:srgbClr val="C00000"/>
              </a:solidFill>
            </a:endParaRPr>
          </a:p>
        </p:txBody>
      </p:sp>
    </p:spTree>
    <p:extLst>
      <p:ext uri="{BB962C8B-B14F-4D97-AF65-F5344CB8AC3E}">
        <p14:creationId xmlns:p14="http://schemas.microsoft.com/office/powerpoint/2010/main" val="40201845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F62729A-B610-4986-B5DB-A707D3723471}"/>
              </a:ext>
            </a:extLst>
          </p:cNvPr>
          <p:cNvSpPr>
            <a:spLocks noGrp="1"/>
          </p:cNvSpPr>
          <p:nvPr>
            <p:ph type="sldNum" sz="quarter" idx="12"/>
          </p:nvPr>
        </p:nvSpPr>
        <p:spPr/>
        <p:txBody>
          <a:bodyPr/>
          <a:lstStyle/>
          <a:p>
            <a:fld id="{F6E39E37-6BC0-A248-806A-337B0CEF6126}" type="slidenum">
              <a:rPr lang="en-US" smtClean="0"/>
              <a:t>32</a:t>
            </a:fld>
            <a:endParaRPr lang="en-US"/>
          </a:p>
        </p:txBody>
      </p:sp>
      <p:sp>
        <p:nvSpPr>
          <p:cNvPr id="16" name="Text Placeholder 1">
            <a:extLst>
              <a:ext uri="{FF2B5EF4-FFF2-40B4-BE49-F238E27FC236}">
                <a16:creationId xmlns:a16="http://schemas.microsoft.com/office/drawing/2014/main" id="{0406ADF0-D54A-4F3C-8A0E-73181190EF13}"/>
              </a:ext>
            </a:extLst>
          </p:cNvPr>
          <p:cNvSpPr>
            <a:spLocks noGrp="1"/>
          </p:cNvSpPr>
          <p:nvPr>
            <p:ph type="body" sz="quarter" idx="13"/>
          </p:nvPr>
        </p:nvSpPr>
        <p:spPr>
          <a:xfrm>
            <a:off x="124287" y="349067"/>
            <a:ext cx="11310152" cy="614283"/>
          </a:xfrm>
        </p:spPr>
        <p:txBody>
          <a:bodyPr vert="horz" lIns="216000" tIns="45720" rIns="216000" bIns="45720" rtlCol="0">
            <a:noAutofit/>
          </a:bodyPr>
          <a:lstStyle/>
          <a:p>
            <a:r>
              <a:rPr lang="en-GB" sz="2400" dirty="0"/>
              <a:t>Final comments….</a:t>
            </a:r>
            <a:endParaRPr lang="en-GB" sz="3200" i="1" dirty="0"/>
          </a:p>
        </p:txBody>
      </p:sp>
      <p:sp>
        <p:nvSpPr>
          <p:cNvPr id="8" name="Oval Callout 7">
            <a:extLst>
              <a:ext uri="{FF2B5EF4-FFF2-40B4-BE49-F238E27FC236}">
                <a16:creationId xmlns:a16="http://schemas.microsoft.com/office/drawing/2014/main" id="{CCCB3C59-FFE1-4F62-B8EA-ED3D64672888}"/>
              </a:ext>
            </a:extLst>
          </p:cNvPr>
          <p:cNvSpPr/>
          <p:nvPr/>
        </p:nvSpPr>
        <p:spPr>
          <a:xfrm>
            <a:off x="381392" y="3790765"/>
            <a:ext cx="1939772" cy="1612605"/>
          </a:xfrm>
          <a:prstGeom prst="wedgeEllipseCallout">
            <a:avLst>
              <a:gd name="adj1" fmla="val -41440"/>
              <a:gd name="adj2" fmla="val 47045"/>
            </a:avLst>
          </a:prstGeom>
          <a:noFill/>
          <a:ln w="57150">
            <a:solidFill>
              <a:schemeClr val="tx1"/>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100" b="1" i="1" u="none" strike="noStrike" baseline="0" dirty="0">
                <a:solidFill>
                  <a:srgbClr val="C00000"/>
                </a:solidFill>
              </a:rPr>
              <a:t>Please don’t dismiss the power of face to face </a:t>
            </a:r>
            <a:r>
              <a:rPr lang="en-GB" sz="1100" b="0" i="1" u="none" strike="noStrike" baseline="0" dirty="0">
                <a:solidFill>
                  <a:srgbClr val="004992"/>
                </a:solidFill>
              </a:rPr>
              <a:t>appointments. Going wholly digital is not always best</a:t>
            </a:r>
            <a:endParaRPr lang="en-GB" sz="1100" b="1" i="1" dirty="0">
              <a:solidFill>
                <a:srgbClr val="C00000"/>
              </a:solidFill>
            </a:endParaRPr>
          </a:p>
        </p:txBody>
      </p:sp>
      <p:sp>
        <p:nvSpPr>
          <p:cNvPr id="25" name="Oval Callout 7">
            <a:extLst>
              <a:ext uri="{FF2B5EF4-FFF2-40B4-BE49-F238E27FC236}">
                <a16:creationId xmlns:a16="http://schemas.microsoft.com/office/drawing/2014/main" id="{22D740CC-2CD7-4EE2-AA12-C8A27AE27FBB}"/>
              </a:ext>
            </a:extLst>
          </p:cNvPr>
          <p:cNvSpPr/>
          <p:nvPr/>
        </p:nvSpPr>
        <p:spPr>
          <a:xfrm>
            <a:off x="6039036" y="656208"/>
            <a:ext cx="6028678" cy="5708342"/>
          </a:xfrm>
          <a:prstGeom prst="wedgeEllipseCallout">
            <a:avLst>
              <a:gd name="adj1" fmla="val -41440"/>
              <a:gd name="adj2" fmla="val 47045"/>
            </a:avLst>
          </a:prstGeom>
          <a:noFill/>
          <a:ln w="57150">
            <a:solidFill>
              <a:schemeClr val="tx1"/>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000" i="1" dirty="0">
                <a:solidFill>
                  <a:srgbClr val="004992"/>
                </a:solidFill>
              </a:rPr>
              <a:t> </a:t>
            </a:r>
          </a:p>
          <a:p>
            <a:pPr algn="ctr"/>
            <a:r>
              <a:rPr lang="en-GB" sz="900" b="1" i="1" dirty="0">
                <a:solidFill>
                  <a:srgbClr val="C00000"/>
                </a:solidFill>
              </a:rPr>
              <a:t>It's a great aspiration and there are a lot of potentially positive outcomes</a:t>
            </a:r>
            <a:r>
              <a:rPr lang="en-GB" sz="900" i="1" dirty="0">
                <a:solidFill>
                  <a:srgbClr val="004992"/>
                </a:solidFill>
              </a:rPr>
              <a:t>.  Organisations working in silo for years and bidding against each other for funding and contracts has been really hard for the service user, as you have to keep retelling your story to each organisation you work with and no-one has a real grasp on who is doing what to support you.  It's not joined up and actually feels competitive between organisations/providers.  There is also a theme of 'we're not funded to do that', i.e. it's another organisation's remit, so you just don't get helped when you need it.  </a:t>
            </a:r>
            <a:r>
              <a:rPr lang="en-GB" sz="900" b="1" i="1" dirty="0">
                <a:solidFill>
                  <a:srgbClr val="C00000"/>
                </a:solidFill>
              </a:rPr>
              <a:t>Collaborative working and person-centred care is imperative to quality of care and positive outcomes in being able to 'thrive', not just 'survive'.    Mental health services and support should be far easier to access, and in a timely manner, as when someone recognises they have a problem and asks for help, they are usually really in need of it (sometimes even in crisis).  </a:t>
            </a:r>
            <a:r>
              <a:rPr lang="en-GB" sz="900" i="1" dirty="0">
                <a:solidFill>
                  <a:srgbClr val="004992"/>
                </a:solidFill>
              </a:rPr>
              <a:t>Delaying support through inefficient referral processes and long waiting list just means the mental health of the person further deteriorates, and ultimately then needs longer support!!.   There is still a lot of stigma around mental health and accessing services in society. We need to change this, to help people be able to talk more to others in their own support networks, aid early intervention and improve access to specialist support.  We also need to bust myths in society about those with long-term mental health conditions (i.e. schizophrenia, eating disorders, personality disorders) to raise awareness, create understanding and more acceptance.   The rate of people in secondary care mental health who are unemployed is very high.  We need to work on helping people more with this and not just thinking about ticking a box for someone getting a job, but helping those with mental health issues to recognise their own value and potential.  Help those with lived experience to be able to access jobs within the mental health and care setting - offer more apprenticeships with University degrees alongside, more paid peer volunteer roles, etc.  Services that have staff with lived experience are an asset to the system, as their insight and experience shows in the quality of care and compassion they provide.  </a:t>
            </a:r>
            <a:endParaRPr lang="en-GB" sz="1000" b="1" i="1" dirty="0">
              <a:solidFill>
                <a:srgbClr val="EA8132"/>
              </a:solidFill>
            </a:endParaRPr>
          </a:p>
        </p:txBody>
      </p:sp>
      <p:sp>
        <p:nvSpPr>
          <p:cNvPr id="12" name="Rectangle 11">
            <a:extLst>
              <a:ext uri="{FF2B5EF4-FFF2-40B4-BE49-F238E27FC236}">
                <a16:creationId xmlns:a16="http://schemas.microsoft.com/office/drawing/2014/main" id="{BB4D8E5D-D936-4AA6-8230-80B6827084CD}"/>
              </a:ext>
            </a:extLst>
          </p:cNvPr>
          <p:cNvSpPr/>
          <p:nvPr/>
        </p:nvSpPr>
        <p:spPr>
          <a:xfrm>
            <a:off x="-1" y="0"/>
            <a:ext cx="3941686"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3b – Survey 7 results – Health and care model</a:t>
            </a:r>
          </a:p>
        </p:txBody>
      </p:sp>
      <p:sp>
        <p:nvSpPr>
          <p:cNvPr id="14" name="Oval Callout 7">
            <a:extLst>
              <a:ext uri="{FF2B5EF4-FFF2-40B4-BE49-F238E27FC236}">
                <a16:creationId xmlns:a16="http://schemas.microsoft.com/office/drawing/2014/main" id="{0CEF03AC-6FDC-43ED-B38F-EAEB66514A9B}"/>
              </a:ext>
            </a:extLst>
          </p:cNvPr>
          <p:cNvSpPr/>
          <p:nvPr/>
        </p:nvSpPr>
        <p:spPr>
          <a:xfrm>
            <a:off x="2646333" y="3548084"/>
            <a:ext cx="3133030" cy="2722077"/>
          </a:xfrm>
          <a:prstGeom prst="wedgeEllipseCallout">
            <a:avLst>
              <a:gd name="adj1" fmla="val -41440"/>
              <a:gd name="adj2" fmla="val 47045"/>
            </a:avLst>
          </a:prstGeom>
          <a:noFill/>
          <a:ln w="57150">
            <a:solidFill>
              <a:schemeClr val="tx1"/>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100" b="0" i="1" u="none" strike="noStrike" baseline="0" dirty="0">
                <a:solidFill>
                  <a:srgbClr val="004992"/>
                </a:solidFill>
              </a:rPr>
              <a:t>Please do not treat us as idiots! Having been in business a very long time it is obvious that you are doing the classic “cover our arses” exercise before telling the great unwashed what is best for them! Shame on you! </a:t>
            </a:r>
            <a:r>
              <a:rPr lang="en-GB" sz="1100" b="1" i="1" u="none" strike="noStrike" baseline="0" dirty="0">
                <a:solidFill>
                  <a:srgbClr val="C00000"/>
                </a:solidFill>
              </a:rPr>
              <a:t>I challenge you to contact me and convince me that what you are hell bent on implementing is better than the </a:t>
            </a:r>
            <a:r>
              <a:rPr lang="en-GB" sz="1100" b="0" i="1" u="none" strike="noStrike" baseline="0" dirty="0">
                <a:solidFill>
                  <a:srgbClr val="004992"/>
                </a:solidFill>
              </a:rPr>
              <a:t>pre COVID NHS!!!!!!!!!!!!!!!!!</a:t>
            </a:r>
            <a:endParaRPr lang="en-GB" sz="1100" b="1" i="1" dirty="0">
              <a:solidFill>
                <a:srgbClr val="C00000"/>
              </a:solidFill>
            </a:endParaRPr>
          </a:p>
        </p:txBody>
      </p:sp>
      <p:sp>
        <p:nvSpPr>
          <p:cNvPr id="15" name="Oval Callout 7">
            <a:extLst>
              <a:ext uri="{FF2B5EF4-FFF2-40B4-BE49-F238E27FC236}">
                <a16:creationId xmlns:a16="http://schemas.microsoft.com/office/drawing/2014/main" id="{389C8988-4686-4AC0-9980-4329BC28E35E}"/>
              </a:ext>
            </a:extLst>
          </p:cNvPr>
          <p:cNvSpPr/>
          <p:nvPr/>
        </p:nvSpPr>
        <p:spPr>
          <a:xfrm>
            <a:off x="3592522" y="1211245"/>
            <a:ext cx="2316678" cy="2088943"/>
          </a:xfrm>
          <a:prstGeom prst="wedgeEllipseCallout">
            <a:avLst>
              <a:gd name="adj1" fmla="val -41440"/>
              <a:gd name="adj2" fmla="val 47045"/>
            </a:avLst>
          </a:prstGeom>
          <a:noFill/>
          <a:ln w="57150">
            <a:solidFill>
              <a:schemeClr val="tx1"/>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100" b="0" i="1" u="none" strike="noStrike" baseline="0" dirty="0">
                <a:solidFill>
                  <a:srgbClr val="004992"/>
                </a:solidFill>
              </a:rPr>
              <a:t>Fully consult all levels of medical care - </a:t>
            </a:r>
            <a:r>
              <a:rPr lang="en-GB" sz="1100" b="1" i="1" u="none" strike="noStrike" baseline="0" dirty="0">
                <a:solidFill>
                  <a:srgbClr val="C00000"/>
                </a:solidFill>
              </a:rPr>
              <a:t>often decisions are made by senior officials who have no idea what it's really like to deliver to patients.</a:t>
            </a:r>
            <a:r>
              <a:rPr lang="en-GB" sz="1100" b="0" i="1" u="none" strike="noStrike" baseline="0" dirty="0">
                <a:solidFill>
                  <a:srgbClr val="004992"/>
                </a:solidFill>
              </a:rPr>
              <a:t> Also </a:t>
            </a:r>
            <a:r>
              <a:rPr lang="en-GB" sz="1100" b="1" i="1" u="none" strike="noStrike" baseline="0" dirty="0">
                <a:solidFill>
                  <a:srgbClr val="C00000"/>
                </a:solidFill>
              </a:rPr>
              <a:t>take account of all patient users </a:t>
            </a:r>
            <a:r>
              <a:rPr lang="en-GB" sz="1100" b="0" i="1" u="none" strike="noStrike" baseline="0" dirty="0">
                <a:solidFill>
                  <a:srgbClr val="004992"/>
                </a:solidFill>
              </a:rPr>
              <a:t>for the same reasons</a:t>
            </a:r>
            <a:endParaRPr lang="en-GB" sz="1100" b="1" i="1" dirty="0">
              <a:solidFill>
                <a:srgbClr val="C00000"/>
              </a:solidFill>
            </a:endParaRPr>
          </a:p>
        </p:txBody>
      </p:sp>
      <p:sp>
        <p:nvSpPr>
          <p:cNvPr id="17" name="Oval Callout 7">
            <a:extLst>
              <a:ext uri="{FF2B5EF4-FFF2-40B4-BE49-F238E27FC236}">
                <a16:creationId xmlns:a16="http://schemas.microsoft.com/office/drawing/2014/main" id="{1E68F27D-96B2-4890-BE4E-7307550FC03F}"/>
              </a:ext>
            </a:extLst>
          </p:cNvPr>
          <p:cNvSpPr/>
          <p:nvPr/>
        </p:nvSpPr>
        <p:spPr>
          <a:xfrm>
            <a:off x="195309" y="963350"/>
            <a:ext cx="3133030" cy="2353952"/>
          </a:xfrm>
          <a:prstGeom prst="wedgeEllipseCallout">
            <a:avLst>
              <a:gd name="adj1" fmla="val -41440"/>
              <a:gd name="adj2" fmla="val 47045"/>
            </a:avLst>
          </a:prstGeom>
          <a:noFill/>
          <a:ln w="57150">
            <a:solidFill>
              <a:schemeClr val="tx1"/>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100" b="0" i="1" u="none" strike="noStrike" baseline="0" dirty="0">
                <a:solidFill>
                  <a:srgbClr val="004992"/>
                </a:solidFill>
              </a:rPr>
              <a:t>Moving everything to digital worries me because I feel </a:t>
            </a:r>
            <a:r>
              <a:rPr lang="en-GB" sz="1100" b="1" i="1" u="none" strike="noStrike" baseline="0" dirty="0">
                <a:solidFill>
                  <a:srgbClr val="C00000"/>
                </a:solidFill>
              </a:rPr>
              <a:t>my generation are being pushed in to a digital world that we are not comfortable with. It makes me feel inadequate to be honest </a:t>
            </a:r>
            <a:r>
              <a:rPr lang="en-GB" sz="1100" b="0" i="1" u="none" strike="noStrike" baseline="0" dirty="0">
                <a:solidFill>
                  <a:srgbClr val="004992"/>
                </a:solidFill>
              </a:rPr>
              <a:t>and I don't want to feel like that. I pretend I'm fine when the family tease me a bit about lack of digital skills but I really don't like the feeling</a:t>
            </a:r>
            <a:endParaRPr lang="en-GB" sz="1100" b="1" i="1" dirty="0">
              <a:solidFill>
                <a:srgbClr val="C00000"/>
              </a:solidFill>
            </a:endParaRPr>
          </a:p>
        </p:txBody>
      </p:sp>
      <p:sp>
        <p:nvSpPr>
          <p:cNvPr id="3" name="TextBox 2">
            <a:extLst>
              <a:ext uri="{FF2B5EF4-FFF2-40B4-BE49-F238E27FC236}">
                <a16:creationId xmlns:a16="http://schemas.microsoft.com/office/drawing/2014/main" id="{D93B4709-DDFA-42A8-915D-35F47A33AC55}"/>
              </a:ext>
            </a:extLst>
          </p:cNvPr>
          <p:cNvSpPr txBox="1"/>
          <p:nvPr/>
        </p:nvSpPr>
        <p:spPr>
          <a:xfrm>
            <a:off x="165001" y="3275111"/>
            <a:ext cx="851515" cy="307777"/>
          </a:xfrm>
          <a:prstGeom prst="rect">
            <a:avLst/>
          </a:prstGeom>
          <a:noFill/>
        </p:spPr>
        <p:txBody>
          <a:bodyPr wrap="none" rtlCol="0">
            <a:spAutoFit/>
          </a:bodyPr>
          <a:lstStyle/>
          <a:p>
            <a:r>
              <a:rPr lang="en-GB" sz="1400" dirty="0"/>
              <a:t>Aged 92</a:t>
            </a:r>
          </a:p>
        </p:txBody>
      </p:sp>
      <p:sp>
        <p:nvSpPr>
          <p:cNvPr id="11" name="Rectangle 10">
            <a:extLst>
              <a:ext uri="{FF2B5EF4-FFF2-40B4-BE49-F238E27FC236}">
                <a16:creationId xmlns:a16="http://schemas.microsoft.com/office/drawing/2014/main" id="{7B992854-C942-4AEB-AA0C-FAD63C524F5B}"/>
              </a:ext>
            </a:extLst>
          </p:cNvPr>
          <p:cNvSpPr/>
          <p:nvPr/>
        </p:nvSpPr>
        <p:spPr>
          <a:xfrm>
            <a:off x="4196707" y="214345"/>
            <a:ext cx="4911350" cy="7490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endParaRPr lang="en-GB" sz="1400" dirty="0">
              <a:solidFill>
                <a:schemeClr val="tx1"/>
              </a:solidFill>
              <a:latin typeface="Arial" panose="020B0604020202020204" pitchFamily="34" charset="0"/>
              <a:cs typeface="Arial" panose="020B0604020202020204" pitchFamily="34" charset="0"/>
            </a:endParaRPr>
          </a:p>
          <a:p>
            <a:r>
              <a:rPr lang="en-GB" sz="1400" dirty="0">
                <a:solidFill>
                  <a:srgbClr val="C00000"/>
                </a:solidFill>
                <a:latin typeface="Arial" panose="020B0604020202020204" pitchFamily="34" charset="0"/>
                <a:cs typeface="Arial" panose="020B0604020202020204" pitchFamily="34" charset="0"/>
              </a:rPr>
              <a:t>NB. Q11: 48% of participants would like to be kept informed about these plans going forward. They have agreed to Jungle Green passing their email addresses to BSW CCG</a:t>
            </a:r>
            <a:endParaRPr lang="en-GB" sz="1200" dirty="0">
              <a:solidFill>
                <a:srgbClr val="C0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18360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AE5022E-E9BD-4379-B196-BE1F58652C5F}"/>
              </a:ext>
            </a:extLst>
          </p:cNvPr>
          <p:cNvSpPr>
            <a:spLocks noGrp="1"/>
          </p:cNvSpPr>
          <p:nvPr>
            <p:ph type="body" sz="quarter" idx="17"/>
          </p:nvPr>
        </p:nvSpPr>
        <p:spPr>
          <a:xfrm>
            <a:off x="447627" y="2812923"/>
            <a:ext cx="6255013" cy="733028"/>
          </a:xfrm>
        </p:spPr>
        <p:txBody>
          <a:bodyPr/>
          <a:lstStyle/>
          <a:p>
            <a:r>
              <a:rPr lang="en-GB" dirty="0"/>
              <a:t>Appendices </a:t>
            </a:r>
            <a:r>
              <a:rPr lang="en-GB" sz="2400" dirty="0"/>
              <a:t>–</a:t>
            </a:r>
            <a:r>
              <a:rPr lang="en-GB" dirty="0"/>
              <a:t> </a:t>
            </a:r>
            <a:r>
              <a:rPr lang="en-GB" sz="2400" dirty="0"/>
              <a:t>Panel Profile</a:t>
            </a:r>
          </a:p>
        </p:txBody>
      </p:sp>
      <p:sp>
        <p:nvSpPr>
          <p:cNvPr id="4" name="Text Placeholder 3">
            <a:extLst>
              <a:ext uri="{FF2B5EF4-FFF2-40B4-BE49-F238E27FC236}">
                <a16:creationId xmlns:a16="http://schemas.microsoft.com/office/drawing/2014/main" id="{00C26062-E8A9-424E-AB2A-9FFA4A108420}"/>
              </a:ext>
            </a:extLst>
          </p:cNvPr>
          <p:cNvSpPr>
            <a:spLocks noGrp="1"/>
          </p:cNvSpPr>
          <p:nvPr>
            <p:ph type="body" sz="quarter" idx="18"/>
          </p:nvPr>
        </p:nvSpPr>
        <p:spPr>
          <a:xfrm>
            <a:off x="447628" y="2301748"/>
            <a:ext cx="5898473" cy="511175"/>
          </a:xfrm>
        </p:spPr>
        <p:txBody>
          <a:bodyPr/>
          <a:lstStyle/>
          <a:p>
            <a:r>
              <a:rPr lang="en-GB" dirty="0"/>
              <a:t>Section 4</a:t>
            </a:r>
          </a:p>
        </p:txBody>
      </p:sp>
      <p:sp>
        <p:nvSpPr>
          <p:cNvPr id="6" name="Slide Number Placeholder 5">
            <a:extLst>
              <a:ext uri="{FF2B5EF4-FFF2-40B4-BE49-F238E27FC236}">
                <a16:creationId xmlns:a16="http://schemas.microsoft.com/office/drawing/2014/main" id="{D7E73609-F037-44A0-87D9-06CDFFF975B8}"/>
              </a:ext>
            </a:extLst>
          </p:cNvPr>
          <p:cNvSpPr>
            <a:spLocks noGrp="1"/>
          </p:cNvSpPr>
          <p:nvPr>
            <p:ph type="sldNum" sz="quarter" idx="12"/>
          </p:nvPr>
        </p:nvSpPr>
        <p:spPr/>
        <p:txBody>
          <a:bodyPr/>
          <a:lstStyle/>
          <a:p>
            <a:fld id="{F6E39E37-6BC0-A248-806A-337B0CEF6126}" type="slidenum">
              <a:rPr lang="en-US" smtClean="0"/>
              <a:t>33</a:t>
            </a:fld>
            <a:endParaRPr lang="en-US"/>
          </a:p>
        </p:txBody>
      </p:sp>
      <p:pic>
        <p:nvPicPr>
          <p:cNvPr id="7" name="Picture 6">
            <a:extLst>
              <a:ext uri="{FF2B5EF4-FFF2-40B4-BE49-F238E27FC236}">
                <a16:creationId xmlns:a16="http://schemas.microsoft.com/office/drawing/2014/main" id="{E732A35F-7EDA-471F-9911-C3266454C028}"/>
              </a:ext>
            </a:extLst>
          </p:cNvPr>
          <p:cNvPicPr>
            <a:picLocks noChangeAspect="1"/>
          </p:cNvPicPr>
          <p:nvPr/>
        </p:nvPicPr>
        <p:blipFill>
          <a:blip r:embed="rId2"/>
          <a:stretch>
            <a:fillRect/>
          </a:stretch>
        </p:blipFill>
        <p:spPr>
          <a:xfrm>
            <a:off x="7948604" y="1482354"/>
            <a:ext cx="3426520" cy="3893291"/>
          </a:xfrm>
          <a:prstGeom prst="rect">
            <a:avLst/>
          </a:prstGeom>
          <a:effectLst>
            <a:softEdge rad="101600"/>
          </a:effectLst>
        </p:spPr>
      </p:pic>
    </p:spTree>
    <p:extLst>
      <p:ext uri="{BB962C8B-B14F-4D97-AF65-F5344CB8AC3E}">
        <p14:creationId xmlns:p14="http://schemas.microsoft.com/office/powerpoint/2010/main" val="20791310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F536227F-C5BE-4320-8995-9C83EA8D88CA}"/>
              </a:ext>
            </a:extLst>
          </p:cNvPr>
          <p:cNvPicPr>
            <a:picLocks noChangeAspect="1"/>
          </p:cNvPicPr>
          <p:nvPr/>
        </p:nvPicPr>
        <p:blipFill>
          <a:blip r:embed="rId3"/>
          <a:stretch>
            <a:fillRect/>
          </a:stretch>
        </p:blipFill>
        <p:spPr>
          <a:xfrm>
            <a:off x="223932" y="1181274"/>
            <a:ext cx="3343848" cy="4458463"/>
          </a:xfrm>
          <a:prstGeom prst="rect">
            <a:avLst/>
          </a:prstGeom>
        </p:spPr>
      </p:pic>
      <p:sp>
        <p:nvSpPr>
          <p:cNvPr id="4" name="Slide Number Placeholder 3">
            <a:extLst>
              <a:ext uri="{FF2B5EF4-FFF2-40B4-BE49-F238E27FC236}">
                <a16:creationId xmlns:a16="http://schemas.microsoft.com/office/drawing/2014/main" id="{7179E13C-FC3C-4820-8A95-41FE22677671}"/>
              </a:ext>
            </a:extLst>
          </p:cNvPr>
          <p:cNvSpPr>
            <a:spLocks noGrp="1"/>
          </p:cNvSpPr>
          <p:nvPr>
            <p:ph type="sldNum" sz="quarter" idx="12"/>
          </p:nvPr>
        </p:nvSpPr>
        <p:spPr/>
        <p:txBody>
          <a:bodyPr/>
          <a:lstStyle/>
          <a:p>
            <a:fld id="{F6E39E37-6BC0-A248-806A-337B0CEF6126}" type="slidenum">
              <a:rPr lang="en-US" smtClean="0"/>
              <a:t>34</a:t>
            </a:fld>
            <a:endParaRPr lang="en-US"/>
          </a:p>
        </p:txBody>
      </p:sp>
      <p:sp>
        <p:nvSpPr>
          <p:cNvPr id="15" name="Text Placeholder 1">
            <a:extLst>
              <a:ext uri="{FF2B5EF4-FFF2-40B4-BE49-F238E27FC236}">
                <a16:creationId xmlns:a16="http://schemas.microsoft.com/office/drawing/2014/main" id="{B564E9CD-A64C-403F-9895-7104A80F673C}"/>
              </a:ext>
            </a:extLst>
          </p:cNvPr>
          <p:cNvSpPr>
            <a:spLocks noGrp="1"/>
          </p:cNvSpPr>
          <p:nvPr>
            <p:ph type="body" sz="quarter" idx="13"/>
          </p:nvPr>
        </p:nvSpPr>
        <p:spPr>
          <a:xfrm>
            <a:off x="223932" y="334269"/>
            <a:ext cx="11744136" cy="1030287"/>
          </a:xfrm>
        </p:spPr>
        <p:txBody>
          <a:bodyPr>
            <a:normAutofit/>
          </a:bodyPr>
          <a:lstStyle/>
          <a:p>
            <a:r>
              <a:rPr lang="en-GB" sz="2800" dirty="0"/>
              <a:t>Recruitment methodologies – 1,187 panellists recruited</a:t>
            </a:r>
          </a:p>
        </p:txBody>
      </p:sp>
      <p:grpSp>
        <p:nvGrpSpPr>
          <p:cNvPr id="5" name="Group 4">
            <a:extLst>
              <a:ext uri="{FF2B5EF4-FFF2-40B4-BE49-F238E27FC236}">
                <a16:creationId xmlns:a16="http://schemas.microsoft.com/office/drawing/2014/main" id="{2B0246A0-4854-43B6-82A3-7E876083A296}"/>
              </a:ext>
            </a:extLst>
          </p:cNvPr>
          <p:cNvGrpSpPr/>
          <p:nvPr/>
        </p:nvGrpSpPr>
        <p:grpSpPr>
          <a:xfrm>
            <a:off x="2700802" y="719091"/>
            <a:ext cx="5586029" cy="5199442"/>
            <a:chOff x="2079667" y="1272435"/>
            <a:chExt cx="3231773" cy="3047179"/>
          </a:xfrm>
        </p:grpSpPr>
        <p:sp>
          <p:nvSpPr>
            <p:cNvPr id="6" name="Oval 5">
              <a:extLst>
                <a:ext uri="{FF2B5EF4-FFF2-40B4-BE49-F238E27FC236}">
                  <a16:creationId xmlns:a16="http://schemas.microsoft.com/office/drawing/2014/main" id="{2DA57685-0503-4353-9428-98F4C2658044}"/>
                </a:ext>
              </a:extLst>
            </p:cNvPr>
            <p:cNvSpPr/>
            <p:nvPr/>
          </p:nvSpPr>
          <p:spPr>
            <a:xfrm>
              <a:off x="2079667" y="1272435"/>
              <a:ext cx="3231773" cy="3047179"/>
            </a:xfrm>
            <a:prstGeom prst="ellipse">
              <a:avLst/>
            </a:prstGeom>
            <a:solidFill>
              <a:srgbClr val="CDDE54">
                <a:alpha val="50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sp>
          <p:nvSpPr>
            <p:cNvPr id="7" name="Oval 4">
              <a:extLst>
                <a:ext uri="{FF2B5EF4-FFF2-40B4-BE49-F238E27FC236}">
                  <a16:creationId xmlns:a16="http://schemas.microsoft.com/office/drawing/2014/main" id="{396F037C-9286-472C-B0A8-A3F24C58BE12}"/>
                </a:ext>
              </a:extLst>
            </p:cNvPr>
            <p:cNvSpPr txBox="1"/>
            <p:nvPr/>
          </p:nvSpPr>
          <p:spPr>
            <a:xfrm>
              <a:off x="2490521" y="1962137"/>
              <a:ext cx="2469367" cy="1443516"/>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defTabSz="533400">
                <a:lnSpc>
                  <a:spcPct val="90000"/>
                </a:lnSpc>
                <a:spcBef>
                  <a:spcPct val="0"/>
                </a:spcBef>
                <a:spcAft>
                  <a:spcPct val="35000"/>
                </a:spcAft>
              </a:pPr>
              <a:endParaRPr lang="en-GB" sz="1200" dirty="0"/>
            </a:p>
            <a:p>
              <a:pPr defTabSz="533400">
                <a:lnSpc>
                  <a:spcPct val="90000"/>
                </a:lnSpc>
                <a:spcBef>
                  <a:spcPct val="0"/>
                </a:spcBef>
                <a:spcAft>
                  <a:spcPct val="35000"/>
                </a:spcAft>
              </a:pPr>
              <a:r>
                <a:rPr lang="en-GB" sz="1000" b="1" i="1" dirty="0">
                  <a:solidFill>
                    <a:schemeClr val="tx1">
                      <a:lumMod val="65000"/>
                      <a:lumOff val="35000"/>
                    </a:schemeClr>
                  </a:solidFill>
                  <a:latin typeface="Century Gothic" panose="020B0502020202020204" pitchFamily="34" charset="0"/>
                </a:rPr>
                <a:t>                  1) </a:t>
              </a:r>
              <a:r>
                <a:rPr lang="en-GB" sz="1200" b="1" dirty="0">
                  <a:solidFill>
                    <a:srgbClr val="0095C4"/>
                  </a:solidFill>
                  <a:latin typeface="Arial" panose="020B0604020202020204" pitchFamily="34" charset="0"/>
                  <a:cs typeface="Arial" panose="020B0604020202020204" pitchFamily="34" charset="0"/>
                </a:rPr>
                <a:t>Core recruitment – face to face</a:t>
              </a:r>
            </a:p>
            <a:p>
              <a:pPr marL="628650" lvl="1" indent="-171450" defTabSz="533400">
                <a:spcBef>
                  <a:spcPct val="0"/>
                </a:spcBef>
                <a:spcAft>
                  <a:spcPct val="35000"/>
                </a:spcAft>
                <a:buFont typeface="Arial" panose="020B0604020202020204" pitchFamily="34" charset="0"/>
                <a:buChar char="•"/>
              </a:pPr>
              <a:r>
                <a:rPr lang="en-GB" sz="1000" dirty="0">
                  <a:latin typeface="Arial" panose="020B0604020202020204" pitchFamily="34" charset="0"/>
                  <a:cs typeface="Arial" panose="020B0604020202020204" pitchFamily="34" charset="0"/>
                </a:rPr>
                <a:t>33 face to face recruitment days took place in January to                 March and then November / December 2020.A further recruitment phase occurred in Nov/Dec 2021 </a:t>
              </a:r>
              <a:r>
                <a:rPr lang="en-GB" sz="1000" i="1" dirty="0">
                  <a:latin typeface="Arial" panose="020B0604020202020204" pitchFamily="34" charset="0"/>
                  <a:cs typeface="Arial" panose="020B0604020202020204" pitchFamily="34" charset="0"/>
                </a:rPr>
                <a:t>(always as pandemic regulations allowed)</a:t>
              </a:r>
            </a:p>
            <a:p>
              <a:pPr marL="1085850" lvl="2" indent="-171450" defTabSz="533400">
                <a:lnSpc>
                  <a:spcPct val="90000"/>
                </a:lnSpc>
                <a:spcBef>
                  <a:spcPct val="0"/>
                </a:spcBef>
                <a:spcAft>
                  <a:spcPct val="35000"/>
                </a:spcAft>
                <a:buFont typeface="Arial" panose="020B0604020202020204" pitchFamily="34" charset="0"/>
                <a:buChar char="•"/>
              </a:pPr>
              <a:r>
                <a:rPr lang="en-GB" sz="1000" dirty="0">
                  <a:latin typeface="Arial" panose="020B0604020202020204" pitchFamily="34" charset="0"/>
                  <a:cs typeface="Arial" panose="020B0604020202020204" pitchFamily="34" charset="0"/>
                </a:rPr>
                <a:t>A mixture of </a:t>
              </a:r>
              <a:r>
                <a:rPr lang="en-GB" sz="1000" b="1" dirty="0">
                  <a:solidFill>
                    <a:srgbClr val="EA8132"/>
                  </a:solidFill>
                  <a:latin typeface="Arial" panose="020B0604020202020204" pitchFamily="34" charset="0"/>
                  <a:cs typeface="Arial" panose="020B0604020202020204" pitchFamily="34" charset="0"/>
                </a:rPr>
                <a:t>community days </a:t>
              </a:r>
              <a:r>
                <a:rPr lang="en-GB" sz="1000" dirty="0">
                  <a:latin typeface="Arial" panose="020B0604020202020204" pitchFamily="34" charset="0"/>
                  <a:cs typeface="Arial" panose="020B0604020202020204" pitchFamily="34" charset="0"/>
                </a:rPr>
                <a:t>in town halls, libraries, community &amp; social centres, shopping malls and cafes/inns</a:t>
              </a:r>
            </a:p>
            <a:p>
              <a:pPr marL="1085850" lvl="2" indent="-171450" defTabSz="533400">
                <a:lnSpc>
                  <a:spcPct val="90000"/>
                </a:lnSpc>
                <a:spcBef>
                  <a:spcPct val="0"/>
                </a:spcBef>
                <a:spcAft>
                  <a:spcPct val="35000"/>
                </a:spcAft>
                <a:buFont typeface="Arial" panose="020B0604020202020204" pitchFamily="34" charset="0"/>
                <a:buChar char="•"/>
              </a:pPr>
              <a:r>
                <a:rPr lang="en-GB" sz="1000" dirty="0">
                  <a:latin typeface="Arial" panose="020B0604020202020204" pitchFamily="34" charset="0"/>
                  <a:cs typeface="Arial" panose="020B0604020202020204" pitchFamily="34" charset="0"/>
                </a:rPr>
                <a:t>Along with individual interviewers conducting face to face </a:t>
              </a:r>
              <a:r>
                <a:rPr lang="en-GB" sz="1000" b="1" dirty="0">
                  <a:solidFill>
                    <a:srgbClr val="EA8132"/>
                  </a:solidFill>
                  <a:latin typeface="Arial" panose="020B0604020202020204" pitchFamily="34" charset="0"/>
                  <a:cs typeface="Arial" panose="020B0604020202020204" pitchFamily="34" charset="0"/>
                </a:rPr>
                <a:t>on-street shifts and door to door interviews</a:t>
              </a:r>
              <a:r>
                <a:rPr lang="en-GB" sz="1000" dirty="0">
                  <a:latin typeface="Arial" panose="020B0604020202020204" pitchFamily="34" charset="0"/>
                  <a:cs typeface="Arial" panose="020B0604020202020204" pitchFamily="34" charset="0"/>
                </a:rPr>
                <a:t>, among local communities in less busy locations</a:t>
              </a:r>
            </a:p>
            <a:p>
              <a:pPr marL="628650" lvl="1" indent="-171450" defTabSz="533400">
                <a:lnSpc>
                  <a:spcPct val="90000"/>
                </a:lnSpc>
                <a:spcBef>
                  <a:spcPct val="0"/>
                </a:spcBef>
                <a:spcAft>
                  <a:spcPct val="35000"/>
                </a:spcAft>
                <a:buFont typeface="Arial" panose="020B0604020202020204" pitchFamily="34" charset="0"/>
                <a:buChar char="•"/>
              </a:pPr>
              <a:r>
                <a:rPr lang="en-GB" sz="1000" dirty="0">
                  <a:latin typeface="Arial" panose="020B0604020202020204" pitchFamily="34" charset="0"/>
                  <a:cs typeface="Arial" panose="020B0604020202020204" pitchFamily="34" charset="0"/>
                </a:rPr>
                <a:t>These have been </a:t>
              </a:r>
              <a:r>
                <a:rPr lang="en-GB" sz="1000" b="1" dirty="0">
                  <a:solidFill>
                    <a:srgbClr val="EA8132"/>
                  </a:solidFill>
                  <a:latin typeface="Arial" panose="020B0604020202020204" pitchFamily="34" charset="0"/>
                  <a:cs typeface="Arial" panose="020B0604020202020204" pitchFamily="34" charset="0"/>
                </a:rPr>
                <a:t>spread right across the BSW region</a:t>
              </a:r>
              <a:r>
                <a:rPr lang="en-GB" sz="1000" dirty="0">
                  <a:latin typeface="Arial" panose="020B0604020202020204" pitchFamily="34" charset="0"/>
                  <a:cs typeface="Arial" panose="020B0604020202020204" pitchFamily="34" charset="0"/>
                </a:rPr>
                <a:t>, including</a:t>
              </a:r>
            </a:p>
            <a:p>
              <a:pPr marL="1085850" lvl="2" indent="-171450" defTabSz="533400">
                <a:lnSpc>
                  <a:spcPct val="90000"/>
                </a:lnSpc>
                <a:spcBef>
                  <a:spcPct val="0"/>
                </a:spcBef>
                <a:spcAft>
                  <a:spcPct val="35000"/>
                </a:spcAft>
                <a:buFont typeface="Arial" panose="020B0604020202020204" pitchFamily="34" charset="0"/>
                <a:buChar char="•"/>
              </a:pPr>
              <a:r>
                <a:rPr lang="en-GB" sz="1000" dirty="0">
                  <a:latin typeface="Arial" panose="020B0604020202020204" pitchFamily="34" charset="0"/>
                  <a:cs typeface="Arial" panose="020B0604020202020204" pitchFamily="34" charset="0"/>
                </a:rPr>
                <a:t>Bath, </a:t>
              </a:r>
              <a:r>
                <a:rPr lang="en-GB" sz="1000" dirty="0" err="1">
                  <a:latin typeface="Arial" panose="020B0604020202020204" pitchFamily="34" charset="0"/>
                  <a:cs typeface="Arial" panose="020B0604020202020204" pitchFamily="34" charset="0"/>
                </a:rPr>
                <a:t>Batheaston</a:t>
              </a:r>
              <a:r>
                <a:rPr lang="en-GB" sz="1000" dirty="0">
                  <a:latin typeface="Arial" panose="020B0604020202020204" pitchFamily="34" charset="0"/>
                  <a:cs typeface="Arial" panose="020B0604020202020204" pitchFamily="34" charset="0"/>
                </a:rPr>
                <a:t>, Midsomer Norton, Keynsham</a:t>
              </a:r>
            </a:p>
            <a:p>
              <a:pPr marL="1085850" lvl="2" indent="-171450" defTabSz="533400">
                <a:lnSpc>
                  <a:spcPct val="90000"/>
                </a:lnSpc>
                <a:spcBef>
                  <a:spcPct val="0"/>
                </a:spcBef>
                <a:spcAft>
                  <a:spcPct val="35000"/>
                </a:spcAft>
                <a:buFont typeface="Arial" panose="020B0604020202020204" pitchFamily="34" charset="0"/>
                <a:buChar char="•"/>
              </a:pPr>
              <a:r>
                <a:rPr lang="en-GB" sz="1000" dirty="0">
                  <a:latin typeface="Arial" panose="020B0604020202020204" pitchFamily="34" charset="0"/>
                  <a:cs typeface="Arial" panose="020B0604020202020204" pitchFamily="34" charset="0"/>
                </a:rPr>
                <a:t>Bath Racecourse vaccination centre</a:t>
              </a:r>
            </a:p>
            <a:p>
              <a:pPr marL="1085850" lvl="2" indent="-171450" defTabSz="533400">
                <a:lnSpc>
                  <a:spcPct val="90000"/>
                </a:lnSpc>
                <a:spcBef>
                  <a:spcPct val="0"/>
                </a:spcBef>
                <a:spcAft>
                  <a:spcPct val="35000"/>
                </a:spcAft>
                <a:buFont typeface="Arial" panose="020B0604020202020204" pitchFamily="34" charset="0"/>
                <a:buChar char="•"/>
              </a:pPr>
              <a:r>
                <a:rPr lang="en-GB" sz="1000" dirty="0">
                  <a:latin typeface="Arial" panose="020B0604020202020204" pitchFamily="34" charset="0"/>
                  <a:cs typeface="Arial" panose="020B0604020202020204" pitchFamily="34" charset="0"/>
                </a:rPr>
                <a:t>Swindon</a:t>
              </a:r>
            </a:p>
            <a:p>
              <a:pPr marL="1085850" lvl="2" indent="-171450" defTabSz="533400">
                <a:lnSpc>
                  <a:spcPct val="90000"/>
                </a:lnSpc>
                <a:spcBef>
                  <a:spcPct val="0"/>
                </a:spcBef>
                <a:spcAft>
                  <a:spcPct val="35000"/>
                </a:spcAft>
                <a:buFont typeface="Arial" panose="020B0604020202020204" pitchFamily="34" charset="0"/>
                <a:buChar char="•"/>
              </a:pPr>
              <a:r>
                <a:rPr lang="en-GB" sz="1000" dirty="0">
                  <a:latin typeface="Arial" panose="020B0604020202020204" pitchFamily="34" charset="0"/>
                  <a:cs typeface="Arial" panose="020B0604020202020204" pitchFamily="34" charset="0"/>
                </a:rPr>
                <a:t>Devises, Marlborough, Trowbridge, Warminster, Salisbury, Amesbury, Chippenham</a:t>
              </a:r>
            </a:p>
            <a:p>
              <a:pPr marL="1085850" lvl="2" indent="-171450" defTabSz="533400">
                <a:lnSpc>
                  <a:spcPct val="90000"/>
                </a:lnSpc>
                <a:spcBef>
                  <a:spcPct val="0"/>
                </a:spcBef>
                <a:spcAft>
                  <a:spcPct val="35000"/>
                </a:spcAft>
                <a:buFont typeface="Arial" panose="020B0604020202020204" pitchFamily="34" charset="0"/>
                <a:buChar char="•"/>
              </a:pPr>
              <a:endParaRPr lang="en-GB" sz="1000" dirty="0">
                <a:latin typeface="Arial" panose="020B0604020202020204" pitchFamily="34" charset="0"/>
                <a:cs typeface="Arial" panose="020B0604020202020204" pitchFamily="34" charset="0"/>
              </a:endParaRPr>
            </a:p>
            <a:p>
              <a:pPr marL="628650" lvl="1" indent="-171450" defTabSz="533400">
                <a:lnSpc>
                  <a:spcPct val="90000"/>
                </a:lnSpc>
                <a:spcBef>
                  <a:spcPct val="0"/>
                </a:spcBef>
                <a:spcAft>
                  <a:spcPct val="35000"/>
                </a:spcAft>
                <a:buFont typeface="Arial" panose="020B0604020202020204" pitchFamily="34" charset="0"/>
                <a:buChar char="•"/>
              </a:pPr>
              <a:r>
                <a:rPr lang="en-GB" sz="1000" dirty="0">
                  <a:latin typeface="Arial" panose="020B0604020202020204" pitchFamily="34" charset="0"/>
                  <a:cs typeface="Arial" panose="020B0604020202020204" pitchFamily="34" charset="0"/>
                </a:rPr>
                <a:t>F to F recruitment was the preferred core method: both to avoid self-selection and to enable specific targeting of a representative sample. </a:t>
              </a:r>
              <a:r>
                <a:rPr lang="en-GB" sz="1000" b="1" dirty="0">
                  <a:solidFill>
                    <a:srgbClr val="EA8E32"/>
                  </a:solidFill>
                  <a:latin typeface="Arial" panose="020B0604020202020204" pitchFamily="34" charset="0"/>
                  <a:cs typeface="Arial" panose="020B0604020202020204" pitchFamily="34" charset="0"/>
                </a:rPr>
                <a:t>1,087 panellists </a:t>
              </a:r>
              <a:r>
                <a:rPr lang="en-GB" sz="1000" dirty="0">
                  <a:latin typeface="Arial" panose="020B0604020202020204" pitchFamily="34" charset="0"/>
                  <a:cs typeface="Arial" panose="020B0604020202020204" pitchFamily="34" charset="0"/>
                </a:rPr>
                <a:t>have been recruited via this method</a:t>
              </a:r>
            </a:p>
            <a:p>
              <a:pPr marL="628650" lvl="1" indent="-171450" defTabSz="533400">
                <a:lnSpc>
                  <a:spcPct val="90000"/>
                </a:lnSpc>
                <a:spcBef>
                  <a:spcPct val="0"/>
                </a:spcBef>
                <a:spcAft>
                  <a:spcPct val="35000"/>
                </a:spcAft>
                <a:buFont typeface="Arial" panose="020B0604020202020204" pitchFamily="34" charset="0"/>
                <a:buChar char="•"/>
              </a:pPr>
              <a:endParaRPr lang="en-GB" sz="1000" dirty="0">
                <a:latin typeface="Arial" panose="020B0604020202020204" pitchFamily="34" charset="0"/>
                <a:cs typeface="Arial" panose="020B0604020202020204" pitchFamily="34" charset="0"/>
              </a:endParaRPr>
            </a:p>
            <a:p>
              <a:pPr marL="628650" lvl="1" indent="-171450" defTabSz="533400">
                <a:lnSpc>
                  <a:spcPct val="90000"/>
                </a:lnSpc>
                <a:spcBef>
                  <a:spcPct val="0"/>
                </a:spcBef>
                <a:spcAft>
                  <a:spcPct val="35000"/>
                </a:spcAft>
                <a:buFont typeface="Arial" panose="020B0604020202020204" pitchFamily="34" charset="0"/>
                <a:buChar char="•"/>
              </a:pPr>
              <a:r>
                <a:rPr lang="en-GB" sz="1000" dirty="0">
                  <a:latin typeface="Arial" panose="020B0604020202020204" pitchFamily="34" charset="0"/>
                  <a:cs typeface="Arial" panose="020B0604020202020204" pitchFamily="34" charset="0"/>
                </a:rPr>
                <a:t>The interaction with the professional recruitment team also provides an opportunity for a clear introduction to and    explanation of the purpose of the panel</a:t>
              </a:r>
            </a:p>
          </p:txBody>
        </p:sp>
      </p:grpSp>
      <p:grpSp>
        <p:nvGrpSpPr>
          <p:cNvPr id="8" name="Group 7">
            <a:extLst>
              <a:ext uri="{FF2B5EF4-FFF2-40B4-BE49-F238E27FC236}">
                <a16:creationId xmlns:a16="http://schemas.microsoft.com/office/drawing/2014/main" id="{D43D6107-E941-4419-A86F-55B9D48E8A25}"/>
              </a:ext>
            </a:extLst>
          </p:cNvPr>
          <p:cNvGrpSpPr/>
          <p:nvPr/>
        </p:nvGrpSpPr>
        <p:grpSpPr>
          <a:xfrm>
            <a:off x="7800298" y="1438177"/>
            <a:ext cx="3938233" cy="3649190"/>
            <a:chOff x="2686865" y="1695038"/>
            <a:chExt cx="2708453" cy="2624575"/>
          </a:xfrm>
        </p:grpSpPr>
        <p:sp>
          <p:nvSpPr>
            <p:cNvPr id="9" name="Oval 8">
              <a:extLst>
                <a:ext uri="{FF2B5EF4-FFF2-40B4-BE49-F238E27FC236}">
                  <a16:creationId xmlns:a16="http://schemas.microsoft.com/office/drawing/2014/main" id="{E6D944B9-A65C-4E29-B2F7-036D6AD53839}"/>
                </a:ext>
              </a:extLst>
            </p:cNvPr>
            <p:cNvSpPr/>
            <p:nvPr/>
          </p:nvSpPr>
          <p:spPr>
            <a:xfrm>
              <a:off x="2686865" y="1695038"/>
              <a:ext cx="2708453" cy="2624575"/>
            </a:xfrm>
            <a:prstGeom prst="ellipse">
              <a:avLst/>
            </a:prstGeom>
            <a:solidFill>
              <a:srgbClr val="CDDE54">
                <a:alpha val="50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sp>
          <p:nvSpPr>
            <p:cNvPr id="10" name="Oval 4">
              <a:extLst>
                <a:ext uri="{FF2B5EF4-FFF2-40B4-BE49-F238E27FC236}">
                  <a16:creationId xmlns:a16="http://schemas.microsoft.com/office/drawing/2014/main" id="{42CF6777-E757-4736-B37A-E14AF38A1CF1}"/>
                </a:ext>
              </a:extLst>
            </p:cNvPr>
            <p:cNvSpPr txBox="1"/>
            <p:nvPr/>
          </p:nvSpPr>
          <p:spPr>
            <a:xfrm>
              <a:off x="2912978" y="2285568"/>
              <a:ext cx="1964160" cy="1443516"/>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defTabSz="533400">
                <a:lnSpc>
                  <a:spcPct val="90000"/>
                </a:lnSpc>
                <a:spcBef>
                  <a:spcPct val="0"/>
                </a:spcBef>
                <a:spcAft>
                  <a:spcPct val="35000"/>
                </a:spcAft>
              </a:pPr>
              <a:endParaRPr lang="en-GB" sz="1200" dirty="0"/>
            </a:p>
            <a:p>
              <a:pPr defTabSz="533400">
                <a:lnSpc>
                  <a:spcPct val="90000"/>
                </a:lnSpc>
                <a:spcBef>
                  <a:spcPct val="0"/>
                </a:spcBef>
                <a:spcAft>
                  <a:spcPct val="35000"/>
                </a:spcAft>
              </a:pPr>
              <a:r>
                <a:rPr lang="en-GB" sz="1000" b="1" i="1" dirty="0">
                  <a:solidFill>
                    <a:schemeClr val="tx1">
                      <a:lumMod val="65000"/>
                      <a:lumOff val="35000"/>
                    </a:schemeClr>
                  </a:solidFill>
                  <a:latin typeface="Arial" panose="020B0604020202020204" pitchFamily="34" charset="0"/>
                  <a:cs typeface="Arial" panose="020B0604020202020204" pitchFamily="34" charset="0"/>
                </a:rPr>
                <a:t>         </a:t>
              </a:r>
              <a:r>
                <a:rPr lang="en-GB" sz="1000" b="1" i="1" dirty="0">
                  <a:solidFill>
                    <a:srgbClr val="0095C4"/>
                  </a:solidFill>
                  <a:latin typeface="Arial" panose="020B0604020202020204" pitchFamily="34" charset="0"/>
                  <a:cs typeface="Arial" panose="020B0604020202020204" pitchFamily="34" charset="0"/>
                </a:rPr>
                <a:t>2) </a:t>
              </a:r>
              <a:r>
                <a:rPr lang="en-GB" sz="1200" b="1" dirty="0">
                  <a:solidFill>
                    <a:srgbClr val="0095C4"/>
                  </a:solidFill>
                  <a:latin typeface="Arial" panose="020B0604020202020204" pitchFamily="34" charset="0"/>
                  <a:cs typeface="Arial" panose="020B0604020202020204" pitchFamily="34" charset="0"/>
                </a:rPr>
                <a:t>Additional recruitment</a:t>
              </a:r>
            </a:p>
            <a:p>
              <a:pPr defTabSz="533400">
                <a:lnSpc>
                  <a:spcPct val="90000"/>
                </a:lnSpc>
                <a:spcBef>
                  <a:spcPct val="0"/>
                </a:spcBef>
                <a:spcAft>
                  <a:spcPct val="35000"/>
                </a:spcAft>
              </a:pPr>
              <a:r>
                <a:rPr lang="en-GB" sz="1200" b="1" dirty="0">
                  <a:solidFill>
                    <a:srgbClr val="0095C4"/>
                  </a:solidFill>
                  <a:latin typeface="Arial" panose="020B0604020202020204" pitchFamily="34" charset="0"/>
                  <a:cs typeface="Arial" panose="020B0604020202020204" pitchFamily="34" charset="0"/>
                </a:rPr>
                <a:t>           methods</a:t>
              </a:r>
            </a:p>
            <a:p>
              <a:pPr marL="628650" lvl="1" indent="-171450" defTabSz="533400">
                <a:lnSpc>
                  <a:spcPct val="90000"/>
                </a:lnSpc>
                <a:spcBef>
                  <a:spcPct val="0"/>
                </a:spcBef>
                <a:spcAft>
                  <a:spcPct val="35000"/>
                </a:spcAft>
                <a:buFont typeface="Arial" panose="020B0604020202020204" pitchFamily="34" charset="0"/>
                <a:buChar char="•"/>
              </a:pPr>
              <a:r>
                <a:rPr lang="en-GB" sz="1000" dirty="0">
                  <a:latin typeface="Arial" panose="020B0604020202020204" pitchFamily="34" charset="0"/>
                  <a:cs typeface="Arial" panose="020B0604020202020204" pitchFamily="34" charset="0"/>
                </a:rPr>
                <a:t>These have included </a:t>
              </a:r>
              <a:r>
                <a:rPr lang="en-GB" sz="1000" b="1" dirty="0">
                  <a:solidFill>
                    <a:srgbClr val="EA8132"/>
                  </a:solidFill>
                  <a:latin typeface="Arial" panose="020B0604020202020204" pitchFamily="34" charset="0"/>
                  <a:cs typeface="Arial" panose="020B0604020202020204" pitchFamily="34" charset="0"/>
                </a:rPr>
                <a:t>social media </a:t>
              </a:r>
              <a:r>
                <a:rPr lang="en-GB" sz="1000" dirty="0">
                  <a:latin typeface="Arial" panose="020B0604020202020204" pitchFamily="34" charset="0"/>
                  <a:cs typeface="Arial" panose="020B0604020202020204" pitchFamily="34" charset="0"/>
                </a:rPr>
                <a:t>advertising on Facebook and Instagram, </a:t>
              </a:r>
              <a:r>
                <a:rPr lang="en-GB" sz="1000" b="1" dirty="0">
                  <a:solidFill>
                    <a:srgbClr val="EA8132"/>
                  </a:solidFill>
                  <a:latin typeface="Arial" panose="020B0604020202020204" pitchFamily="34" charset="0"/>
                  <a:cs typeface="Arial" panose="020B0604020202020204" pitchFamily="34" charset="0"/>
                </a:rPr>
                <a:t>member get member </a:t>
              </a:r>
              <a:r>
                <a:rPr lang="en-GB" sz="1000" i="1" dirty="0">
                  <a:latin typeface="Arial" panose="020B0604020202020204" pitchFamily="34" charset="0"/>
                  <a:cs typeface="Arial" panose="020B0604020202020204" pitchFamily="34" charset="0"/>
                </a:rPr>
                <a:t>(panellists promoting to their contacts), </a:t>
              </a:r>
              <a:r>
                <a:rPr lang="en-GB" sz="1000" dirty="0">
                  <a:latin typeface="Arial" panose="020B0604020202020204" pitchFamily="34" charset="0"/>
                  <a:cs typeface="Arial" panose="020B0604020202020204" pitchFamily="34" charset="0"/>
                </a:rPr>
                <a:t>engagement with </a:t>
              </a:r>
              <a:r>
                <a:rPr lang="en-GB" sz="1000" b="1" dirty="0">
                  <a:solidFill>
                    <a:srgbClr val="EA8132"/>
                  </a:solidFill>
                  <a:latin typeface="Arial" panose="020B0604020202020204" pitchFamily="34" charset="0"/>
                  <a:cs typeface="Arial" panose="020B0604020202020204" pitchFamily="34" charset="0"/>
                </a:rPr>
                <a:t>local organisations </a:t>
              </a:r>
              <a:r>
                <a:rPr lang="en-GB" sz="1000" dirty="0">
                  <a:latin typeface="Arial" panose="020B0604020202020204" pitchFamily="34" charset="0"/>
                  <a:cs typeface="Arial" panose="020B0604020202020204" pitchFamily="34" charset="0"/>
                </a:rPr>
                <a:t>and </a:t>
              </a:r>
              <a:r>
                <a:rPr lang="en-GB" sz="1000" b="1" dirty="0">
                  <a:solidFill>
                    <a:srgbClr val="EA8132"/>
                  </a:solidFill>
                  <a:latin typeface="Arial" panose="020B0604020202020204" pitchFamily="34" charset="0"/>
                  <a:cs typeface="Arial" panose="020B0604020202020204" pitchFamily="34" charset="0"/>
                </a:rPr>
                <a:t>promotion by BSW CCG </a:t>
              </a:r>
              <a:r>
                <a:rPr lang="en-GB" sz="1000" dirty="0">
                  <a:latin typeface="Arial" panose="020B0604020202020204" pitchFamily="34" charset="0"/>
                  <a:cs typeface="Arial" panose="020B0604020202020204" pitchFamily="34" charset="0"/>
                </a:rPr>
                <a:t>via it’s website, social media and contacts</a:t>
              </a:r>
            </a:p>
            <a:p>
              <a:pPr marL="628650" lvl="1" indent="-171450" defTabSz="533400">
                <a:lnSpc>
                  <a:spcPct val="90000"/>
                </a:lnSpc>
                <a:spcBef>
                  <a:spcPct val="0"/>
                </a:spcBef>
                <a:spcAft>
                  <a:spcPct val="35000"/>
                </a:spcAft>
                <a:buFont typeface="Arial" panose="020B0604020202020204" pitchFamily="34" charset="0"/>
                <a:buChar char="•"/>
              </a:pPr>
              <a:endParaRPr lang="en-GB" sz="1000" dirty="0">
                <a:latin typeface="Arial" panose="020B0604020202020204" pitchFamily="34" charset="0"/>
                <a:cs typeface="Arial" panose="020B0604020202020204" pitchFamily="34" charset="0"/>
              </a:endParaRPr>
            </a:p>
            <a:p>
              <a:pPr marL="628650" lvl="1" indent="-171450" defTabSz="533400">
                <a:lnSpc>
                  <a:spcPct val="90000"/>
                </a:lnSpc>
                <a:spcBef>
                  <a:spcPct val="0"/>
                </a:spcBef>
                <a:spcAft>
                  <a:spcPct val="35000"/>
                </a:spcAft>
                <a:buFont typeface="Arial" panose="020B0604020202020204" pitchFamily="34" charset="0"/>
                <a:buChar char="•"/>
              </a:pPr>
              <a:r>
                <a:rPr lang="en-GB" sz="1000" dirty="0">
                  <a:latin typeface="Arial" panose="020B0604020202020204" pitchFamily="34" charset="0"/>
                  <a:cs typeface="Arial" panose="020B0604020202020204" pitchFamily="34" charset="0"/>
                </a:rPr>
                <a:t>An additional </a:t>
              </a:r>
              <a:r>
                <a:rPr lang="en-GB" sz="1000" b="1" dirty="0">
                  <a:solidFill>
                    <a:srgbClr val="EA8132"/>
                  </a:solidFill>
                  <a:latin typeface="Arial" panose="020B0604020202020204" pitchFamily="34" charset="0"/>
                  <a:cs typeface="Arial" panose="020B0604020202020204" pitchFamily="34" charset="0"/>
                </a:rPr>
                <a:t>100 panellists </a:t>
              </a:r>
              <a:r>
                <a:rPr lang="en-GB" sz="1000" dirty="0">
                  <a:latin typeface="Arial" panose="020B0604020202020204" pitchFamily="34" charset="0"/>
                  <a:cs typeface="Arial" panose="020B0604020202020204" pitchFamily="34" charset="0"/>
                </a:rPr>
                <a:t>have joined via these methods</a:t>
              </a:r>
            </a:p>
            <a:p>
              <a:pPr marL="628650" lvl="1" indent="-171450" defTabSz="533400">
                <a:lnSpc>
                  <a:spcPct val="90000"/>
                </a:lnSpc>
                <a:spcBef>
                  <a:spcPct val="0"/>
                </a:spcBef>
                <a:spcAft>
                  <a:spcPct val="35000"/>
                </a:spcAft>
                <a:buFont typeface="Arial" panose="020B0604020202020204" pitchFamily="34" charset="0"/>
                <a:buChar char="•"/>
              </a:pPr>
              <a:endParaRPr lang="en-GB" sz="1000" dirty="0">
                <a:latin typeface="Arial" panose="020B0604020202020204" pitchFamily="34" charset="0"/>
                <a:cs typeface="Arial" panose="020B0604020202020204" pitchFamily="34" charset="0"/>
              </a:endParaRPr>
            </a:p>
            <a:p>
              <a:pPr marL="628650" lvl="1" indent="-171450" defTabSz="533400">
                <a:lnSpc>
                  <a:spcPct val="90000"/>
                </a:lnSpc>
                <a:spcBef>
                  <a:spcPct val="0"/>
                </a:spcBef>
                <a:spcAft>
                  <a:spcPct val="35000"/>
                </a:spcAft>
                <a:buFont typeface="Arial" panose="020B0604020202020204" pitchFamily="34" charset="0"/>
                <a:buChar char="•"/>
              </a:pPr>
              <a:r>
                <a:rPr lang="en-GB" sz="1000" dirty="0">
                  <a:latin typeface="Arial" panose="020B0604020202020204" pitchFamily="34" charset="0"/>
                  <a:cs typeface="Arial" panose="020B0604020202020204" pitchFamily="34" charset="0"/>
                </a:rPr>
                <a:t>This additional recruitment allowed an element of boosting of certain categories of citizen’s, such as younger people and hard to reach audiences</a:t>
              </a:r>
            </a:p>
          </p:txBody>
        </p:sp>
      </p:grpSp>
      <p:sp>
        <p:nvSpPr>
          <p:cNvPr id="14" name="Rectangle 13">
            <a:extLst>
              <a:ext uri="{FF2B5EF4-FFF2-40B4-BE49-F238E27FC236}">
                <a16:creationId xmlns:a16="http://schemas.microsoft.com/office/drawing/2014/main" id="{F6466C45-33D6-4736-8F69-7F25E3241069}"/>
              </a:ext>
            </a:extLst>
          </p:cNvPr>
          <p:cNvSpPr/>
          <p:nvPr/>
        </p:nvSpPr>
        <p:spPr>
          <a:xfrm>
            <a:off x="0" y="0"/>
            <a:ext cx="2849732"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4 – Appendices - Panel profile</a:t>
            </a:r>
          </a:p>
        </p:txBody>
      </p:sp>
      <p:sp>
        <p:nvSpPr>
          <p:cNvPr id="16" name="Content Placeholder 2">
            <a:extLst>
              <a:ext uri="{FF2B5EF4-FFF2-40B4-BE49-F238E27FC236}">
                <a16:creationId xmlns:a16="http://schemas.microsoft.com/office/drawing/2014/main" id="{055D97A8-B3D0-4E13-A663-0363D829732C}"/>
              </a:ext>
            </a:extLst>
          </p:cNvPr>
          <p:cNvSpPr txBox="1">
            <a:spLocks/>
          </p:cNvSpPr>
          <p:nvPr/>
        </p:nvSpPr>
        <p:spPr>
          <a:xfrm>
            <a:off x="2364406" y="5940848"/>
            <a:ext cx="7844914" cy="1247180"/>
          </a:xfrm>
          <a:prstGeom prst="rect">
            <a:avLst/>
          </a:prstGeom>
        </p:spPr>
        <p:txBody>
          <a:bodyPr vert="horz" lIns="91440" tIns="45720" rIns="91440" bIns="45720" rtlCol="0">
            <a:norm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lvl="2">
              <a:lnSpc>
                <a:spcPct val="120000"/>
              </a:lnSpc>
              <a:buFont typeface="Wingdings" panose="05000000000000000000" pitchFamily="2" charset="2"/>
              <a:buChar char="Ø"/>
            </a:pPr>
            <a:r>
              <a:rPr lang="en-GB" sz="1100" dirty="0">
                <a:solidFill>
                  <a:schemeClr val="tx1"/>
                </a:solidFill>
              </a:rPr>
              <a:t>Panellists have completed 7 surveys since the panel started, mainly online. Jungle Green conduct additional interviews by telephone and postal questionnaire where the respondent has chosen these alternative methods</a:t>
            </a:r>
            <a:endParaRPr lang="en-GB" sz="1100" b="1" dirty="0">
              <a:solidFill>
                <a:srgbClr val="00B0F0"/>
              </a:solidFill>
            </a:endParaRPr>
          </a:p>
          <a:p>
            <a:pPr marL="685800" lvl="2" indent="0">
              <a:buNone/>
            </a:pPr>
            <a:endParaRPr lang="en-US" sz="1050" b="1" i="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1809314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179E13C-FC3C-4820-8A95-41FE22677671}"/>
              </a:ext>
            </a:extLst>
          </p:cNvPr>
          <p:cNvSpPr>
            <a:spLocks noGrp="1"/>
          </p:cNvSpPr>
          <p:nvPr>
            <p:ph type="sldNum" sz="quarter" idx="12"/>
          </p:nvPr>
        </p:nvSpPr>
        <p:spPr/>
        <p:txBody>
          <a:bodyPr/>
          <a:lstStyle/>
          <a:p>
            <a:fld id="{F6E39E37-6BC0-A248-806A-337B0CEF6126}" type="slidenum">
              <a:rPr lang="en-US" smtClean="0"/>
              <a:t>35</a:t>
            </a:fld>
            <a:endParaRPr lang="en-US"/>
          </a:p>
        </p:txBody>
      </p:sp>
      <p:sp>
        <p:nvSpPr>
          <p:cNvPr id="14" name="Rectangle 13">
            <a:extLst>
              <a:ext uri="{FF2B5EF4-FFF2-40B4-BE49-F238E27FC236}">
                <a16:creationId xmlns:a16="http://schemas.microsoft.com/office/drawing/2014/main" id="{F6466C45-33D6-4736-8F69-7F25E3241069}"/>
              </a:ext>
            </a:extLst>
          </p:cNvPr>
          <p:cNvSpPr/>
          <p:nvPr/>
        </p:nvSpPr>
        <p:spPr>
          <a:xfrm>
            <a:off x="-1" y="0"/>
            <a:ext cx="3249227"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4 – Appendices – Panel profile</a:t>
            </a:r>
          </a:p>
        </p:txBody>
      </p:sp>
      <p:sp>
        <p:nvSpPr>
          <p:cNvPr id="18" name="Text Placeholder 1">
            <a:extLst>
              <a:ext uri="{FF2B5EF4-FFF2-40B4-BE49-F238E27FC236}">
                <a16:creationId xmlns:a16="http://schemas.microsoft.com/office/drawing/2014/main" id="{66CC2D5E-8391-4A16-BC12-79D41CCEDBCD}"/>
              </a:ext>
            </a:extLst>
          </p:cNvPr>
          <p:cNvSpPr>
            <a:spLocks noGrp="1"/>
          </p:cNvSpPr>
          <p:nvPr>
            <p:ph type="body" sz="quarter" idx="13"/>
          </p:nvPr>
        </p:nvSpPr>
        <p:spPr>
          <a:xfrm>
            <a:off x="151002" y="380194"/>
            <a:ext cx="11744136" cy="1030287"/>
          </a:xfrm>
        </p:spPr>
        <p:txBody>
          <a:bodyPr>
            <a:normAutofit/>
          </a:bodyPr>
          <a:lstStyle/>
          <a:p>
            <a:r>
              <a:rPr lang="en-US" sz="2000" dirty="0">
                <a:solidFill>
                  <a:srgbClr val="004992"/>
                </a:solidFill>
                <a:latin typeface="Arial" panose="020B0604020202020204" pitchFamily="34" charset="0"/>
                <a:ea typeface="Times New Roman" panose="02020603050405020304" pitchFamily="18" charset="0"/>
                <a:cs typeface="Arial" panose="020B0604020202020204" pitchFamily="34" charset="0"/>
              </a:rPr>
              <a:t>Comparison of the profile of the </a:t>
            </a:r>
            <a:r>
              <a:rPr lang="en-US" sz="2000" dirty="0">
                <a:solidFill>
                  <a:srgbClr val="768692"/>
                </a:solidFill>
                <a:latin typeface="Arial" panose="020B0604020202020204" pitchFamily="34" charset="0"/>
                <a:ea typeface="Times New Roman" panose="02020603050405020304" pitchFamily="18" charset="0"/>
                <a:cs typeface="Arial" panose="020B0604020202020204" pitchFamily="34" charset="0"/>
              </a:rPr>
              <a:t>entire BSW region population</a:t>
            </a:r>
            <a:r>
              <a:rPr lang="en-US" sz="2000" dirty="0">
                <a:solidFill>
                  <a:schemeClr val="accent1">
                    <a:lumMod val="75000"/>
                  </a:schemeClr>
                </a:solidFill>
                <a:latin typeface="Arial" panose="020B0604020202020204" pitchFamily="34" charset="0"/>
                <a:ea typeface="Times New Roman" panose="02020603050405020304" pitchFamily="18" charset="0"/>
                <a:cs typeface="Arial" panose="020B0604020202020204" pitchFamily="34" charset="0"/>
              </a:rPr>
              <a:t> </a:t>
            </a:r>
            <a:r>
              <a:rPr lang="en-US" sz="1600" i="1" dirty="0">
                <a:solidFill>
                  <a:srgbClr val="768692"/>
                </a:solidFill>
                <a:latin typeface="Arial" panose="020B0604020202020204" pitchFamily="34" charset="0"/>
                <a:ea typeface="Times New Roman" panose="02020603050405020304" pitchFamily="18" charset="0"/>
                <a:cs typeface="Arial" panose="020B0604020202020204" pitchFamily="34" charset="0"/>
              </a:rPr>
              <a:t>(according to census data/JNSA)</a:t>
            </a:r>
            <a:r>
              <a:rPr lang="en-US" sz="2000" dirty="0">
                <a:solidFill>
                  <a:srgbClr val="768692"/>
                </a:solidFill>
                <a:latin typeface="Arial" panose="020B0604020202020204" pitchFamily="34" charset="0"/>
                <a:ea typeface="Times New Roman" panose="02020603050405020304" pitchFamily="18" charset="0"/>
                <a:cs typeface="Arial" panose="020B0604020202020204" pitchFamily="34" charset="0"/>
              </a:rPr>
              <a:t>/ our rim weighted panel profile</a:t>
            </a:r>
            <a:r>
              <a:rPr lang="en-US" sz="2000" i="1" dirty="0">
                <a:solidFill>
                  <a:srgbClr val="768692"/>
                </a:solidFill>
                <a:latin typeface="Arial" panose="020B0604020202020204" pitchFamily="34" charset="0"/>
                <a:ea typeface="Times New Roman" panose="02020603050405020304" pitchFamily="18" charset="0"/>
                <a:cs typeface="Arial" panose="020B0604020202020204" pitchFamily="34" charset="0"/>
              </a:rPr>
              <a:t> </a:t>
            </a:r>
            <a:r>
              <a:rPr lang="en-US" sz="2000" dirty="0">
                <a:solidFill>
                  <a:srgbClr val="004992"/>
                </a:solidFill>
                <a:latin typeface="Arial" panose="020B0604020202020204" pitchFamily="34" charset="0"/>
                <a:ea typeface="Times New Roman" panose="02020603050405020304" pitchFamily="18" charset="0"/>
                <a:cs typeface="Arial" panose="020B0604020202020204" pitchFamily="34" charset="0"/>
              </a:rPr>
              <a:t>and the </a:t>
            </a:r>
            <a:r>
              <a:rPr lang="en-US" sz="2000" dirty="0">
                <a:solidFill>
                  <a:srgbClr val="64B22D"/>
                </a:solidFill>
                <a:latin typeface="Arial" panose="020B0604020202020204" pitchFamily="34" charset="0"/>
                <a:ea typeface="Times New Roman" panose="02020603050405020304" pitchFamily="18" charset="0"/>
                <a:cs typeface="Arial" panose="020B0604020202020204" pitchFamily="34" charset="0"/>
              </a:rPr>
              <a:t>actual panel profile recruited as at Dec 2021</a:t>
            </a:r>
            <a:endParaRPr lang="en-GB" sz="2000" i="1" dirty="0">
              <a:solidFill>
                <a:srgbClr val="64B22D"/>
              </a:solidFill>
              <a:latin typeface="Arial" panose="020B0604020202020204" pitchFamily="34" charset="0"/>
              <a:cs typeface="Arial" panose="020B0604020202020204" pitchFamily="34" charset="0"/>
            </a:endParaRPr>
          </a:p>
        </p:txBody>
      </p:sp>
      <p:sp>
        <p:nvSpPr>
          <p:cNvPr id="19" name="Oval Callout 7">
            <a:extLst>
              <a:ext uri="{FF2B5EF4-FFF2-40B4-BE49-F238E27FC236}">
                <a16:creationId xmlns:a16="http://schemas.microsoft.com/office/drawing/2014/main" id="{007933BC-B2B6-4BBD-98E9-D6694F5CF629}"/>
              </a:ext>
            </a:extLst>
          </p:cNvPr>
          <p:cNvSpPr/>
          <p:nvPr/>
        </p:nvSpPr>
        <p:spPr>
          <a:xfrm>
            <a:off x="8701657" y="2015721"/>
            <a:ext cx="3193481" cy="2826558"/>
          </a:xfrm>
          <a:prstGeom prst="wedgeEllipseCallout">
            <a:avLst>
              <a:gd name="adj1" fmla="val -39613"/>
              <a:gd name="adj2" fmla="val 29797"/>
            </a:avLst>
          </a:prstGeom>
          <a:noFill/>
          <a:ln w="76200">
            <a:solidFill>
              <a:schemeClr val="accent5">
                <a:lumMod val="75000"/>
              </a:schemeClr>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400" b="1" dirty="0">
              <a:solidFill>
                <a:schemeClr val="tx1"/>
              </a:solidFill>
              <a:latin typeface="Century Gothic" panose="020B0502020202020204" pitchFamily="34" charset="0"/>
            </a:endParaRPr>
          </a:p>
          <a:p>
            <a:pPr algn="ctr">
              <a:defRPr/>
            </a:pPr>
            <a:endParaRPr lang="en-GB" sz="1200" b="1" dirty="0">
              <a:solidFill>
                <a:schemeClr val="accent5">
                  <a:lumMod val="75000"/>
                </a:schemeClr>
              </a:solidFill>
              <a:latin typeface="Arial" panose="020B0604020202020204" pitchFamily="34" charset="0"/>
              <a:cs typeface="Arial" panose="020B0604020202020204" pitchFamily="34" charset="0"/>
            </a:endParaRPr>
          </a:p>
          <a:p>
            <a:pPr algn="ctr">
              <a:defRPr/>
            </a:pPr>
            <a:r>
              <a:rPr lang="en-GB" sz="1200" b="1" dirty="0">
                <a:solidFill>
                  <a:schemeClr val="accent5">
                    <a:lumMod val="75000"/>
                  </a:schemeClr>
                </a:solidFill>
                <a:latin typeface="Arial" panose="020B0604020202020204" pitchFamily="34" charset="0"/>
                <a:cs typeface="Arial" panose="020B0604020202020204" pitchFamily="34" charset="0"/>
              </a:rPr>
              <a:t>NB:</a:t>
            </a:r>
          </a:p>
          <a:p>
            <a:pPr algn="ctr">
              <a:defRPr/>
            </a:pPr>
            <a:r>
              <a:rPr lang="en-GB" sz="1200" b="1" dirty="0">
                <a:solidFill>
                  <a:schemeClr val="accent5">
                    <a:lumMod val="75000"/>
                  </a:schemeClr>
                </a:solidFill>
                <a:latin typeface="Arial" panose="020B0604020202020204" pitchFamily="34" charset="0"/>
                <a:cs typeface="Arial" panose="020B0604020202020204" pitchFamily="34" charset="0"/>
              </a:rPr>
              <a:t>Survey 7 participants’ responses have been rim weighted to reflect the exact profile of the BSW population.</a:t>
            </a:r>
          </a:p>
          <a:p>
            <a:pPr algn="ctr">
              <a:defRPr/>
            </a:pPr>
            <a:endParaRPr lang="en-GB" sz="1200" b="1" dirty="0">
              <a:solidFill>
                <a:schemeClr val="accent5">
                  <a:lumMod val="75000"/>
                </a:schemeClr>
              </a:solidFill>
              <a:latin typeface="Arial" panose="020B0604020202020204" pitchFamily="34" charset="0"/>
              <a:cs typeface="Arial" panose="020B0604020202020204" pitchFamily="34" charset="0"/>
            </a:endParaRPr>
          </a:p>
          <a:p>
            <a:pPr algn="ctr">
              <a:defRPr/>
            </a:pPr>
            <a:r>
              <a:rPr lang="en-GB" sz="1200" b="1" dirty="0">
                <a:solidFill>
                  <a:schemeClr val="tx1"/>
                </a:solidFill>
                <a:latin typeface="Century Gothic" panose="020B0502020202020204" pitchFamily="34" charset="0"/>
              </a:rPr>
              <a:t>The sample profile relating to the findings in section 3 of this report is, therefore, exactly </a:t>
            </a:r>
            <a:r>
              <a:rPr lang="en-GB" sz="1200" b="1" dirty="0">
                <a:solidFill>
                  <a:schemeClr val="bg1">
                    <a:lumMod val="50000"/>
                  </a:schemeClr>
                </a:solidFill>
                <a:latin typeface="Century Gothic" panose="020B0502020202020204" pitchFamily="34" charset="0"/>
              </a:rPr>
              <a:t>the same as the grey bars in the following charts</a:t>
            </a:r>
            <a:endParaRPr lang="en-GB" sz="1600" dirty="0">
              <a:solidFill>
                <a:schemeClr val="bg1">
                  <a:lumMod val="50000"/>
                </a:schemeClr>
              </a:solidFill>
              <a:latin typeface="Century Gothic" panose="020B0502020202020204" pitchFamily="34" charset="0"/>
            </a:endParaRPr>
          </a:p>
          <a:p>
            <a:pPr algn="ctr">
              <a:defRPr/>
            </a:pPr>
            <a:r>
              <a:rPr lang="en-GB" sz="1200" i="1" dirty="0">
                <a:solidFill>
                  <a:schemeClr val="accent5">
                    <a:lumMod val="75000"/>
                  </a:schemeClr>
                </a:solidFill>
                <a:latin typeface="Century Gothic" panose="020B0502020202020204" pitchFamily="34" charset="0"/>
              </a:rPr>
              <a:t> </a:t>
            </a:r>
          </a:p>
          <a:p>
            <a:pPr algn="ctr">
              <a:defRPr/>
            </a:pPr>
            <a:endParaRPr lang="en-GB" i="1" dirty="0">
              <a:solidFill>
                <a:schemeClr val="tx1"/>
              </a:solidFill>
              <a:latin typeface="Century Gothic" panose="020B0502020202020204" pitchFamily="34" charset="0"/>
            </a:endParaRPr>
          </a:p>
        </p:txBody>
      </p:sp>
      <p:sp>
        <p:nvSpPr>
          <p:cNvPr id="8" name="TextBox 5">
            <a:extLst>
              <a:ext uri="{FF2B5EF4-FFF2-40B4-BE49-F238E27FC236}">
                <a16:creationId xmlns:a16="http://schemas.microsoft.com/office/drawing/2014/main" id="{13D40ACA-6A48-4984-92DF-0F7B2B601617}"/>
              </a:ext>
            </a:extLst>
          </p:cNvPr>
          <p:cNvSpPr txBox="1"/>
          <p:nvPr/>
        </p:nvSpPr>
        <p:spPr>
          <a:xfrm>
            <a:off x="1567919" y="1209005"/>
            <a:ext cx="9271715" cy="400105"/>
          </a:xfrm>
          <a:prstGeom prst="rect">
            <a:avLst/>
          </a:prstGeom>
          <a:noFill/>
        </p:spPr>
        <p:txBody>
          <a:bodyPr wrap="square" lIns="91436" tIns="45718" rIns="91436" bIns="45718"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100" b="1" dirty="0">
                <a:solidFill>
                  <a:schemeClr val="bg1">
                    <a:lumMod val="50000"/>
                  </a:schemeClr>
                </a:solidFill>
                <a:latin typeface="Arial" panose="020B0604020202020204" pitchFamily="34" charset="0"/>
                <a:cs typeface="Arial" panose="020B0604020202020204" pitchFamily="34" charset="0"/>
              </a:rPr>
              <a:t>% of BSW entire population/survey 7 participant rim weighted profile </a:t>
            </a:r>
            <a:r>
              <a:rPr lang="en-GB" sz="1100" i="1" dirty="0">
                <a:solidFill>
                  <a:srgbClr val="000000"/>
                </a:solidFill>
                <a:latin typeface="Arial" panose="020B0604020202020204" pitchFamily="34" charset="0"/>
                <a:cs typeface="Arial" panose="020B0604020202020204" pitchFamily="34" charset="0"/>
              </a:rPr>
              <a:t>(</a:t>
            </a:r>
            <a:r>
              <a:rPr lang="en-GB" i="1" dirty="0">
                <a:solidFill>
                  <a:srgbClr val="000000"/>
                </a:solidFill>
                <a:latin typeface="Arial" panose="020B0604020202020204" pitchFamily="34" charset="0"/>
                <a:cs typeface="Arial" panose="020B0604020202020204" pitchFamily="34" charset="0"/>
              </a:rPr>
              <a:t>521</a:t>
            </a:r>
            <a:r>
              <a:rPr lang="en-GB" sz="1100" i="1" dirty="0">
                <a:solidFill>
                  <a:srgbClr val="000000"/>
                </a:solidFill>
                <a:latin typeface="Arial" panose="020B0604020202020204" pitchFamily="34" charset="0"/>
                <a:cs typeface="Arial" panose="020B0604020202020204" pitchFamily="34" charset="0"/>
              </a:rPr>
              <a:t>)    </a:t>
            </a:r>
            <a:r>
              <a:rPr lang="en-GB" sz="1100" b="1" dirty="0">
                <a:solidFill>
                  <a:srgbClr val="64B22D"/>
                </a:solidFill>
                <a:latin typeface="Arial" panose="020B0604020202020204" pitchFamily="34" charset="0"/>
                <a:cs typeface="Arial" panose="020B0604020202020204" pitchFamily="34" charset="0"/>
              </a:rPr>
              <a:t>% of our actual panellist profile as at Dec 2021 </a:t>
            </a:r>
            <a:r>
              <a:rPr lang="en-GB" sz="1100" i="1" dirty="0">
                <a:solidFill>
                  <a:srgbClr val="000000"/>
                </a:solidFill>
                <a:latin typeface="Arial" panose="020B0604020202020204" pitchFamily="34" charset="0"/>
                <a:cs typeface="Arial" panose="020B0604020202020204" pitchFamily="34" charset="0"/>
              </a:rPr>
              <a:t>(</a:t>
            </a:r>
            <a:r>
              <a:rPr lang="en-GB" i="1" dirty="0">
                <a:solidFill>
                  <a:srgbClr val="000000"/>
                </a:solidFill>
                <a:latin typeface="Arial" panose="020B0604020202020204" pitchFamily="34" charset="0"/>
                <a:cs typeface="Arial" panose="020B0604020202020204" pitchFamily="34" charset="0"/>
              </a:rPr>
              <a:t>1,187</a:t>
            </a:r>
            <a:r>
              <a:rPr lang="en-GB" sz="1100" i="1" dirty="0">
                <a:solidFill>
                  <a:srgbClr val="000000"/>
                </a:solidFill>
                <a:latin typeface="Arial" panose="020B0604020202020204" pitchFamily="34" charset="0"/>
                <a:cs typeface="Arial" panose="020B0604020202020204" pitchFamily="34" charset="0"/>
              </a:rPr>
              <a:t>)</a:t>
            </a:r>
          </a:p>
          <a:p>
            <a:endParaRPr lang="en-GB" sz="900" i="1" dirty="0">
              <a:solidFill>
                <a:srgbClr val="000000"/>
              </a:solidFill>
              <a:latin typeface="Century Gothic" panose="020B0502020202020204" pitchFamily="34" charset="0"/>
            </a:endParaRPr>
          </a:p>
        </p:txBody>
      </p:sp>
      <p:graphicFrame>
        <p:nvGraphicFramePr>
          <p:cNvPr id="9" name="Content Placeholder 11">
            <a:extLst>
              <a:ext uri="{FF2B5EF4-FFF2-40B4-BE49-F238E27FC236}">
                <a16:creationId xmlns:a16="http://schemas.microsoft.com/office/drawing/2014/main" id="{6B5EF2BD-4A7F-4126-9B51-85E5DA841FA6}"/>
              </a:ext>
            </a:extLst>
          </p:cNvPr>
          <p:cNvGraphicFramePr>
            <a:graphicFrameLocks/>
          </p:cNvGraphicFramePr>
          <p:nvPr>
            <p:extLst>
              <p:ext uri="{D42A27DB-BD31-4B8C-83A1-F6EECF244321}">
                <p14:modId xmlns:p14="http://schemas.microsoft.com/office/powerpoint/2010/main" val="2478202960"/>
              </p:ext>
            </p:extLst>
          </p:nvPr>
        </p:nvGraphicFramePr>
        <p:xfrm>
          <a:off x="1930497" y="1305929"/>
          <a:ext cx="7355459" cy="51687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440943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6B620FD-E417-46D1-8A9D-6BFA4B8B7511}"/>
              </a:ext>
            </a:extLst>
          </p:cNvPr>
          <p:cNvSpPr>
            <a:spLocks noGrp="1"/>
          </p:cNvSpPr>
          <p:nvPr>
            <p:ph type="sldNum" sz="quarter" idx="12"/>
          </p:nvPr>
        </p:nvSpPr>
        <p:spPr/>
        <p:txBody>
          <a:bodyPr/>
          <a:lstStyle/>
          <a:p>
            <a:fld id="{F6E39E37-6BC0-A248-806A-337B0CEF6126}" type="slidenum">
              <a:rPr lang="en-US" smtClean="0"/>
              <a:t>36</a:t>
            </a:fld>
            <a:endParaRPr lang="en-US"/>
          </a:p>
        </p:txBody>
      </p:sp>
      <p:sp>
        <p:nvSpPr>
          <p:cNvPr id="11" name="Rectangle 10">
            <a:extLst>
              <a:ext uri="{FF2B5EF4-FFF2-40B4-BE49-F238E27FC236}">
                <a16:creationId xmlns:a16="http://schemas.microsoft.com/office/drawing/2014/main" id="{ABC5FC2F-F4B7-4202-93EB-4ED3BF27AF24}"/>
              </a:ext>
            </a:extLst>
          </p:cNvPr>
          <p:cNvSpPr/>
          <p:nvPr/>
        </p:nvSpPr>
        <p:spPr>
          <a:xfrm>
            <a:off x="-1" y="0"/>
            <a:ext cx="3249227"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4 – Appendices – Panel profile</a:t>
            </a:r>
          </a:p>
        </p:txBody>
      </p:sp>
      <p:graphicFrame>
        <p:nvGraphicFramePr>
          <p:cNvPr id="7" name="Content Placeholder 11">
            <a:extLst>
              <a:ext uri="{FF2B5EF4-FFF2-40B4-BE49-F238E27FC236}">
                <a16:creationId xmlns:a16="http://schemas.microsoft.com/office/drawing/2014/main" id="{DC325D25-227A-4431-B78A-F9B59951E41E}"/>
              </a:ext>
            </a:extLst>
          </p:cNvPr>
          <p:cNvGraphicFramePr>
            <a:graphicFrameLocks/>
          </p:cNvGraphicFramePr>
          <p:nvPr>
            <p:extLst>
              <p:ext uri="{D42A27DB-BD31-4B8C-83A1-F6EECF244321}">
                <p14:modId xmlns:p14="http://schemas.microsoft.com/office/powerpoint/2010/main" val="4271108438"/>
              </p:ext>
            </p:extLst>
          </p:nvPr>
        </p:nvGraphicFramePr>
        <p:xfrm>
          <a:off x="2237017" y="1457520"/>
          <a:ext cx="7276571" cy="5168787"/>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 Placeholder 1">
            <a:extLst>
              <a:ext uri="{FF2B5EF4-FFF2-40B4-BE49-F238E27FC236}">
                <a16:creationId xmlns:a16="http://schemas.microsoft.com/office/drawing/2014/main" id="{1B9B6900-6694-484C-AA7B-59BFD7966175}"/>
              </a:ext>
            </a:extLst>
          </p:cNvPr>
          <p:cNvSpPr>
            <a:spLocks noGrp="1"/>
          </p:cNvSpPr>
          <p:nvPr>
            <p:ph type="body" sz="quarter" idx="13"/>
          </p:nvPr>
        </p:nvSpPr>
        <p:spPr>
          <a:xfrm>
            <a:off x="151002" y="380194"/>
            <a:ext cx="11744136" cy="1030287"/>
          </a:xfrm>
        </p:spPr>
        <p:txBody>
          <a:bodyPr>
            <a:normAutofit/>
          </a:bodyPr>
          <a:lstStyle/>
          <a:p>
            <a:r>
              <a:rPr lang="en-US" sz="2000" dirty="0">
                <a:solidFill>
                  <a:srgbClr val="004992"/>
                </a:solidFill>
                <a:latin typeface="Arial" panose="020B0604020202020204" pitchFamily="34" charset="0"/>
                <a:ea typeface="Times New Roman" panose="02020603050405020304" pitchFamily="18" charset="0"/>
                <a:cs typeface="Arial" panose="020B0604020202020204" pitchFamily="34" charset="0"/>
              </a:rPr>
              <a:t>Comparison of the profile of the </a:t>
            </a:r>
            <a:r>
              <a:rPr lang="en-US" sz="2000" dirty="0">
                <a:solidFill>
                  <a:srgbClr val="768692"/>
                </a:solidFill>
                <a:latin typeface="Arial" panose="020B0604020202020204" pitchFamily="34" charset="0"/>
                <a:ea typeface="Times New Roman" panose="02020603050405020304" pitchFamily="18" charset="0"/>
                <a:cs typeface="Arial" panose="020B0604020202020204" pitchFamily="34" charset="0"/>
              </a:rPr>
              <a:t>entire BSW region population</a:t>
            </a:r>
            <a:r>
              <a:rPr lang="en-US" sz="2000" dirty="0">
                <a:solidFill>
                  <a:schemeClr val="accent1">
                    <a:lumMod val="75000"/>
                  </a:schemeClr>
                </a:solidFill>
                <a:latin typeface="Arial" panose="020B0604020202020204" pitchFamily="34" charset="0"/>
                <a:ea typeface="Times New Roman" panose="02020603050405020304" pitchFamily="18" charset="0"/>
                <a:cs typeface="Arial" panose="020B0604020202020204" pitchFamily="34" charset="0"/>
              </a:rPr>
              <a:t> </a:t>
            </a:r>
            <a:r>
              <a:rPr lang="en-US" sz="1600" i="1" dirty="0">
                <a:solidFill>
                  <a:srgbClr val="768692"/>
                </a:solidFill>
                <a:latin typeface="Arial" panose="020B0604020202020204" pitchFamily="34" charset="0"/>
                <a:ea typeface="Times New Roman" panose="02020603050405020304" pitchFamily="18" charset="0"/>
                <a:cs typeface="Arial" panose="020B0604020202020204" pitchFamily="34" charset="0"/>
              </a:rPr>
              <a:t>(according to census data/JNSA)</a:t>
            </a:r>
            <a:r>
              <a:rPr lang="en-US" sz="2000" dirty="0">
                <a:solidFill>
                  <a:srgbClr val="768692"/>
                </a:solidFill>
                <a:latin typeface="Arial" panose="020B0604020202020204" pitchFamily="34" charset="0"/>
                <a:ea typeface="Times New Roman" panose="02020603050405020304" pitchFamily="18" charset="0"/>
                <a:cs typeface="Arial" panose="020B0604020202020204" pitchFamily="34" charset="0"/>
              </a:rPr>
              <a:t>/ our rim weighted panel profile</a:t>
            </a:r>
            <a:r>
              <a:rPr lang="en-US" sz="2000" i="1" dirty="0">
                <a:solidFill>
                  <a:srgbClr val="768692"/>
                </a:solidFill>
                <a:latin typeface="Arial" panose="020B0604020202020204" pitchFamily="34" charset="0"/>
                <a:ea typeface="Times New Roman" panose="02020603050405020304" pitchFamily="18" charset="0"/>
                <a:cs typeface="Arial" panose="020B0604020202020204" pitchFamily="34" charset="0"/>
              </a:rPr>
              <a:t> </a:t>
            </a:r>
            <a:r>
              <a:rPr lang="en-US" sz="2000" dirty="0">
                <a:solidFill>
                  <a:srgbClr val="004992"/>
                </a:solidFill>
                <a:latin typeface="Arial" panose="020B0604020202020204" pitchFamily="34" charset="0"/>
                <a:ea typeface="Times New Roman" panose="02020603050405020304" pitchFamily="18" charset="0"/>
                <a:cs typeface="Arial" panose="020B0604020202020204" pitchFamily="34" charset="0"/>
              </a:rPr>
              <a:t>and the </a:t>
            </a:r>
            <a:r>
              <a:rPr lang="en-US" sz="2000" dirty="0">
                <a:solidFill>
                  <a:srgbClr val="64B22D"/>
                </a:solidFill>
                <a:latin typeface="Arial" panose="020B0604020202020204" pitchFamily="34" charset="0"/>
                <a:ea typeface="Times New Roman" panose="02020603050405020304" pitchFamily="18" charset="0"/>
                <a:cs typeface="Arial" panose="020B0604020202020204" pitchFamily="34" charset="0"/>
              </a:rPr>
              <a:t>actual panel profile recruited as at Dec 2021</a:t>
            </a:r>
            <a:endParaRPr lang="en-GB" sz="2000" i="1" dirty="0">
              <a:solidFill>
                <a:srgbClr val="64B22D"/>
              </a:solidFill>
              <a:latin typeface="Arial" panose="020B0604020202020204" pitchFamily="34" charset="0"/>
              <a:cs typeface="Arial" panose="020B0604020202020204" pitchFamily="34" charset="0"/>
            </a:endParaRPr>
          </a:p>
        </p:txBody>
      </p:sp>
      <p:sp>
        <p:nvSpPr>
          <p:cNvPr id="13" name="TextBox 5">
            <a:extLst>
              <a:ext uri="{FF2B5EF4-FFF2-40B4-BE49-F238E27FC236}">
                <a16:creationId xmlns:a16="http://schemas.microsoft.com/office/drawing/2014/main" id="{38F33592-CD63-4429-8DAD-03C004949F15}"/>
              </a:ext>
            </a:extLst>
          </p:cNvPr>
          <p:cNvSpPr txBox="1"/>
          <p:nvPr/>
        </p:nvSpPr>
        <p:spPr>
          <a:xfrm>
            <a:off x="1567919" y="1209005"/>
            <a:ext cx="9271715" cy="400105"/>
          </a:xfrm>
          <a:prstGeom prst="rect">
            <a:avLst/>
          </a:prstGeom>
          <a:noFill/>
        </p:spPr>
        <p:txBody>
          <a:bodyPr wrap="square" lIns="91436" tIns="45718" rIns="91436" bIns="45718"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100" b="1" dirty="0">
                <a:solidFill>
                  <a:schemeClr val="bg1">
                    <a:lumMod val="50000"/>
                  </a:schemeClr>
                </a:solidFill>
                <a:latin typeface="Arial" panose="020B0604020202020204" pitchFamily="34" charset="0"/>
                <a:cs typeface="Arial" panose="020B0604020202020204" pitchFamily="34" charset="0"/>
              </a:rPr>
              <a:t>% of BSW entire population/survey 7 participant rim weighted profile </a:t>
            </a:r>
            <a:r>
              <a:rPr lang="en-GB" sz="1100" i="1" dirty="0">
                <a:solidFill>
                  <a:srgbClr val="000000"/>
                </a:solidFill>
                <a:latin typeface="Arial" panose="020B0604020202020204" pitchFamily="34" charset="0"/>
                <a:cs typeface="Arial" panose="020B0604020202020204" pitchFamily="34" charset="0"/>
              </a:rPr>
              <a:t>(</a:t>
            </a:r>
            <a:r>
              <a:rPr lang="en-GB" i="1" dirty="0">
                <a:solidFill>
                  <a:srgbClr val="000000"/>
                </a:solidFill>
                <a:latin typeface="Arial" panose="020B0604020202020204" pitchFamily="34" charset="0"/>
                <a:cs typeface="Arial" panose="020B0604020202020204" pitchFamily="34" charset="0"/>
              </a:rPr>
              <a:t>521</a:t>
            </a:r>
            <a:r>
              <a:rPr lang="en-GB" sz="1100" i="1" dirty="0">
                <a:solidFill>
                  <a:srgbClr val="000000"/>
                </a:solidFill>
                <a:latin typeface="Arial" panose="020B0604020202020204" pitchFamily="34" charset="0"/>
                <a:cs typeface="Arial" panose="020B0604020202020204" pitchFamily="34" charset="0"/>
              </a:rPr>
              <a:t>)    </a:t>
            </a:r>
            <a:r>
              <a:rPr lang="en-GB" sz="1100" b="1" dirty="0">
                <a:solidFill>
                  <a:srgbClr val="64B22D"/>
                </a:solidFill>
                <a:latin typeface="Arial" panose="020B0604020202020204" pitchFamily="34" charset="0"/>
                <a:cs typeface="Arial" panose="020B0604020202020204" pitchFamily="34" charset="0"/>
              </a:rPr>
              <a:t>% of our actual panellist profile as at Dec 2021 </a:t>
            </a:r>
            <a:r>
              <a:rPr lang="en-GB" sz="1100" i="1" dirty="0">
                <a:solidFill>
                  <a:srgbClr val="000000"/>
                </a:solidFill>
                <a:latin typeface="Arial" panose="020B0604020202020204" pitchFamily="34" charset="0"/>
                <a:cs typeface="Arial" panose="020B0604020202020204" pitchFamily="34" charset="0"/>
              </a:rPr>
              <a:t>(</a:t>
            </a:r>
            <a:r>
              <a:rPr lang="en-GB" i="1" dirty="0">
                <a:solidFill>
                  <a:srgbClr val="000000"/>
                </a:solidFill>
                <a:latin typeface="Arial" panose="020B0604020202020204" pitchFamily="34" charset="0"/>
                <a:cs typeface="Arial" panose="020B0604020202020204" pitchFamily="34" charset="0"/>
              </a:rPr>
              <a:t>1,187</a:t>
            </a:r>
            <a:r>
              <a:rPr lang="en-GB" sz="1100" i="1" dirty="0">
                <a:solidFill>
                  <a:srgbClr val="000000"/>
                </a:solidFill>
                <a:latin typeface="Arial" panose="020B0604020202020204" pitchFamily="34" charset="0"/>
                <a:cs typeface="Arial" panose="020B0604020202020204" pitchFamily="34" charset="0"/>
              </a:rPr>
              <a:t>)</a:t>
            </a:r>
          </a:p>
          <a:p>
            <a:endParaRPr lang="en-GB" sz="900" i="1" dirty="0">
              <a:solidFill>
                <a:srgbClr val="000000"/>
              </a:solidFill>
              <a:latin typeface="Century Gothic" panose="020B0502020202020204" pitchFamily="34" charset="0"/>
            </a:endParaRPr>
          </a:p>
        </p:txBody>
      </p:sp>
    </p:spTree>
    <p:extLst>
      <p:ext uri="{BB962C8B-B14F-4D97-AF65-F5344CB8AC3E}">
        <p14:creationId xmlns:p14="http://schemas.microsoft.com/office/powerpoint/2010/main" val="22220420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11">
            <a:extLst>
              <a:ext uri="{FF2B5EF4-FFF2-40B4-BE49-F238E27FC236}">
                <a16:creationId xmlns:a16="http://schemas.microsoft.com/office/drawing/2014/main" id="{119E4C39-453B-42F7-9FF3-011D87AD2D66}"/>
              </a:ext>
            </a:extLst>
          </p:cNvPr>
          <p:cNvGraphicFramePr>
            <a:graphicFrameLocks/>
          </p:cNvGraphicFramePr>
          <p:nvPr>
            <p:extLst>
              <p:ext uri="{D42A27DB-BD31-4B8C-83A1-F6EECF244321}">
                <p14:modId xmlns:p14="http://schemas.microsoft.com/office/powerpoint/2010/main" val="176074825"/>
              </p:ext>
            </p:extLst>
          </p:nvPr>
        </p:nvGraphicFramePr>
        <p:xfrm>
          <a:off x="1975722" y="1409057"/>
          <a:ext cx="7560839" cy="5168787"/>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B6B620FD-E417-46D1-8A9D-6BFA4B8B7511}"/>
              </a:ext>
            </a:extLst>
          </p:cNvPr>
          <p:cNvSpPr>
            <a:spLocks noGrp="1"/>
          </p:cNvSpPr>
          <p:nvPr>
            <p:ph type="sldNum" sz="quarter" idx="12"/>
          </p:nvPr>
        </p:nvSpPr>
        <p:spPr/>
        <p:txBody>
          <a:bodyPr/>
          <a:lstStyle/>
          <a:p>
            <a:fld id="{F6E39E37-6BC0-A248-806A-337B0CEF6126}" type="slidenum">
              <a:rPr lang="en-US" smtClean="0"/>
              <a:t>37</a:t>
            </a:fld>
            <a:endParaRPr lang="en-US"/>
          </a:p>
        </p:txBody>
      </p:sp>
      <p:sp>
        <p:nvSpPr>
          <p:cNvPr id="11" name="Rectangle 10">
            <a:extLst>
              <a:ext uri="{FF2B5EF4-FFF2-40B4-BE49-F238E27FC236}">
                <a16:creationId xmlns:a16="http://schemas.microsoft.com/office/drawing/2014/main" id="{ABC5FC2F-F4B7-4202-93EB-4ED3BF27AF24}"/>
              </a:ext>
            </a:extLst>
          </p:cNvPr>
          <p:cNvSpPr/>
          <p:nvPr/>
        </p:nvSpPr>
        <p:spPr>
          <a:xfrm>
            <a:off x="-1" y="0"/>
            <a:ext cx="3249227"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4 – Appendices – Panel profile</a:t>
            </a:r>
          </a:p>
        </p:txBody>
      </p:sp>
      <p:sp>
        <p:nvSpPr>
          <p:cNvPr id="12" name="Text Placeholder 1">
            <a:extLst>
              <a:ext uri="{FF2B5EF4-FFF2-40B4-BE49-F238E27FC236}">
                <a16:creationId xmlns:a16="http://schemas.microsoft.com/office/drawing/2014/main" id="{989C0C79-F4DE-4C32-B20E-4B4C89016B28}"/>
              </a:ext>
            </a:extLst>
          </p:cNvPr>
          <p:cNvSpPr>
            <a:spLocks noGrp="1"/>
          </p:cNvSpPr>
          <p:nvPr>
            <p:ph type="body" sz="quarter" idx="13"/>
          </p:nvPr>
        </p:nvSpPr>
        <p:spPr>
          <a:xfrm>
            <a:off x="151002" y="380194"/>
            <a:ext cx="11744136" cy="1030287"/>
          </a:xfrm>
        </p:spPr>
        <p:txBody>
          <a:bodyPr>
            <a:normAutofit/>
          </a:bodyPr>
          <a:lstStyle/>
          <a:p>
            <a:r>
              <a:rPr lang="en-US" sz="2000" dirty="0">
                <a:solidFill>
                  <a:srgbClr val="004992"/>
                </a:solidFill>
                <a:latin typeface="Arial" panose="020B0604020202020204" pitchFamily="34" charset="0"/>
                <a:ea typeface="Times New Roman" panose="02020603050405020304" pitchFamily="18" charset="0"/>
                <a:cs typeface="Arial" panose="020B0604020202020204" pitchFamily="34" charset="0"/>
              </a:rPr>
              <a:t>Comparison of the profile of the </a:t>
            </a:r>
            <a:r>
              <a:rPr lang="en-US" sz="2000" dirty="0">
                <a:solidFill>
                  <a:srgbClr val="768692"/>
                </a:solidFill>
                <a:latin typeface="Arial" panose="020B0604020202020204" pitchFamily="34" charset="0"/>
                <a:ea typeface="Times New Roman" panose="02020603050405020304" pitchFamily="18" charset="0"/>
                <a:cs typeface="Arial" panose="020B0604020202020204" pitchFamily="34" charset="0"/>
              </a:rPr>
              <a:t>entire BSW region population</a:t>
            </a:r>
            <a:r>
              <a:rPr lang="en-US" sz="2000" dirty="0">
                <a:solidFill>
                  <a:schemeClr val="accent1">
                    <a:lumMod val="75000"/>
                  </a:schemeClr>
                </a:solidFill>
                <a:latin typeface="Arial" panose="020B0604020202020204" pitchFamily="34" charset="0"/>
                <a:ea typeface="Times New Roman" panose="02020603050405020304" pitchFamily="18" charset="0"/>
                <a:cs typeface="Arial" panose="020B0604020202020204" pitchFamily="34" charset="0"/>
              </a:rPr>
              <a:t> </a:t>
            </a:r>
            <a:r>
              <a:rPr lang="en-US" sz="1600" i="1" dirty="0">
                <a:solidFill>
                  <a:srgbClr val="768692"/>
                </a:solidFill>
                <a:latin typeface="Arial" panose="020B0604020202020204" pitchFamily="34" charset="0"/>
                <a:ea typeface="Times New Roman" panose="02020603050405020304" pitchFamily="18" charset="0"/>
                <a:cs typeface="Arial" panose="020B0604020202020204" pitchFamily="34" charset="0"/>
              </a:rPr>
              <a:t>(according to census data/JNSA)</a:t>
            </a:r>
            <a:r>
              <a:rPr lang="en-US" sz="2000" dirty="0">
                <a:solidFill>
                  <a:srgbClr val="768692"/>
                </a:solidFill>
                <a:latin typeface="Arial" panose="020B0604020202020204" pitchFamily="34" charset="0"/>
                <a:ea typeface="Times New Roman" panose="02020603050405020304" pitchFamily="18" charset="0"/>
                <a:cs typeface="Arial" panose="020B0604020202020204" pitchFamily="34" charset="0"/>
              </a:rPr>
              <a:t>/ our rim weighted panel profile</a:t>
            </a:r>
            <a:r>
              <a:rPr lang="en-US" sz="2000" i="1" dirty="0">
                <a:solidFill>
                  <a:srgbClr val="768692"/>
                </a:solidFill>
                <a:latin typeface="Arial" panose="020B0604020202020204" pitchFamily="34" charset="0"/>
                <a:ea typeface="Times New Roman" panose="02020603050405020304" pitchFamily="18" charset="0"/>
                <a:cs typeface="Arial" panose="020B0604020202020204" pitchFamily="34" charset="0"/>
              </a:rPr>
              <a:t> </a:t>
            </a:r>
            <a:r>
              <a:rPr lang="en-US" sz="2000" dirty="0">
                <a:solidFill>
                  <a:srgbClr val="004992"/>
                </a:solidFill>
                <a:latin typeface="Arial" panose="020B0604020202020204" pitchFamily="34" charset="0"/>
                <a:ea typeface="Times New Roman" panose="02020603050405020304" pitchFamily="18" charset="0"/>
                <a:cs typeface="Arial" panose="020B0604020202020204" pitchFamily="34" charset="0"/>
              </a:rPr>
              <a:t>and the </a:t>
            </a:r>
            <a:r>
              <a:rPr lang="en-US" sz="2000" dirty="0">
                <a:solidFill>
                  <a:srgbClr val="64B22D"/>
                </a:solidFill>
                <a:latin typeface="Arial" panose="020B0604020202020204" pitchFamily="34" charset="0"/>
                <a:ea typeface="Times New Roman" panose="02020603050405020304" pitchFamily="18" charset="0"/>
                <a:cs typeface="Arial" panose="020B0604020202020204" pitchFamily="34" charset="0"/>
              </a:rPr>
              <a:t>actual panel profile recruited as at Dec 2021</a:t>
            </a:r>
            <a:endParaRPr lang="en-GB" sz="2000" i="1" dirty="0">
              <a:solidFill>
                <a:srgbClr val="64B22D"/>
              </a:solidFill>
              <a:latin typeface="Arial" panose="020B0604020202020204" pitchFamily="34" charset="0"/>
              <a:cs typeface="Arial" panose="020B0604020202020204" pitchFamily="34" charset="0"/>
            </a:endParaRPr>
          </a:p>
        </p:txBody>
      </p:sp>
      <p:sp>
        <p:nvSpPr>
          <p:cNvPr id="13" name="TextBox 5">
            <a:extLst>
              <a:ext uri="{FF2B5EF4-FFF2-40B4-BE49-F238E27FC236}">
                <a16:creationId xmlns:a16="http://schemas.microsoft.com/office/drawing/2014/main" id="{F5C43BE0-6879-40A3-9581-9E83082EC12D}"/>
              </a:ext>
            </a:extLst>
          </p:cNvPr>
          <p:cNvSpPr txBox="1"/>
          <p:nvPr/>
        </p:nvSpPr>
        <p:spPr>
          <a:xfrm>
            <a:off x="1567919" y="1209005"/>
            <a:ext cx="9271715" cy="400105"/>
          </a:xfrm>
          <a:prstGeom prst="rect">
            <a:avLst/>
          </a:prstGeom>
          <a:noFill/>
        </p:spPr>
        <p:txBody>
          <a:bodyPr wrap="square" lIns="91436" tIns="45718" rIns="91436" bIns="45718"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100" b="1" dirty="0">
                <a:solidFill>
                  <a:schemeClr val="bg1">
                    <a:lumMod val="50000"/>
                  </a:schemeClr>
                </a:solidFill>
                <a:latin typeface="Arial" panose="020B0604020202020204" pitchFamily="34" charset="0"/>
                <a:cs typeface="Arial" panose="020B0604020202020204" pitchFamily="34" charset="0"/>
              </a:rPr>
              <a:t>% of BSW entire population/survey 7 participant rim weighted profile </a:t>
            </a:r>
            <a:r>
              <a:rPr lang="en-GB" sz="1100" i="1" dirty="0">
                <a:solidFill>
                  <a:srgbClr val="000000"/>
                </a:solidFill>
                <a:latin typeface="Arial" panose="020B0604020202020204" pitchFamily="34" charset="0"/>
                <a:cs typeface="Arial" panose="020B0604020202020204" pitchFamily="34" charset="0"/>
              </a:rPr>
              <a:t>(</a:t>
            </a:r>
            <a:r>
              <a:rPr lang="en-GB" i="1" dirty="0">
                <a:solidFill>
                  <a:srgbClr val="000000"/>
                </a:solidFill>
                <a:latin typeface="Arial" panose="020B0604020202020204" pitchFamily="34" charset="0"/>
                <a:cs typeface="Arial" panose="020B0604020202020204" pitchFamily="34" charset="0"/>
              </a:rPr>
              <a:t>521</a:t>
            </a:r>
            <a:r>
              <a:rPr lang="en-GB" sz="1100" i="1" dirty="0">
                <a:solidFill>
                  <a:srgbClr val="000000"/>
                </a:solidFill>
                <a:latin typeface="Arial" panose="020B0604020202020204" pitchFamily="34" charset="0"/>
                <a:cs typeface="Arial" panose="020B0604020202020204" pitchFamily="34" charset="0"/>
              </a:rPr>
              <a:t>)    </a:t>
            </a:r>
            <a:r>
              <a:rPr lang="en-GB" sz="1100" b="1" dirty="0">
                <a:solidFill>
                  <a:srgbClr val="64B22D"/>
                </a:solidFill>
                <a:latin typeface="Arial" panose="020B0604020202020204" pitchFamily="34" charset="0"/>
                <a:cs typeface="Arial" panose="020B0604020202020204" pitchFamily="34" charset="0"/>
              </a:rPr>
              <a:t>% of our actual panellist profile as at Dec 2021 </a:t>
            </a:r>
            <a:r>
              <a:rPr lang="en-GB" sz="1100" i="1" dirty="0">
                <a:solidFill>
                  <a:srgbClr val="000000"/>
                </a:solidFill>
                <a:latin typeface="Arial" panose="020B0604020202020204" pitchFamily="34" charset="0"/>
                <a:cs typeface="Arial" panose="020B0604020202020204" pitchFamily="34" charset="0"/>
              </a:rPr>
              <a:t>(</a:t>
            </a:r>
            <a:r>
              <a:rPr lang="en-GB" i="1" dirty="0">
                <a:solidFill>
                  <a:srgbClr val="000000"/>
                </a:solidFill>
                <a:latin typeface="Arial" panose="020B0604020202020204" pitchFamily="34" charset="0"/>
                <a:cs typeface="Arial" panose="020B0604020202020204" pitchFamily="34" charset="0"/>
              </a:rPr>
              <a:t>1,187</a:t>
            </a:r>
            <a:r>
              <a:rPr lang="en-GB" sz="1100" i="1" dirty="0">
                <a:solidFill>
                  <a:srgbClr val="000000"/>
                </a:solidFill>
                <a:latin typeface="Arial" panose="020B0604020202020204" pitchFamily="34" charset="0"/>
                <a:cs typeface="Arial" panose="020B0604020202020204" pitchFamily="34" charset="0"/>
              </a:rPr>
              <a:t>)</a:t>
            </a:r>
          </a:p>
          <a:p>
            <a:endParaRPr lang="en-GB" sz="900" i="1" dirty="0">
              <a:solidFill>
                <a:srgbClr val="000000"/>
              </a:solidFill>
              <a:latin typeface="Century Gothic" panose="020B0502020202020204" pitchFamily="34" charset="0"/>
            </a:endParaRPr>
          </a:p>
        </p:txBody>
      </p:sp>
    </p:spTree>
    <p:extLst>
      <p:ext uri="{BB962C8B-B14F-4D97-AF65-F5344CB8AC3E}">
        <p14:creationId xmlns:p14="http://schemas.microsoft.com/office/powerpoint/2010/main" val="30012319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6B620FD-E417-46D1-8A9D-6BFA4B8B7511}"/>
              </a:ext>
            </a:extLst>
          </p:cNvPr>
          <p:cNvSpPr>
            <a:spLocks noGrp="1"/>
          </p:cNvSpPr>
          <p:nvPr>
            <p:ph type="sldNum" sz="quarter" idx="12"/>
          </p:nvPr>
        </p:nvSpPr>
        <p:spPr/>
        <p:txBody>
          <a:bodyPr/>
          <a:lstStyle/>
          <a:p>
            <a:fld id="{F6E39E37-6BC0-A248-806A-337B0CEF6126}" type="slidenum">
              <a:rPr lang="en-US" smtClean="0"/>
              <a:t>38</a:t>
            </a:fld>
            <a:endParaRPr lang="en-US"/>
          </a:p>
        </p:txBody>
      </p:sp>
      <p:sp>
        <p:nvSpPr>
          <p:cNvPr id="8" name="Rectangle 7">
            <a:extLst>
              <a:ext uri="{FF2B5EF4-FFF2-40B4-BE49-F238E27FC236}">
                <a16:creationId xmlns:a16="http://schemas.microsoft.com/office/drawing/2014/main" id="{E429153D-4742-4BCB-9CDB-48FA088612C6}"/>
              </a:ext>
            </a:extLst>
          </p:cNvPr>
          <p:cNvSpPr/>
          <p:nvPr/>
        </p:nvSpPr>
        <p:spPr>
          <a:xfrm>
            <a:off x="5719978" y="6064140"/>
            <a:ext cx="986427" cy="261606"/>
          </a:xfrm>
          <a:prstGeom prst="rect">
            <a:avLst/>
          </a:prstGeom>
        </p:spPr>
        <p:txBody>
          <a:bodyPr wrap="square" lIns="91432" tIns="45718" rIns="91432" bIns="45718">
            <a:spAutoFit/>
          </a:bodyPr>
          <a:lstStyle/>
          <a:p>
            <a:pPr lvl="0"/>
            <a:r>
              <a:rPr lang="en-GB" sz="1100" i="1" dirty="0">
                <a:solidFill>
                  <a:srgbClr val="64B22D"/>
                </a:solidFill>
                <a:latin typeface="Arial"/>
              </a:rPr>
              <a:t>Base: n=521</a:t>
            </a:r>
          </a:p>
        </p:txBody>
      </p:sp>
      <p:sp>
        <p:nvSpPr>
          <p:cNvPr id="10" name="Text Placeholder 1">
            <a:extLst>
              <a:ext uri="{FF2B5EF4-FFF2-40B4-BE49-F238E27FC236}">
                <a16:creationId xmlns:a16="http://schemas.microsoft.com/office/drawing/2014/main" id="{29B66B60-62C3-4E1B-B330-BBF7356F3B3C}"/>
              </a:ext>
            </a:extLst>
          </p:cNvPr>
          <p:cNvSpPr>
            <a:spLocks noGrp="1"/>
          </p:cNvSpPr>
          <p:nvPr>
            <p:ph type="body" sz="quarter" idx="13"/>
          </p:nvPr>
        </p:nvSpPr>
        <p:spPr>
          <a:xfrm>
            <a:off x="151002" y="380194"/>
            <a:ext cx="11744136" cy="1030287"/>
          </a:xfrm>
        </p:spPr>
        <p:txBody>
          <a:bodyPr>
            <a:normAutofit/>
          </a:bodyPr>
          <a:lstStyle/>
          <a:p>
            <a:r>
              <a:rPr lang="en-US" sz="2000" dirty="0">
                <a:solidFill>
                  <a:srgbClr val="768692"/>
                </a:solidFill>
                <a:latin typeface="Arial" panose="020B0604020202020204" pitchFamily="34" charset="0"/>
                <a:ea typeface="Times New Roman" panose="02020603050405020304" pitchFamily="18" charset="0"/>
                <a:cs typeface="Arial" panose="020B0604020202020204" pitchFamily="34" charset="0"/>
              </a:rPr>
              <a:t>Rim weighted panel profile</a:t>
            </a:r>
            <a:endParaRPr lang="en-GB" sz="2000" i="1" dirty="0">
              <a:solidFill>
                <a:srgbClr val="92D050"/>
              </a:solidFill>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ABC5FC2F-F4B7-4202-93EB-4ED3BF27AF24}"/>
              </a:ext>
            </a:extLst>
          </p:cNvPr>
          <p:cNvSpPr/>
          <p:nvPr/>
        </p:nvSpPr>
        <p:spPr>
          <a:xfrm>
            <a:off x="-1" y="0"/>
            <a:ext cx="3249227"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4 – Appendices – Panel profile</a:t>
            </a:r>
          </a:p>
        </p:txBody>
      </p:sp>
      <p:graphicFrame>
        <p:nvGraphicFramePr>
          <p:cNvPr id="7" name="Content Placeholder 11">
            <a:extLst>
              <a:ext uri="{FF2B5EF4-FFF2-40B4-BE49-F238E27FC236}">
                <a16:creationId xmlns:a16="http://schemas.microsoft.com/office/drawing/2014/main" id="{DC325D25-227A-4431-B78A-F9B59951E41E}"/>
              </a:ext>
            </a:extLst>
          </p:cNvPr>
          <p:cNvGraphicFramePr>
            <a:graphicFrameLocks/>
          </p:cNvGraphicFramePr>
          <p:nvPr>
            <p:extLst>
              <p:ext uri="{D42A27DB-BD31-4B8C-83A1-F6EECF244321}">
                <p14:modId xmlns:p14="http://schemas.microsoft.com/office/powerpoint/2010/main" val="1453149364"/>
              </p:ext>
            </p:extLst>
          </p:nvPr>
        </p:nvGraphicFramePr>
        <p:xfrm>
          <a:off x="1040737" y="1026156"/>
          <a:ext cx="12200877" cy="51687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04051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868C421-A224-43F2-9B66-3999DA283748}"/>
              </a:ext>
            </a:extLst>
          </p:cNvPr>
          <p:cNvSpPr>
            <a:spLocks noGrp="1"/>
          </p:cNvSpPr>
          <p:nvPr>
            <p:ph type="sldNum" sz="quarter" idx="12"/>
          </p:nvPr>
        </p:nvSpPr>
        <p:spPr/>
        <p:txBody>
          <a:bodyPr/>
          <a:lstStyle/>
          <a:p>
            <a:fld id="{F6E39E37-6BC0-A248-806A-337B0CEF6126}" type="slidenum">
              <a:rPr lang="en-US" smtClean="0"/>
              <a:t>3</a:t>
            </a:fld>
            <a:endParaRPr lang="en-US"/>
          </a:p>
        </p:txBody>
      </p:sp>
      <p:sp>
        <p:nvSpPr>
          <p:cNvPr id="5" name="Text Placeholder 1">
            <a:extLst>
              <a:ext uri="{FF2B5EF4-FFF2-40B4-BE49-F238E27FC236}">
                <a16:creationId xmlns:a16="http://schemas.microsoft.com/office/drawing/2014/main" id="{87FAD76C-B9BC-4BE9-AF11-EEA16B0BCD1D}"/>
              </a:ext>
            </a:extLst>
          </p:cNvPr>
          <p:cNvSpPr txBox="1">
            <a:spLocks/>
          </p:cNvSpPr>
          <p:nvPr/>
        </p:nvSpPr>
        <p:spPr>
          <a:xfrm>
            <a:off x="90338" y="391509"/>
            <a:ext cx="11744136" cy="1030287"/>
          </a:xfrm>
          <a:prstGeom prst="rect">
            <a:avLst/>
          </a:prstGeom>
        </p:spPr>
        <p:txBody>
          <a:bodyPr vert="horz" lIns="216000" tIns="45720" rIns="216000" bIns="45720" rtlCol="0">
            <a:normAutofit/>
          </a:bodyPr>
          <a:lstStyle>
            <a:lvl1pPr marL="0" indent="0" algn="l" defTabSz="685800" rtl="0" eaLnBrk="1" latinLnBrk="0" hangingPunct="1">
              <a:lnSpc>
                <a:spcPct val="90000"/>
              </a:lnSpc>
              <a:spcBef>
                <a:spcPts val="750"/>
              </a:spcBef>
              <a:buFont typeface="Arial" panose="020B0604020202020204" pitchFamily="34" charset="0"/>
              <a:buNone/>
              <a:defRPr sz="4000" b="1" kern="1200">
                <a:solidFill>
                  <a:schemeClr val="tx1"/>
                </a:solidFill>
                <a:latin typeface="+mj-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GB" sz="2800" dirty="0"/>
              <a:t>Vision and mission of the Our Health Our Future Panel</a:t>
            </a:r>
          </a:p>
        </p:txBody>
      </p:sp>
      <p:sp>
        <p:nvSpPr>
          <p:cNvPr id="6" name="TextBox 5">
            <a:extLst>
              <a:ext uri="{FF2B5EF4-FFF2-40B4-BE49-F238E27FC236}">
                <a16:creationId xmlns:a16="http://schemas.microsoft.com/office/drawing/2014/main" id="{34FF64C0-25D7-40B6-A3B8-5F92B703784F}"/>
              </a:ext>
            </a:extLst>
          </p:cNvPr>
          <p:cNvSpPr txBox="1"/>
          <p:nvPr/>
        </p:nvSpPr>
        <p:spPr>
          <a:xfrm>
            <a:off x="356158" y="1177757"/>
            <a:ext cx="7243128" cy="4308872"/>
          </a:xfrm>
          <a:prstGeom prst="rect">
            <a:avLst/>
          </a:prstGeom>
          <a:noFill/>
        </p:spPr>
        <p:txBody>
          <a:bodyPr wrap="square" lIns="0" tIns="0" rIns="0" bIns="0" rtlCol="0">
            <a:spAutoFit/>
          </a:bodyPr>
          <a:lstStyle/>
          <a:p>
            <a:r>
              <a:rPr lang="en-GB" dirty="0">
                <a:solidFill>
                  <a:schemeClr val="accent5">
                    <a:lumMod val="75000"/>
                  </a:schemeClr>
                </a:solidFill>
              </a:rPr>
              <a:t>     The Our Health, Our Future (OHOF) Panel is a way for us to engage with those living in Bath and North East Somerset, Swindon and Wiltshire (BSW) to get their views on health and care issues. </a:t>
            </a:r>
          </a:p>
          <a:p>
            <a:endParaRPr lang="en-GB" dirty="0">
              <a:solidFill>
                <a:schemeClr val="accent5">
                  <a:lumMod val="75000"/>
                </a:schemeClr>
              </a:solidFill>
            </a:endParaRPr>
          </a:p>
          <a:p>
            <a:r>
              <a:rPr lang="en-GB" dirty="0">
                <a:solidFill>
                  <a:schemeClr val="accent5">
                    <a:lumMod val="75000"/>
                  </a:schemeClr>
                </a:solidFill>
              </a:rPr>
              <a:t>In line with our value of "inclusive", the online panel is made up of a representative sample of the population from across our region. Panel members will take part in regular surveys throughout the year.</a:t>
            </a:r>
          </a:p>
          <a:p>
            <a:endParaRPr lang="en-GB" dirty="0"/>
          </a:p>
          <a:p>
            <a:r>
              <a:rPr lang="en-GB" dirty="0"/>
              <a:t>Panel surveys will inform both strategic direction and day-to-day service delivery, particularly around proposed service change or development of new services. Anonymised feedback will be shared with project managers and senior leaders to help shape and influence partnership initiatives and programmes of work. Anonymised feedback will also be made publicly available so panel members and the wider public will have the opportunity to review the results</a:t>
            </a:r>
            <a:endParaRPr lang="en-GB" b="1" dirty="0"/>
          </a:p>
        </p:txBody>
      </p:sp>
      <p:pic>
        <p:nvPicPr>
          <p:cNvPr id="9" name="Picture 8">
            <a:extLst>
              <a:ext uri="{FF2B5EF4-FFF2-40B4-BE49-F238E27FC236}">
                <a16:creationId xmlns:a16="http://schemas.microsoft.com/office/drawing/2014/main" id="{2DC07935-C1E9-48E9-8D1F-BF3E155ECB8C}"/>
              </a:ext>
            </a:extLst>
          </p:cNvPr>
          <p:cNvPicPr>
            <a:picLocks noChangeAspect="1"/>
          </p:cNvPicPr>
          <p:nvPr/>
        </p:nvPicPr>
        <p:blipFill>
          <a:blip r:embed="rId2"/>
          <a:stretch>
            <a:fillRect/>
          </a:stretch>
        </p:blipFill>
        <p:spPr>
          <a:xfrm>
            <a:off x="7954653" y="2089536"/>
            <a:ext cx="3076575" cy="3495675"/>
          </a:xfrm>
          <a:prstGeom prst="rect">
            <a:avLst/>
          </a:prstGeom>
          <a:effectLst>
            <a:softEdge rad="101600"/>
          </a:effectLst>
        </p:spPr>
      </p:pic>
      <p:sp>
        <p:nvSpPr>
          <p:cNvPr id="10" name="Oval Callout 7">
            <a:extLst>
              <a:ext uri="{FF2B5EF4-FFF2-40B4-BE49-F238E27FC236}">
                <a16:creationId xmlns:a16="http://schemas.microsoft.com/office/drawing/2014/main" id="{9A8F67D1-4C3B-485D-A4F0-F8AB59ED27F2}"/>
              </a:ext>
            </a:extLst>
          </p:cNvPr>
          <p:cNvSpPr/>
          <p:nvPr/>
        </p:nvSpPr>
        <p:spPr>
          <a:xfrm>
            <a:off x="9770058" y="1312748"/>
            <a:ext cx="994005" cy="1030287"/>
          </a:xfrm>
          <a:prstGeom prst="wedgeEllipseCallout">
            <a:avLst>
              <a:gd name="adj1" fmla="val -45710"/>
              <a:gd name="adj2" fmla="val 45217"/>
            </a:avLst>
          </a:prstGeom>
          <a:solidFill>
            <a:schemeClr val="accent2">
              <a:lumMod val="75000"/>
            </a:schemeClr>
          </a:solidFill>
          <a:ln w="98425">
            <a:solidFill>
              <a:schemeClr val="accent2">
                <a:lumMod val="75000"/>
              </a:schemeClr>
            </a:solidFill>
          </a:ln>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endParaRPr lang="en-GB" sz="1100" dirty="0">
              <a:solidFill>
                <a:schemeClr val="tx1"/>
              </a:solidFill>
            </a:endParaRPr>
          </a:p>
        </p:txBody>
      </p:sp>
      <p:sp>
        <p:nvSpPr>
          <p:cNvPr id="11" name="Oval Callout 7">
            <a:extLst>
              <a:ext uri="{FF2B5EF4-FFF2-40B4-BE49-F238E27FC236}">
                <a16:creationId xmlns:a16="http://schemas.microsoft.com/office/drawing/2014/main" id="{A2DCBAF7-1E49-448A-98B3-BB5F4BC834EB}"/>
              </a:ext>
            </a:extLst>
          </p:cNvPr>
          <p:cNvSpPr/>
          <p:nvPr/>
        </p:nvSpPr>
        <p:spPr>
          <a:xfrm>
            <a:off x="10298660" y="1152271"/>
            <a:ext cx="994005" cy="1030287"/>
          </a:xfrm>
          <a:prstGeom prst="wedgeEllipseCallout">
            <a:avLst>
              <a:gd name="adj1" fmla="val -45710"/>
              <a:gd name="adj2" fmla="val 45217"/>
            </a:avLst>
          </a:prstGeom>
          <a:solidFill>
            <a:srgbClr val="0095C4"/>
          </a:solidFill>
          <a:ln w="98425">
            <a:solidFill>
              <a:srgbClr val="0095C4"/>
            </a:solidFill>
          </a:ln>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endParaRPr lang="en-GB" sz="1100" dirty="0">
              <a:solidFill>
                <a:schemeClr val="tx1"/>
              </a:solidFill>
            </a:endParaRPr>
          </a:p>
        </p:txBody>
      </p:sp>
      <p:sp>
        <p:nvSpPr>
          <p:cNvPr id="12" name="Oval Callout 7">
            <a:extLst>
              <a:ext uri="{FF2B5EF4-FFF2-40B4-BE49-F238E27FC236}">
                <a16:creationId xmlns:a16="http://schemas.microsoft.com/office/drawing/2014/main" id="{0DC73D87-83BB-48F4-8B96-741053F9848F}"/>
              </a:ext>
            </a:extLst>
          </p:cNvPr>
          <p:cNvSpPr/>
          <p:nvPr/>
        </p:nvSpPr>
        <p:spPr>
          <a:xfrm>
            <a:off x="10865485" y="991794"/>
            <a:ext cx="994005" cy="1030287"/>
          </a:xfrm>
          <a:prstGeom prst="wedgeEllipseCallout">
            <a:avLst>
              <a:gd name="adj1" fmla="val -45710"/>
              <a:gd name="adj2" fmla="val 45217"/>
            </a:avLst>
          </a:prstGeom>
          <a:solidFill>
            <a:srgbClr val="EA8132"/>
          </a:solidFill>
          <a:ln w="98425">
            <a:solidFill>
              <a:srgbClr val="EA8132"/>
            </a:solidFill>
          </a:ln>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endParaRPr lang="en-GB" sz="1100" dirty="0">
              <a:solidFill>
                <a:schemeClr val="tx1"/>
              </a:solidFill>
            </a:endParaRPr>
          </a:p>
        </p:txBody>
      </p:sp>
      <p:sp>
        <p:nvSpPr>
          <p:cNvPr id="13" name="TextBox 12">
            <a:extLst>
              <a:ext uri="{FF2B5EF4-FFF2-40B4-BE49-F238E27FC236}">
                <a16:creationId xmlns:a16="http://schemas.microsoft.com/office/drawing/2014/main" id="{9FC1C136-4358-4410-9889-AAF78BEE7529}"/>
              </a:ext>
            </a:extLst>
          </p:cNvPr>
          <p:cNvSpPr txBox="1"/>
          <p:nvPr/>
        </p:nvSpPr>
        <p:spPr>
          <a:xfrm>
            <a:off x="254736" y="1045272"/>
            <a:ext cx="492443" cy="923330"/>
          </a:xfrm>
          <a:prstGeom prst="rect">
            <a:avLst/>
          </a:prstGeom>
          <a:noFill/>
        </p:spPr>
        <p:txBody>
          <a:bodyPr wrap="none" rtlCol="0">
            <a:spAutoFit/>
          </a:bodyPr>
          <a:lstStyle/>
          <a:p>
            <a:r>
              <a:rPr lang="en-GB" sz="5400" dirty="0">
                <a:solidFill>
                  <a:srgbClr val="EA8132"/>
                </a:solidFill>
              </a:rPr>
              <a:t>‘’</a:t>
            </a:r>
          </a:p>
        </p:txBody>
      </p:sp>
      <p:sp>
        <p:nvSpPr>
          <p:cNvPr id="14" name="TextBox 13">
            <a:extLst>
              <a:ext uri="{FF2B5EF4-FFF2-40B4-BE49-F238E27FC236}">
                <a16:creationId xmlns:a16="http://schemas.microsoft.com/office/drawing/2014/main" id="{64295F08-7CED-4576-B897-FEBF31292AD0}"/>
              </a:ext>
            </a:extLst>
          </p:cNvPr>
          <p:cNvSpPr txBox="1"/>
          <p:nvPr/>
        </p:nvSpPr>
        <p:spPr>
          <a:xfrm>
            <a:off x="5489983" y="4865141"/>
            <a:ext cx="492443" cy="923330"/>
          </a:xfrm>
          <a:prstGeom prst="rect">
            <a:avLst/>
          </a:prstGeom>
          <a:noFill/>
        </p:spPr>
        <p:txBody>
          <a:bodyPr wrap="none" rtlCol="0">
            <a:spAutoFit/>
          </a:bodyPr>
          <a:lstStyle/>
          <a:p>
            <a:r>
              <a:rPr lang="en-GB" sz="5400" dirty="0">
                <a:solidFill>
                  <a:srgbClr val="EA8132"/>
                </a:solidFill>
              </a:rPr>
              <a:t>‘’</a:t>
            </a:r>
          </a:p>
        </p:txBody>
      </p:sp>
      <p:sp>
        <p:nvSpPr>
          <p:cNvPr id="15" name="Rectangle 14">
            <a:extLst>
              <a:ext uri="{FF2B5EF4-FFF2-40B4-BE49-F238E27FC236}">
                <a16:creationId xmlns:a16="http://schemas.microsoft.com/office/drawing/2014/main" id="{0B9453F6-AD9A-4853-A7CA-AEC4A6881944}"/>
              </a:ext>
            </a:extLst>
          </p:cNvPr>
          <p:cNvSpPr/>
          <p:nvPr/>
        </p:nvSpPr>
        <p:spPr>
          <a:xfrm>
            <a:off x="0" y="0"/>
            <a:ext cx="2050742"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1 - Introduction</a:t>
            </a:r>
          </a:p>
        </p:txBody>
      </p:sp>
    </p:spTree>
    <p:extLst>
      <p:ext uri="{BB962C8B-B14F-4D97-AF65-F5344CB8AC3E}">
        <p14:creationId xmlns:p14="http://schemas.microsoft.com/office/powerpoint/2010/main" val="2117626859"/>
      </p:ext>
    </p:extLst>
  </p:cSld>
  <p:clrMapOvr>
    <a:masterClrMapping/>
  </p:clrMapOvr>
</p:sld>
</file>

<file path=ppt/slides/slide4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A5D80A9-75A9-8E47-BEDF-537B41C58F99}"/>
              </a:ext>
            </a:extLst>
          </p:cNvPr>
          <p:cNvSpPr txBox="1"/>
          <p:nvPr/>
        </p:nvSpPr>
        <p:spPr>
          <a:xfrm>
            <a:off x="4120936" y="3001697"/>
            <a:ext cx="4446015" cy="276999"/>
          </a:xfrm>
          <a:prstGeom prst="rect">
            <a:avLst/>
          </a:prstGeom>
          <a:noFill/>
        </p:spPr>
        <p:txBody>
          <a:bodyPr bIns="0" lIns="0" rIns="0" rtlCol="0" tIns="0" wrap="square">
            <a:spAutoFit/>
          </a:bodyPr>
          <a:lstStyle/>
          <a:p>
            <a:pPr>
              <a:spcAft>
                <a:spcPts val="600"/>
              </a:spcAft>
            </a:pPr>
            <a:r>
              <a:rPr b="1" dirty="0" lang="en-GB">
                <a:solidFill>
                  <a:srgbClr val="0095C4"/>
                </a:solidFill>
                <a:latin charset="0" panose="020B0604020202020204" pitchFamily="34" typeface="Arial Black"/>
                <a:cs charset="0" panose="020B0604020202020204" pitchFamily="34" typeface="Arial Black"/>
              </a:rPr>
              <a:t>Any questions please contact us:</a:t>
            </a:r>
          </a:p>
        </p:txBody>
      </p:sp>
      <p:pic>
        <p:nvPicPr>
          <p:cNvPr id="4" name="Picture 3">
            <a:extLst>
              <a:ext uri="{FF2B5EF4-FFF2-40B4-BE49-F238E27FC236}">
                <a16:creationId xmlns:a16="http://schemas.microsoft.com/office/drawing/2014/main" id="{47A39E87-90E6-4507-AFAF-3F9E64389DD2}"/>
              </a:ext>
            </a:extLst>
          </p:cNvPr>
          <p:cNvPicPr>
            <a:picLocks noChangeAspect="1"/>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r="99"/>
          <a:stretch/>
        </p:blipFill>
        <p:spPr>
          <a:xfrm>
            <a:off x="5112554" y="1078679"/>
            <a:ext cx="1966891" cy="1789835"/>
          </a:xfrm>
          <a:prstGeom prst="ellipse">
            <a:avLst/>
          </a:prstGeom>
        </p:spPr>
      </p:pic>
      <p:sp>
        <p:nvSpPr>
          <p:cNvPr id="5" name="Text Placeholder 9">
            <a:extLst>
              <a:ext uri="{FF2B5EF4-FFF2-40B4-BE49-F238E27FC236}">
                <a16:creationId xmlns:a16="http://schemas.microsoft.com/office/drawing/2014/main" id="{F83BFCD3-2DD6-4967-A9BF-209C5B6B48AF}"/>
              </a:ext>
            </a:extLst>
          </p:cNvPr>
          <p:cNvSpPr txBox="1">
            <a:spLocks/>
          </p:cNvSpPr>
          <p:nvPr/>
        </p:nvSpPr>
        <p:spPr>
          <a:xfrm>
            <a:off x="2397050" y="3429000"/>
            <a:ext cx="8412287" cy="698500"/>
          </a:xfrm>
          <a:prstGeom prst="rect">
            <a:avLst/>
          </a:prstGeom>
        </p:spPr>
        <p:txBody>
          <a:bodyPr>
            <a:normAutofit fontScale="47500" lnSpcReduction="20000"/>
          </a:bodyPr>
          <a:lstStyle>
            <a:lvl1pPr algn="l" defTabSz="685800" eaLnBrk="1" hangingPunct="1" indent="-171450" latinLnBrk="0" marL="171450" rtl="0">
              <a:lnSpc>
                <a:spcPct val="90000"/>
              </a:lnSpc>
              <a:spcBef>
                <a:spcPts val="750"/>
              </a:spcBef>
              <a:buFont charset="0" panose="020B0604020202020204" pitchFamily="34" typeface="Arial"/>
              <a:buChar char="•"/>
              <a:defRPr kern="1200" sz="2800">
                <a:solidFill>
                  <a:schemeClr val="tx1"/>
                </a:solidFill>
                <a:latin typeface="+mn-lt"/>
                <a:ea typeface="+mn-ea"/>
                <a:cs typeface="+mn-cs"/>
              </a:defRPr>
            </a:lvl1pPr>
            <a:lvl2pPr algn="l" defTabSz="685800" eaLnBrk="1" hangingPunct="1" indent="-171450" latinLnBrk="0" marL="514350" rtl="0">
              <a:lnSpc>
                <a:spcPct val="90000"/>
              </a:lnSpc>
              <a:spcBef>
                <a:spcPts val="375"/>
              </a:spcBef>
              <a:buFont charset="0" panose="020B0604020202020204" pitchFamily="34" typeface="Arial"/>
              <a:buChar char="•"/>
              <a:defRPr kern="1200" sz="2400">
                <a:solidFill>
                  <a:schemeClr val="tx1"/>
                </a:solidFill>
                <a:latin typeface="+mn-lt"/>
                <a:ea typeface="+mn-ea"/>
                <a:cs typeface="+mn-cs"/>
              </a:defRPr>
            </a:lvl2pPr>
            <a:lvl3pPr algn="l" defTabSz="685800" eaLnBrk="1" hangingPunct="1" indent="-171450" latinLnBrk="0" marL="857250" rtl="0">
              <a:lnSpc>
                <a:spcPct val="90000"/>
              </a:lnSpc>
              <a:spcBef>
                <a:spcPts val="375"/>
              </a:spcBef>
              <a:buFont charset="0" panose="020B0604020202020204" pitchFamily="34" typeface="Arial"/>
              <a:buChar char="•"/>
              <a:defRPr kern="1200" sz="2000">
                <a:solidFill>
                  <a:schemeClr val="tx1"/>
                </a:solidFill>
                <a:latin typeface="+mn-lt"/>
                <a:ea typeface="+mn-ea"/>
                <a:cs typeface="+mn-cs"/>
              </a:defRPr>
            </a:lvl3pPr>
            <a:lvl4pPr algn="l" defTabSz="685800" eaLnBrk="1" hangingPunct="1" indent="-171450" latinLnBrk="0" marL="1200150" rtl="0">
              <a:lnSpc>
                <a:spcPct val="90000"/>
              </a:lnSpc>
              <a:spcBef>
                <a:spcPts val="375"/>
              </a:spcBef>
              <a:buFont charset="0" panose="020B0604020202020204" pitchFamily="34" typeface="Arial"/>
              <a:buChar char="•"/>
              <a:defRPr kern="1200" sz="1800">
                <a:solidFill>
                  <a:schemeClr val="tx1"/>
                </a:solidFill>
                <a:latin typeface="+mn-lt"/>
                <a:ea typeface="+mn-ea"/>
                <a:cs typeface="+mn-cs"/>
              </a:defRPr>
            </a:lvl4pPr>
            <a:lvl5pPr algn="l" defTabSz="685800" eaLnBrk="1" hangingPunct="1" indent="-171450" latinLnBrk="0" marL="1543050" rtl="0">
              <a:lnSpc>
                <a:spcPct val="90000"/>
              </a:lnSpc>
              <a:spcBef>
                <a:spcPts val="375"/>
              </a:spcBef>
              <a:buFont charset="0" panose="020B0604020202020204" pitchFamily="34" typeface="Arial"/>
              <a:buChar char="•"/>
              <a:defRPr kern="1200" sz="1400">
                <a:solidFill>
                  <a:schemeClr val="tx1"/>
                </a:solidFill>
                <a:latin typeface="+mn-lt"/>
                <a:ea typeface="+mn-ea"/>
                <a:cs typeface="+mn-cs"/>
              </a:defRPr>
            </a:lvl5pPr>
            <a:lvl6pPr algn="l" defTabSz="685800" eaLnBrk="1" hangingPunct="1" indent="-171450" latinLnBrk="0" marL="1885950" rtl="0">
              <a:lnSpc>
                <a:spcPct val="90000"/>
              </a:lnSpc>
              <a:spcBef>
                <a:spcPts val="375"/>
              </a:spcBef>
              <a:buFont charset="0" panose="020B0604020202020204" pitchFamily="34" typeface="Arial"/>
              <a:buChar char="•"/>
              <a:defRPr kern="1200" sz="1350">
                <a:solidFill>
                  <a:schemeClr val="tx1"/>
                </a:solidFill>
                <a:latin typeface="+mn-lt"/>
                <a:ea typeface="+mn-ea"/>
                <a:cs typeface="+mn-cs"/>
              </a:defRPr>
            </a:lvl6pPr>
            <a:lvl7pPr algn="l" defTabSz="685800" eaLnBrk="1" hangingPunct="1" indent="-171450" latinLnBrk="0" marL="2228850" rtl="0">
              <a:lnSpc>
                <a:spcPct val="90000"/>
              </a:lnSpc>
              <a:spcBef>
                <a:spcPts val="375"/>
              </a:spcBef>
              <a:buFont charset="0" panose="020B0604020202020204" pitchFamily="34" typeface="Arial"/>
              <a:buChar char="•"/>
              <a:defRPr kern="1200" sz="1350">
                <a:solidFill>
                  <a:schemeClr val="tx1"/>
                </a:solidFill>
                <a:latin typeface="+mn-lt"/>
                <a:ea typeface="+mn-ea"/>
                <a:cs typeface="+mn-cs"/>
              </a:defRPr>
            </a:lvl7pPr>
            <a:lvl8pPr algn="l" defTabSz="685800" eaLnBrk="1" hangingPunct="1" indent="-171450" latinLnBrk="0" marL="2571750" rtl="0">
              <a:lnSpc>
                <a:spcPct val="90000"/>
              </a:lnSpc>
              <a:spcBef>
                <a:spcPts val="375"/>
              </a:spcBef>
              <a:buFont charset="0" panose="020B0604020202020204" pitchFamily="34" typeface="Arial"/>
              <a:buChar char="•"/>
              <a:defRPr kern="1200" sz="1350">
                <a:solidFill>
                  <a:schemeClr val="tx1"/>
                </a:solidFill>
                <a:latin typeface="+mn-lt"/>
                <a:ea typeface="+mn-ea"/>
                <a:cs typeface="+mn-cs"/>
              </a:defRPr>
            </a:lvl8pPr>
            <a:lvl9pPr algn="l" defTabSz="685800" eaLnBrk="1" hangingPunct="1" indent="-171450" latinLnBrk="0" marL="2914650" rtl="0">
              <a:lnSpc>
                <a:spcPct val="90000"/>
              </a:lnSpc>
              <a:spcBef>
                <a:spcPts val="375"/>
              </a:spcBef>
              <a:buFont charset="0" panose="020B0604020202020204" pitchFamily="34" typeface="Arial"/>
              <a:buChar char="•"/>
              <a:defRPr kern="1200" sz="1350">
                <a:solidFill>
                  <a:schemeClr val="tx1"/>
                </a:solidFill>
                <a:latin typeface="+mn-lt"/>
                <a:ea typeface="+mn-ea"/>
                <a:cs typeface="+mn-cs"/>
              </a:defRPr>
            </a:lvl9pPr>
          </a:lstStyle>
          <a:p>
            <a:r>
              <a:rPr dirty="0" lang="en-GB" sz="2300"/>
              <a:t>Janice Guy, Marketing Research Consultant, Jungle Green </a:t>
            </a:r>
            <a:r>
              <a:rPr dirty="0" err="1" lang="en-GB" sz="2300"/>
              <a:t>mrc</a:t>
            </a:r>
            <a:r>
              <a:rPr dirty="0" lang="en-GB" sz="2300"/>
              <a:t> – </a:t>
            </a:r>
            <a:r>
              <a:rPr dirty="0" lang="en-GB" sz="2300">
                <a:hlinkClick r:id="rId3"/>
              </a:rPr>
              <a:t>janice@junglegreenmrc.co.uk</a:t>
            </a:r>
            <a:r>
              <a:rPr dirty="0" lang="en-GB" sz="2300"/>
              <a:t> , 0117 914 4921</a:t>
            </a:r>
          </a:p>
          <a:p>
            <a:r>
              <a:rPr dirty="0" lang="en-GB" sz="2300"/>
              <a:t>Julie Ford, Recruitment and Data Manager, Jungle Green </a:t>
            </a:r>
            <a:r>
              <a:rPr dirty="0" err="1" lang="en-GB" sz="2300"/>
              <a:t>mrc</a:t>
            </a:r>
            <a:r>
              <a:rPr dirty="0" lang="en-GB" sz="2300"/>
              <a:t> – </a:t>
            </a:r>
            <a:r>
              <a:rPr dirty="0" lang="en-GB" sz="2300">
                <a:hlinkClick r:id="rId4"/>
              </a:rPr>
              <a:t>julie@junglegreenmrc.co.uk</a:t>
            </a:r>
            <a:r>
              <a:rPr dirty="0" lang="en-GB" sz="2300"/>
              <a:t>  , </a:t>
            </a:r>
            <a:r>
              <a:rPr dirty="0" lang="en-GB" sz="2300">
                <a:solidFill>
                  <a:srgbClr val="004992"/>
                </a:solidFill>
              </a:rPr>
              <a:t>01275 818343</a:t>
            </a:r>
          </a:p>
          <a:p>
            <a:r>
              <a:rPr dirty="0" lang="en-GB" sz="2300"/>
              <a:t>Donna Peake, </a:t>
            </a:r>
            <a:r>
              <a:rPr dirty="0" lang="en-GB" sz="2300">
                <a:effectLst/>
                <a:ea charset="0" panose="020F0502020204030204" pitchFamily="34" typeface="Calibri"/>
              </a:rPr>
              <a:t>Public Engagement and Insights Manager</a:t>
            </a:r>
            <a:r>
              <a:rPr dirty="0" lang="en-GB" sz="2300"/>
              <a:t>, NHS BSW CCG – </a:t>
            </a:r>
            <a:r>
              <a:rPr dirty="0" lang="en-GB" sz="2300" u="sng">
                <a:solidFill>
                  <a:srgbClr val="0563C1"/>
                </a:solidFill>
                <a:effectLst/>
                <a:latin charset="0" panose="020B0604020202020204" pitchFamily="34" typeface="Arial"/>
                <a:ea charset="0" panose="020F0502020204030204" pitchFamily="34" typeface="Calibri"/>
                <a:hlinkClick r:id="rId5"/>
              </a:rPr>
              <a:t>donna.peake3@nhs.net</a:t>
            </a:r>
            <a:r>
              <a:rPr dirty="0" lang="en-GB" sz="2300">
                <a:solidFill>
                  <a:srgbClr val="000000"/>
                </a:solidFill>
                <a:effectLst/>
                <a:latin charset="0" panose="020B0604020202020204" pitchFamily="34" typeface="Arial"/>
                <a:ea charset="0" panose="020F0502020204030204" pitchFamily="34" typeface="Calibri"/>
              </a:rPr>
              <a:t>     </a:t>
            </a:r>
            <a:endParaRPr dirty="0" lang="en-GB" sz="2300">
              <a:solidFill>
                <a:srgbClr val="004992"/>
              </a:solidFill>
            </a:endParaRPr>
          </a:p>
          <a:p>
            <a:endParaRPr dirty="0" lang="en-GB"/>
          </a:p>
        </p:txBody>
      </p:sp>
      <p:pic>
        <p:nvPicPr>
          <p:cNvPr descr="A screenshot of a cell phone&#10;&#10;Description automatically generated" id="6" name="Picture 5">
            <a:extLst>
              <a:ext uri="{FF2B5EF4-FFF2-40B4-BE49-F238E27FC236}">
                <a16:creationId xmlns:a16="http://schemas.microsoft.com/office/drawing/2014/main" id="{A37A39F7-B003-4381-9BF1-98F9B4ED09BC}"/>
              </a:ext>
            </a:extLst>
          </p:cNvPr>
          <p:cNvPicPr>
            <a:picLocks noChangeAspect="1"/>
          </p:cNvPicPr>
          <p:nvPr/>
        </p:nvPicPr>
        <p:blipFill rotWithShape="1">
          <a:blip r:embed="rId6">
            <a:extLst>
              <a:ext uri="{28A0092B-C50C-407E-A947-70E740481C1C}">
                <a14:useLocalDpi xmlns:a14="http://schemas.microsoft.com/office/drawing/2010/main" val="0"/>
              </a:ext>
            </a:extLst>
          </a:blip>
          <a:srcRect b="-72" r="-45"/>
          <a:stretch/>
        </p:blipFill>
        <p:spPr>
          <a:xfrm>
            <a:off x="5112554" y="91998"/>
            <a:ext cx="1966892" cy="816637"/>
          </a:xfrm>
          <a:prstGeom prst="rect">
            <a:avLst/>
          </a:prstGeom>
        </p:spPr>
      </p:pic>
    </p:spTree>
    <p:extLst>
      <p:ext uri="{BB962C8B-B14F-4D97-AF65-F5344CB8AC3E}">
        <p14:creationId xmlns:p14="http://schemas.microsoft.com/office/powerpoint/2010/main" val="3685491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DC841-95ED-4594-A9A4-959308981BBF}"/>
              </a:ext>
            </a:extLst>
          </p:cNvPr>
          <p:cNvSpPr>
            <a:spLocks noGrp="1"/>
          </p:cNvSpPr>
          <p:nvPr>
            <p:ph type="body" sz="quarter" idx="13"/>
          </p:nvPr>
        </p:nvSpPr>
        <p:spPr/>
        <p:txBody>
          <a:bodyPr/>
          <a:lstStyle/>
          <a:p>
            <a:r>
              <a:rPr lang="en-GB" dirty="0"/>
              <a:t>Response rates remain strong</a:t>
            </a:r>
          </a:p>
        </p:txBody>
      </p:sp>
      <p:sp>
        <p:nvSpPr>
          <p:cNvPr id="4" name="Slide Number Placeholder 3">
            <a:extLst>
              <a:ext uri="{FF2B5EF4-FFF2-40B4-BE49-F238E27FC236}">
                <a16:creationId xmlns:a16="http://schemas.microsoft.com/office/drawing/2014/main" id="{BA2199C9-7534-4BBE-A070-58D2A4911B19}"/>
              </a:ext>
            </a:extLst>
          </p:cNvPr>
          <p:cNvSpPr>
            <a:spLocks noGrp="1"/>
          </p:cNvSpPr>
          <p:nvPr>
            <p:ph type="sldNum" sz="quarter" idx="12"/>
          </p:nvPr>
        </p:nvSpPr>
        <p:spPr/>
        <p:txBody>
          <a:bodyPr/>
          <a:lstStyle/>
          <a:p>
            <a:fld id="{F6E39E37-6BC0-A248-806A-337B0CEF6126}" type="slidenum">
              <a:rPr lang="en-US" smtClean="0"/>
              <a:t>4</a:t>
            </a:fld>
            <a:endParaRPr lang="en-US"/>
          </a:p>
        </p:txBody>
      </p:sp>
      <p:sp>
        <p:nvSpPr>
          <p:cNvPr id="6" name="Rectangle 5">
            <a:extLst>
              <a:ext uri="{FF2B5EF4-FFF2-40B4-BE49-F238E27FC236}">
                <a16:creationId xmlns:a16="http://schemas.microsoft.com/office/drawing/2014/main" id="{E62188D1-4A2F-4A04-A105-923B2526CBB1}"/>
              </a:ext>
            </a:extLst>
          </p:cNvPr>
          <p:cNvSpPr/>
          <p:nvPr/>
        </p:nvSpPr>
        <p:spPr>
          <a:xfrm>
            <a:off x="0" y="0"/>
            <a:ext cx="2050742"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1 - Introduction</a:t>
            </a:r>
          </a:p>
        </p:txBody>
      </p:sp>
      <p:sp>
        <p:nvSpPr>
          <p:cNvPr id="9" name="Rectangle 8">
            <a:extLst>
              <a:ext uri="{FF2B5EF4-FFF2-40B4-BE49-F238E27FC236}">
                <a16:creationId xmlns:a16="http://schemas.microsoft.com/office/drawing/2014/main" id="{89ADE7C2-6902-4873-A578-786231F2C308}"/>
              </a:ext>
            </a:extLst>
          </p:cNvPr>
          <p:cNvSpPr/>
          <p:nvPr/>
        </p:nvSpPr>
        <p:spPr>
          <a:xfrm>
            <a:off x="5690586" y="2157274"/>
            <a:ext cx="62144" cy="3639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7" name="Table 6">
            <a:extLst>
              <a:ext uri="{FF2B5EF4-FFF2-40B4-BE49-F238E27FC236}">
                <a16:creationId xmlns:a16="http://schemas.microsoft.com/office/drawing/2014/main" id="{0E234628-FB04-4E52-96A9-E8240B91B410}"/>
              </a:ext>
            </a:extLst>
          </p:cNvPr>
          <p:cNvGraphicFramePr>
            <a:graphicFrameLocks noGrp="1"/>
          </p:cNvGraphicFramePr>
          <p:nvPr>
            <p:extLst>
              <p:ext uri="{D42A27DB-BD31-4B8C-83A1-F6EECF244321}">
                <p14:modId xmlns:p14="http://schemas.microsoft.com/office/powerpoint/2010/main" val="4136852561"/>
              </p:ext>
            </p:extLst>
          </p:nvPr>
        </p:nvGraphicFramePr>
        <p:xfrm>
          <a:off x="365965" y="2157274"/>
          <a:ext cx="10846533" cy="3077343"/>
        </p:xfrm>
        <a:graphic>
          <a:graphicData uri="http://schemas.openxmlformats.org/drawingml/2006/table">
            <a:tbl>
              <a:tblPr firstRow="1" bandRow="1">
                <a:tableStyleId>{5C22544A-7EE6-4342-B048-85BDC9FD1C3A}</a:tableStyleId>
              </a:tblPr>
              <a:tblGrid>
                <a:gridCol w="1686546">
                  <a:extLst>
                    <a:ext uri="{9D8B030D-6E8A-4147-A177-3AD203B41FA5}">
                      <a16:colId xmlns:a16="http://schemas.microsoft.com/office/drawing/2014/main" val="20000"/>
                    </a:ext>
                  </a:extLst>
                </a:gridCol>
                <a:gridCol w="1276615">
                  <a:extLst>
                    <a:ext uri="{9D8B030D-6E8A-4147-A177-3AD203B41FA5}">
                      <a16:colId xmlns:a16="http://schemas.microsoft.com/office/drawing/2014/main" val="4047676004"/>
                    </a:ext>
                  </a:extLst>
                </a:gridCol>
                <a:gridCol w="1074198">
                  <a:extLst>
                    <a:ext uri="{9D8B030D-6E8A-4147-A177-3AD203B41FA5}">
                      <a16:colId xmlns:a16="http://schemas.microsoft.com/office/drawing/2014/main" val="212986508"/>
                    </a:ext>
                  </a:extLst>
                </a:gridCol>
                <a:gridCol w="1233996">
                  <a:extLst>
                    <a:ext uri="{9D8B030D-6E8A-4147-A177-3AD203B41FA5}">
                      <a16:colId xmlns:a16="http://schemas.microsoft.com/office/drawing/2014/main" val="909890630"/>
                    </a:ext>
                  </a:extLst>
                </a:gridCol>
                <a:gridCol w="1402672">
                  <a:extLst>
                    <a:ext uri="{9D8B030D-6E8A-4147-A177-3AD203B41FA5}">
                      <a16:colId xmlns:a16="http://schemas.microsoft.com/office/drawing/2014/main" val="20002"/>
                    </a:ext>
                  </a:extLst>
                </a:gridCol>
                <a:gridCol w="1438183">
                  <a:extLst>
                    <a:ext uri="{9D8B030D-6E8A-4147-A177-3AD203B41FA5}">
                      <a16:colId xmlns:a16="http://schemas.microsoft.com/office/drawing/2014/main" val="20003"/>
                    </a:ext>
                  </a:extLst>
                </a:gridCol>
                <a:gridCol w="1296140">
                  <a:extLst>
                    <a:ext uri="{9D8B030D-6E8A-4147-A177-3AD203B41FA5}">
                      <a16:colId xmlns:a16="http://schemas.microsoft.com/office/drawing/2014/main" val="3522907442"/>
                    </a:ext>
                  </a:extLst>
                </a:gridCol>
                <a:gridCol w="1438183">
                  <a:extLst>
                    <a:ext uri="{9D8B030D-6E8A-4147-A177-3AD203B41FA5}">
                      <a16:colId xmlns:a16="http://schemas.microsoft.com/office/drawing/2014/main" val="198777404"/>
                    </a:ext>
                  </a:extLst>
                </a:gridCol>
              </a:tblGrid>
              <a:tr h="555502">
                <a:tc>
                  <a:txBody>
                    <a:bodyPr/>
                    <a:lstStyle/>
                    <a:p>
                      <a:endParaRPr lang="en-GB" sz="1600" dirty="0">
                        <a:latin typeface="Century Gothic" panose="020B0502020202020204" pitchFamily="34" charset="0"/>
                      </a:endParaRPr>
                    </a:p>
                  </a:txBody>
                  <a:tcPr>
                    <a:solidFill>
                      <a:srgbClr val="009DCC"/>
                    </a:solidFill>
                  </a:tcPr>
                </a:tc>
                <a:tc>
                  <a:txBody>
                    <a:bodyPr/>
                    <a:lstStyle/>
                    <a:p>
                      <a:r>
                        <a:rPr lang="en-GB" sz="1600" dirty="0">
                          <a:latin typeface="Arial" panose="020B0604020202020204" pitchFamily="34" charset="0"/>
                          <a:cs typeface="Arial" panose="020B0604020202020204" pitchFamily="34" charset="0"/>
                        </a:rPr>
                        <a:t>Survey 1</a:t>
                      </a:r>
                    </a:p>
                    <a:p>
                      <a:r>
                        <a:rPr lang="en-GB" sz="1200" dirty="0">
                          <a:latin typeface="Arial" panose="020B0604020202020204" pitchFamily="34" charset="0"/>
                          <a:cs typeface="Arial" panose="020B0604020202020204" pitchFamily="34" charset="0"/>
                        </a:rPr>
                        <a:t>(Jan to March 2020)</a:t>
                      </a:r>
                    </a:p>
                  </a:txBody>
                  <a:tcPr>
                    <a:solidFill>
                      <a:srgbClr val="009DCC"/>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Survey 2</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(May 2020)</a:t>
                      </a:r>
                    </a:p>
                  </a:txBody>
                  <a:tcPr>
                    <a:solidFill>
                      <a:srgbClr val="009DCC"/>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Survey 3</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(Jul/Aug 2020)</a:t>
                      </a:r>
                    </a:p>
                  </a:txBody>
                  <a:tcPr>
                    <a:solidFill>
                      <a:srgbClr val="009DCC"/>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Survey 4</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(Nov/Dec 2020)</a:t>
                      </a:r>
                    </a:p>
                  </a:txBody>
                  <a:tcPr>
                    <a:solidFill>
                      <a:srgbClr val="009DCC"/>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Survey 5</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(March/Apr 2021)</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GB"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a:txBody>
                  <a:tcPr>
                    <a:solidFill>
                      <a:srgbClr val="009DCC"/>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Survey 6</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(Jul/Aug 2021)</a:t>
                      </a:r>
                    </a:p>
                  </a:txBody>
                  <a:tcPr>
                    <a:solidFill>
                      <a:srgbClr val="009DCC"/>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Survey 7</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(Nov’ 21 to </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Jan ‘22</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a:txBody>
                  <a:tcPr>
                    <a:solidFill>
                      <a:srgbClr val="009DCC"/>
                    </a:solidFill>
                  </a:tcPr>
                </a:tc>
                <a:extLst>
                  <a:ext uri="{0D108BD9-81ED-4DB2-BD59-A6C34878D82A}">
                    <a16:rowId xmlns:a16="http://schemas.microsoft.com/office/drawing/2014/main" val="10000"/>
                  </a:ext>
                </a:extLst>
              </a:tr>
              <a:tr h="621783">
                <a:tc>
                  <a:txBody>
                    <a:bodyPr/>
                    <a:lstStyle/>
                    <a:p>
                      <a:pPr algn="l" fontAlgn="b"/>
                      <a:r>
                        <a:rPr lang="en-GB" sz="1600" b="1" i="0" u="none" strike="noStrike" dirty="0">
                          <a:solidFill>
                            <a:srgbClr val="0070C0"/>
                          </a:solidFill>
                          <a:effectLst/>
                          <a:latin typeface="Arial" panose="020B0604020202020204" pitchFamily="34" charset="0"/>
                          <a:cs typeface="Arial" panose="020B0604020202020204" pitchFamily="34" charset="0"/>
                        </a:rPr>
                        <a:t>Number of participants</a:t>
                      </a:r>
                    </a:p>
                    <a:p>
                      <a:pPr algn="l" fontAlgn="b"/>
                      <a:endParaRPr lang="en-GB" sz="1600" b="1" i="0" u="none" strike="noStrike" dirty="0">
                        <a:solidFill>
                          <a:srgbClr val="0070C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a:r>
                        <a:rPr lang="en-GB" sz="1100" b="1" i="0" dirty="0">
                          <a:solidFill>
                            <a:srgbClr val="0070C0"/>
                          </a:solidFill>
                          <a:latin typeface="Arial" panose="020B0604020202020204" pitchFamily="34" charset="0"/>
                          <a:cs typeface="Arial" panose="020B0604020202020204" pitchFamily="34" charset="0"/>
                        </a:rPr>
                        <a:t>790</a:t>
                      </a:r>
                    </a:p>
                  </a:txBody>
                  <a:tcPr anchor="ctr">
                    <a:solidFill>
                      <a:schemeClr val="bg1">
                        <a:lumMod val="85000"/>
                      </a:schemeClr>
                    </a:solidFill>
                  </a:tcPr>
                </a:tc>
                <a:tc>
                  <a:txBody>
                    <a:bodyPr/>
                    <a:lstStyle/>
                    <a:p>
                      <a:pPr algn="ctr"/>
                      <a:r>
                        <a:rPr lang="en-GB" sz="1100" b="1" i="0" dirty="0">
                          <a:solidFill>
                            <a:srgbClr val="0070C0"/>
                          </a:solidFill>
                          <a:latin typeface="Arial" panose="020B0604020202020204" pitchFamily="34" charset="0"/>
                          <a:cs typeface="Arial" panose="020B0604020202020204" pitchFamily="34" charset="0"/>
                        </a:rPr>
                        <a:t>381</a:t>
                      </a:r>
                    </a:p>
                  </a:txBody>
                  <a:tcPr anchor="ctr">
                    <a:solidFill>
                      <a:schemeClr val="bg1">
                        <a:lumMod val="85000"/>
                      </a:schemeClr>
                    </a:solidFill>
                  </a:tcPr>
                </a:tc>
                <a:tc>
                  <a:txBody>
                    <a:bodyPr/>
                    <a:lstStyle/>
                    <a:p>
                      <a:pPr algn="ctr"/>
                      <a:r>
                        <a:rPr lang="en-GB" sz="1100" b="1" i="0" dirty="0">
                          <a:solidFill>
                            <a:srgbClr val="0070C0"/>
                          </a:solidFill>
                          <a:latin typeface="Arial" panose="020B0604020202020204" pitchFamily="34" charset="0"/>
                          <a:cs typeface="Arial" panose="020B0604020202020204" pitchFamily="34" charset="0"/>
                        </a:rPr>
                        <a:t>382</a:t>
                      </a:r>
                    </a:p>
                  </a:txBody>
                  <a:tcPr anchor="ctr">
                    <a:solidFill>
                      <a:schemeClr val="bg1">
                        <a:lumMod val="85000"/>
                      </a:schemeClr>
                    </a:solidFill>
                  </a:tcPr>
                </a:tc>
                <a:tc>
                  <a:txBody>
                    <a:bodyPr/>
                    <a:lstStyle/>
                    <a:p>
                      <a:pPr algn="ctr"/>
                      <a:r>
                        <a:rPr lang="en-GB" sz="1100" b="1" i="0" dirty="0">
                          <a:solidFill>
                            <a:srgbClr val="0070C0"/>
                          </a:solidFill>
                          <a:latin typeface="Arial" panose="020B0604020202020204" pitchFamily="34" charset="0"/>
                          <a:cs typeface="Arial" panose="020B0604020202020204" pitchFamily="34" charset="0"/>
                        </a:rPr>
                        <a:t>501</a:t>
                      </a:r>
                      <a:endParaRPr lang="en-GB" sz="800" b="1" i="0" dirty="0">
                        <a:solidFill>
                          <a:srgbClr val="0070C0"/>
                        </a:solidFill>
                        <a:latin typeface="Arial" panose="020B0604020202020204" pitchFamily="34" charset="0"/>
                        <a:cs typeface="Arial" panose="020B0604020202020204" pitchFamily="34" charset="0"/>
                      </a:endParaRPr>
                    </a:p>
                  </a:txBody>
                  <a:tcPr anchor="ctr">
                    <a:solidFill>
                      <a:schemeClr val="bg1">
                        <a:lumMod val="85000"/>
                      </a:schemeClr>
                    </a:solidFill>
                  </a:tcPr>
                </a:tc>
                <a:tc>
                  <a:txBody>
                    <a:bodyPr/>
                    <a:lstStyle/>
                    <a:p>
                      <a:pPr algn="ctr"/>
                      <a:r>
                        <a:rPr lang="en-GB" sz="1100" b="1" i="0" dirty="0">
                          <a:solidFill>
                            <a:srgbClr val="0070C0"/>
                          </a:solidFill>
                          <a:latin typeface="Arial" panose="020B0604020202020204" pitchFamily="34" charset="0"/>
                          <a:cs typeface="Arial" panose="020B0604020202020204" pitchFamily="34" charset="0"/>
                        </a:rPr>
                        <a:t>395</a:t>
                      </a:r>
                    </a:p>
                  </a:txBody>
                  <a:tcPr anchor="ctr">
                    <a:solidFill>
                      <a:schemeClr val="bg1">
                        <a:lumMod val="85000"/>
                      </a:schemeClr>
                    </a:solidFill>
                  </a:tcPr>
                </a:tc>
                <a:tc>
                  <a:txBody>
                    <a:bodyPr/>
                    <a:lstStyle/>
                    <a:p>
                      <a:pPr algn="ctr"/>
                      <a:r>
                        <a:rPr lang="en-GB" sz="1100" b="1" i="0" dirty="0">
                          <a:solidFill>
                            <a:srgbClr val="0070C0"/>
                          </a:solidFill>
                          <a:latin typeface="Arial" panose="020B0604020202020204" pitchFamily="34" charset="0"/>
                          <a:cs typeface="Arial" panose="020B0604020202020204" pitchFamily="34" charset="0"/>
                        </a:rPr>
                        <a:t>381</a:t>
                      </a:r>
                    </a:p>
                  </a:txBody>
                  <a:tcPr anchor="ctr">
                    <a:solidFill>
                      <a:schemeClr val="bg1">
                        <a:lumMod val="85000"/>
                      </a:schemeClr>
                    </a:solidFill>
                  </a:tcPr>
                </a:tc>
                <a:tc>
                  <a:txBody>
                    <a:bodyPr/>
                    <a:lstStyle/>
                    <a:p>
                      <a:pPr algn="ctr"/>
                      <a:r>
                        <a:rPr lang="en-GB" sz="1100" b="1" i="0" dirty="0">
                          <a:solidFill>
                            <a:srgbClr val="0070C0"/>
                          </a:solidFill>
                          <a:latin typeface="Arial" panose="020B0604020202020204" pitchFamily="34" charset="0"/>
                          <a:cs typeface="Arial" panose="020B0604020202020204" pitchFamily="34" charset="0"/>
                        </a:rPr>
                        <a:t>521</a:t>
                      </a:r>
                    </a:p>
                  </a:txBody>
                  <a:tcPr anchor="ctr">
                    <a:solidFill>
                      <a:schemeClr val="bg1">
                        <a:lumMod val="85000"/>
                      </a:schemeClr>
                    </a:solidFill>
                  </a:tcPr>
                </a:tc>
                <a:extLst>
                  <a:ext uri="{0D108BD9-81ED-4DB2-BD59-A6C34878D82A}">
                    <a16:rowId xmlns:a16="http://schemas.microsoft.com/office/drawing/2014/main" val="10001"/>
                  </a:ext>
                </a:extLst>
              </a:tr>
              <a:tr h="488385">
                <a:tc>
                  <a:txBody>
                    <a:bodyPr/>
                    <a:lstStyle/>
                    <a:p>
                      <a:pPr algn="l" fontAlgn="b"/>
                      <a:r>
                        <a:rPr lang="en-GB" sz="2000" b="1" i="0" u="none" strike="noStrike" dirty="0">
                          <a:solidFill>
                            <a:schemeClr val="accent5">
                              <a:lumMod val="50000"/>
                            </a:schemeClr>
                          </a:solidFill>
                          <a:effectLst/>
                          <a:latin typeface="Arial" panose="020B0604020202020204" pitchFamily="34" charset="0"/>
                          <a:cs typeface="Arial" panose="020B0604020202020204" pitchFamily="34" charset="0"/>
                        </a:rPr>
                        <a:t>Response rate</a:t>
                      </a:r>
                    </a:p>
                  </a:txBody>
                  <a:tcPr marL="9525" marR="9525" marT="9525" marB="0" anchor="ctr">
                    <a:solidFill>
                      <a:schemeClr val="bg1">
                        <a:lumMod val="95000"/>
                      </a:schemeClr>
                    </a:solidFill>
                  </a:tcPr>
                </a:tc>
                <a:tc>
                  <a:txBody>
                    <a:bodyPr/>
                    <a:lstStyle/>
                    <a:p>
                      <a:pPr algn="ctr"/>
                      <a:r>
                        <a:rPr lang="en-GB" sz="1600" b="1" i="0" dirty="0">
                          <a:solidFill>
                            <a:schemeClr val="accent5">
                              <a:lumMod val="50000"/>
                            </a:schemeClr>
                          </a:solidFill>
                          <a:latin typeface="Arial" panose="020B0604020202020204" pitchFamily="34" charset="0"/>
                          <a:cs typeface="Arial" panose="020B0604020202020204" pitchFamily="34" charset="0"/>
                        </a:rPr>
                        <a:t>100%</a:t>
                      </a:r>
                    </a:p>
                  </a:txBody>
                  <a:tcPr anchor="ctr">
                    <a:solidFill>
                      <a:schemeClr val="bg1">
                        <a:lumMod val="95000"/>
                      </a:schemeClr>
                    </a:solidFill>
                  </a:tcPr>
                </a:tc>
                <a:tc>
                  <a:txBody>
                    <a:bodyPr/>
                    <a:lstStyle/>
                    <a:p>
                      <a:pPr algn="ctr"/>
                      <a:r>
                        <a:rPr lang="en-GB" sz="1600" b="1" i="0" dirty="0">
                          <a:solidFill>
                            <a:schemeClr val="accent5">
                              <a:lumMod val="50000"/>
                            </a:schemeClr>
                          </a:solidFill>
                          <a:latin typeface="Arial" panose="020B0604020202020204" pitchFamily="34" charset="0"/>
                          <a:cs typeface="Arial" panose="020B0604020202020204" pitchFamily="34" charset="0"/>
                        </a:rPr>
                        <a:t>48%</a:t>
                      </a:r>
                    </a:p>
                  </a:txBody>
                  <a:tcPr anchor="ctr">
                    <a:solidFill>
                      <a:schemeClr val="bg1">
                        <a:lumMod val="95000"/>
                      </a:schemeClr>
                    </a:solidFill>
                  </a:tcPr>
                </a:tc>
                <a:tc>
                  <a:txBody>
                    <a:bodyPr/>
                    <a:lstStyle/>
                    <a:p>
                      <a:pPr algn="ctr"/>
                      <a:r>
                        <a:rPr lang="en-GB" sz="1600" b="1" i="0" dirty="0">
                          <a:solidFill>
                            <a:schemeClr val="accent5">
                              <a:lumMod val="50000"/>
                            </a:schemeClr>
                          </a:solidFill>
                          <a:latin typeface="Arial" panose="020B0604020202020204" pitchFamily="34" charset="0"/>
                          <a:cs typeface="Arial" panose="020B0604020202020204" pitchFamily="34" charset="0"/>
                        </a:rPr>
                        <a:t>45%</a:t>
                      </a:r>
                    </a:p>
                  </a:txBody>
                  <a:tcPr anchor="ctr">
                    <a:solidFill>
                      <a:schemeClr val="bg1">
                        <a:lumMod val="95000"/>
                      </a:schemeClr>
                    </a:solidFill>
                  </a:tcPr>
                </a:tc>
                <a:tc>
                  <a:txBody>
                    <a:bodyPr/>
                    <a:lstStyle/>
                    <a:p>
                      <a:pPr algn="ctr"/>
                      <a:r>
                        <a:rPr lang="en-GB" sz="1600" b="1" i="0" dirty="0">
                          <a:solidFill>
                            <a:schemeClr val="accent5">
                              <a:lumMod val="50000"/>
                            </a:schemeClr>
                          </a:solidFill>
                          <a:latin typeface="Arial" panose="020B0604020202020204" pitchFamily="34" charset="0"/>
                          <a:cs typeface="Arial" panose="020B0604020202020204" pitchFamily="34" charset="0"/>
                        </a:rPr>
                        <a:t>50%</a:t>
                      </a:r>
                    </a:p>
                  </a:txBody>
                  <a:tcPr anchor="ctr">
                    <a:solidFill>
                      <a:schemeClr val="bg1">
                        <a:lumMod val="95000"/>
                      </a:schemeClr>
                    </a:solidFill>
                  </a:tcPr>
                </a:tc>
                <a:tc>
                  <a:txBody>
                    <a:bodyPr/>
                    <a:lstStyle/>
                    <a:p>
                      <a:pPr algn="ctr"/>
                      <a:r>
                        <a:rPr lang="en-GB" sz="1600" b="1" i="0" dirty="0">
                          <a:solidFill>
                            <a:schemeClr val="accent5">
                              <a:lumMod val="50000"/>
                            </a:schemeClr>
                          </a:solidFill>
                          <a:latin typeface="Arial" panose="020B0604020202020204" pitchFamily="34" charset="0"/>
                          <a:cs typeface="Arial" panose="020B0604020202020204" pitchFamily="34" charset="0"/>
                        </a:rPr>
                        <a:t>40%</a:t>
                      </a:r>
                    </a:p>
                  </a:txBody>
                  <a:tcPr anchor="ctr">
                    <a:solidFill>
                      <a:schemeClr val="bg1">
                        <a:lumMod val="95000"/>
                      </a:schemeClr>
                    </a:solidFill>
                  </a:tcPr>
                </a:tc>
                <a:tc>
                  <a:txBody>
                    <a:bodyPr/>
                    <a:lstStyle/>
                    <a:p>
                      <a:pPr algn="ctr"/>
                      <a:r>
                        <a:rPr lang="en-GB" sz="1600" b="1" i="0" dirty="0">
                          <a:solidFill>
                            <a:schemeClr val="accent5">
                              <a:lumMod val="50000"/>
                            </a:schemeClr>
                          </a:solidFill>
                          <a:latin typeface="Arial" panose="020B0604020202020204" pitchFamily="34" charset="0"/>
                          <a:cs typeface="Arial" panose="020B0604020202020204" pitchFamily="34" charset="0"/>
                        </a:rPr>
                        <a:t>38%</a:t>
                      </a:r>
                    </a:p>
                  </a:txBody>
                  <a:tcPr anchor="ctr">
                    <a:solidFill>
                      <a:schemeClr val="bg1">
                        <a:lumMod val="95000"/>
                      </a:schemeClr>
                    </a:solidFill>
                  </a:tcPr>
                </a:tc>
                <a:tc>
                  <a:txBody>
                    <a:bodyPr/>
                    <a:lstStyle/>
                    <a:p>
                      <a:pPr algn="ctr"/>
                      <a:r>
                        <a:rPr lang="en-GB" sz="1600" b="1" i="0" dirty="0">
                          <a:solidFill>
                            <a:schemeClr val="accent5">
                              <a:lumMod val="50000"/>
                            </a:schemeClr>
                          </a:solidFill>
                          <a:latin typeface="Arial" panose="020B0604020202020204" pitchFamily="34" charset="0"/>
                          <a:cs typeface="Arial" panose="020B0604020202020204" pitchFamily="34" charset="0"/>
                        </a:rPr>
                        <a:t>44%</a:t>
                      </a:r>
                    </a:p>
                  </a:txBody>
                  <a:tcPr anchor="ctr">
                    <a:solidFill>
                      <a:schemeClr val="bg1">
                        <a:lumMod val="95000"/>
                      </a:schemeClr>
                    </a:solidFill>
                  </a:tcPr>
                </a:tc>
                <a:extLst>
                  <a:ext uri="{0D108BD9-81ED-4DB2-BD59-A6C34878D82A}">
                    <a16:rowId xmlns:a16="http://schemas.microsoft.com/office/drawing/2014/main" val="948189527"/>
                  </a:ext>
                </a:extLst>
              </a:tr>
              <a:tr h="833253">
                <a:tc>
                  <a:txBody>
                    <a:bodyPr/>
                    <a:lstStyle/>
                    <a:p>
                      <a:pPr algn="l" fontAlgn="b"/>
                      <a:r>
                        <a:rPr lang="en-GB" sz="1800" b="1" i="0" u="none" strike="noStrike" dirty="0">
                          <a:solidFill>
                            <a:srgbClr val="EA8132"/>
                          </a:solidFill>
                          <a:effectLst/>
                          <a:latin typeface="Arial" panose="020B0604020202020204" pitchFamily="34" charset="0"/>
                          <a:cs typeface="Arial" panose="020B0604020202020204" pitchFamily="34" charset="0"/>
                        </a:rPr>
                        <a:t>Method</a:t>
                      </a:r>
                    </a:p>
                  </a:txBody>
                  <a:tcPr marL="9525" marR="9525" marT="9525" marB="0" anchor="ctr">
                    <a:solidFill>
                      <a:schemeClr val="bg1">
                        <a:lumMod val="85000"/>
                      </a:schemeClr>
                    </a:solidFill>
                  </a:tcPr>
                </a:tc>
                <a:tc>
                  <a:txBody>
                    <a:bodyPr/>
                    <a:lstStyle/>
                    <a:p>
                      <a:pPr algn="l"/>
                      <a:r>
                        <a:rPr lang="en-GB" sz="900" b="1" i="1" dirty="0">
                          <a:solidFill>
                            <a:srgbClr val="EA8132"/>
                          </a:solidFill>
                          <a:latin typeface="Arial" panose="020B0604020202020204" pitchFamily="34" charset="0"/>
                          <a:cs typeface="Arial" panose="020B0604020202020204" pitchFamily="34" charset="0"/>
                        </a:rPr>
                        <a:t>All conducted via via face to face recruitment interviews</a:t>
                      </a:r>
                    </a:p>
                  </a:txBody>
                  <a:tcPr anchor="ctr">
                    <a:solidFill>
                      <a:schemeClr val="bg1">
                        <a:lumMod val="85000"/>
                      </a:schemeClr>
                    </a:solidFill>
                  </a:tcPr>
                </a:tc>
                <a:tc>
                  <a:txBody>
                    <a:bodyPr/>
                    <a:lstStyle/>
                    <a:p>
                      <a:pPr algn="l"/>
                      <a:r>
                        <a:rPr lang="en-GB" sz="900" b="1" i="1" dirty="0">
                          <a:solidFill>
                            <a:srgbClr val="EA8132"/>
                          </a:solidFill>
                          <a:latin typeface="Arial" panose="020B0604020202020204" pitchFamily="34" charset="0"/>
                          <a:cs typeface="Arial" panose="020B0604020202020204" pitchFamily="34" charset="0"/>
                        </a:rPr>
                        <a:t>Conducted online/ postal/ telephone only</a:t>
                      </a:r>
                    </a:p>
                  </a:txBody>
                  <a:tcPr anchor="ctr">
                    <a:solidFill>
                      <a:schemeClr val="bg1">
                        <a:lumMod val="8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GB" sz="900" b="1" i="1" dirty="0">
                        <a:solidFill>
                          <a:srgbClr val="EA8132"/>
                        </a:solidFill>
                        <a:latin typeface="Arial" panose="020B0604020202020204" pitchFamily="34" charset="0"/>
                        <a:cs typeface="Arial" panose="020B0604020202020204" pitchFamily="34"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GB" sz="900" b="1" i="1" dirty="0">
                          <a:solidFill>
                            <a:srgbClr val="EA8132"/>
                          </a:solidFill>
                          <a:latin typeface="Arial" panose="020B0604020202020204" pitchFamily="34" charset="0"/>
                          <a:cs typeface="Arial" panose="020B0604020202020204" pitchFamily="34" charset="0"/>
                        </a:rPr>
                        <a:t>Conducted online/ postal/ telephone only</a:t>
                      </a:r>
                    </a:p>
                    <a:p>
                      <a:pPr algn="l"/>
                      <a:endParaRPr lang="en-GB" sz="900" b="1" i="1" dirty="0">
                        <a:solidFill>
                          <a:srgbClr val="EA8132"/>
                        </a:solidFill>
                        <a:latin typeface="Arial" panose="020B0604020202020204" pitchFamily="34" charset="0"/>
                        <a:cs typeface="Arial" panose="020B0604020202020204" pitchFamily="34" charset="0"/>
                      </a:endParaRPr>
                    </a:p>
                  </a:txBody>
                  <a:tcPr anchor="ctr">
                    <a:solidFill>
                      <a:schemeClr val="bg1">
                        <a:lumMod val="85000"/>
                      </a:schemeClr>
                    </a:solidFill>
                  </a:tcPr>
                </a:tc>
                <a:tc>
                  <a:txBody>
                    <a:bodyPr/>
                    <a:lstStyle/>
                    <a:p>
                      <a:pPr algn="l"/>
                      <a:r>
                        <a:rPr lang="en-GB" sz="900" b="1" i="1" dirty="0">
                          <a:solidFill>
                            <a:srgbClr val="EA8132"/>
                          </a:solidFill>
                          <a:latin typeface="Arial" panose="020B0604020202020204" pitchFamily="34" charset="0"/>
                          <a:cs typeface="Arial" panose="020B0604020202020204" pitchFamily="34" charset="0"/>
                        </a:rPr>
                        <a:t>Including 200 face to face recruitment interviews</a:t>
                      </a:r>
                    </a:p>
                  </a:txBody>
                  <a:tcPr anchor="ctr">
                    <a:solidFill>
                      <a:schemeClr val="bg1">
                        <a:lumMod val="8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GB" sz="900" b="1" i="1" dirty="0">
                        <a:solidFill>
                          <a:srgbClr val="EA8132"/>
                        </a:solidFill>
                        <a:latin typeface="Arial" panose="020B0604020202020204" pitchFamily="34" charset="0"/>
                        <a:cs typeface="Arial" panose="020B0604020202020204" pitchFamily="34"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GB" sz="900" b="1" i="1" dirty="0">
                          <a:solidFill>
                            <a:srgbClr val="EA8132"/>
                          </a:solidFill>
                          <a:latin typeface="Arial" panose="020B0604020202020204" pitchFamily="34" charset="0"/>
                          <a:cs typeface="Arial" panose="020B0604020202020204" pitchFamily="34" charset="0"/>
                        </a:rPr>
                        <a:t>Conducted online/ postal/ telephone only</a:t>
                      </a:r>
                    </a:p>
                    <a:p>
                      <a:pPr algn="l"/>
                      <a:endParaRPr lang="en-GB" sz="900" b="1" i="1" dirty="0">
                        <a:solidFill>
                          <a:srgbClr val="EA8132"/>
                        </a:solidFill>
                        <a:latin typeface="Arial" panose="020B0604020202020204" pitchFamily="34" charset="0"/>
                        <a:cs typeface="Arial" panose="020B0604020202020204" pitchFamily="34" charset="0"/>
                      </a:endParaRPr>
                    </a:p>
                  </a:txBody>
                  <a:tcPr anchor="ctr">
                    <a:solidFill>
                      <a:schemeClr val="bg1">
                        <a:lumMod val="8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900" b="1" i="1" dirty="0">
                          <a:solidFill>
                            <a:srgbClr val="EA8132"/>
                          </a:solidFill>
                          <a:latin typeface="Arial" panose="020B0604020202020204" pitchFamily="34" charset="0"/>
                          <a:cs typeface="Arial" panose="020B0604020202020204" pitchFamily="34" charset="0"/>
                        </a:rPr>
                        <a:t>Conducted online/ postal/ telephone only</a:t>
                      </a:r>
                    </a:p>
                  </a:txBody>
                  <a:tcPr anchor="ctr">
                    <a:solidFill>
                      <a:schemeClr val="bg1">
                        <a:lumMod val="8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900" b="1" i="1" dirty="0">
                          <a:solidFill>
                            <a:srgbClr val="EA8132"/>
                          </a:solidFill>
                          <a:latin typeface="Arial" panose="020B0604020202020204" pitchFamily="34" charset="0"/>
                          <a:cs typeface="Arial" panose="020B0604020202020204" pitchFamily="34" charset="0"/>
                        </a:rPr>
                        <a:t>Including 170 face to face recruitment interviews</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GB" sz="900" b="1" i="1" dirty="0">
                        <a:solidFill>
                          <a:srgbClr val="EA8132"/>
                        </a:solidFill>
                        <a:latin typeface="Arial" panose="020B0604020202020204" pitchFamily="34" charset="0"/>
                        <a:cs typeface="Arial" panose="020B0604020202020204" pitchFamily="34" charset="0"/>
                      </a:endParaRPr>
                    </a:p>
                  </a:txBody>
                  <a:tcPr anchor="ctr">
                    <a:solidFill>
                      <a:schemeClr val="bg1">
                        <a:lumMod val="85000"/>
                      </a:schemeClr>
                    </a:solidFill>
                  </a:tcPr>
                </a:tc>
                <a:extLst>
                  <a:ext uri="{0D108BD9-81ED-4DB2-BD59-A6C34878D82A}">
                    <a16:rowId xmlns:a16="http://schemas.microsoft.com/office/drawing/2014/main" val="10003"/>
                  </a:ext>
                </a:extLst>
              </a:tr>
            </a:tbl>
          </a:graphicData>
        </a:graphic>
      </p:graphicFrame>
      <p:sp>
        <p:nvSpPr>
          <p:cNvPr id="8" name="Rectangle 7">
            <a:extLst>
              <a:ext uri="{FF2B5EF4-FFF2-40B4-BE49-F238E27FC236}">
                <a16:creationId xmlns:a16="http://schemas.microsoft.com/office/drawing/2014/main" id="{0EBEDE19-DA90-45BE-AA33-5F88CBC0405C}"/>
              </a:ext>
            </a:extLst>
          </p:cNvPr>
          <p:cNvSpPr/>
          <p:nvPr/>
        </p:nvSpPr>
        <p:spPr>
          <a:xfrm>
            <a:off x="260369" y="1152780"/>
            <a:ext cx="11671261" cy="40011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A </a:t>
            </a:r>
            <a:r>
              <a:rPr lang="en-GB" sz="1200" b="1" dirty="0">
                <a:solidFill>
                  <a:srgbClr val="002060"/>
                </a:solidFill>
                <a:latin typeface="Arial" panose="020B0604020202020204" pitchFamily="34" charset="0"/>
                <a:cs typeface="Arial" panose="020B0604020202020204" pitchFamily="34" charset="0"/>
              </a:rPr>
              <a:t>44%</a:t>
            </a:r>
            <a:r>
              <a:rPr lang="en-GB" sz="1200" dirty="0">
                <a:solidFill>
                  <a:schemeClr val="tx1"/>
                </a:solidFill>
                <a:latin typeface="Arial" panose="020B0604020202020204" pitchFamily="34" charset="0"/>
                <a:cs typeface="Arial" panose="020B0604020202020204" pitchFamily="34" charset="0"/>
              </a:rPr>
              <a:t> response rate is considerably higher than the average response rate for similar panels. Approximately 40% remains the target response rate for OHOF</a:t>
            </a:r>
            <a:endParaRPr lang="en-GB" sz="1200" dirty="0">
              <a:solidFill>
                <a:schemeClr val="tx1"/>
              </a:solidFill>
            </a:endParaRPr>
          </a:p>
        </p:txBody>
      </p:sp>
    </p:spTree>
    <p:extLst>
      <p:ext uri="{BB962C8B-B14F-4D97-AF65-F5344CB8AC3E}">
        <p14:creationId xmlns:p14="http://schemas.microsoft.com/office/powerpoint/2010/main" val="738965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179E13C-FC3C-4820-8A95-41FE22677671}"/>
              </a:ext>
            </a:extLst>
          </p:cNvPr>
          <p:cNvSpPr>
            <a:spLocks noGrp="1"/>
          </p:cNvSpPr>
          <p:nvPr>
            <p:ph type="sldNum" sz="quarter" idx="12"/>
          </p:nvPr>
        </p:nvSpPr>
        <p:spPr/>
        <p:txBody>
          <a:bodyPr/>
          <a:lstStyle/>
          <a:p>
            <a:fld id="{F6E39E37-6BC0-A248-806A-337B0CEF6126}" type="slidenum">
              <a:rPr lang="en-US" smtClean="0"/>
              <a:t>5</a:t>
            </a:fld>
            <a:endParaRPr lang="en-US"/>
          </a:p>
        </p:txBody>
      </p:sp>
      <p:sp>
        <p:nvSpPr>
          <p:cNvPr id="14" name="Rectangle 13">
            <a:extLst>
              <a:ext uri="{FF2B5EF4-FFF2-40B4-BE49-F238E27FC236}">
                <a16:creationId xmlns:a16="http://schemas.microsoft.com/office/drawing/2014/main" id="{F6466C45-33D6-4736-8F69-7F25E3241069}"/>
              </a:ext>
            </a:extLst>
          </p:cNvPr>
          <p:cNvSpPr/>
          <p:nvPr/>
        </p:nvSpPr>
        <p:spPr>
          <a:xfrm>
            <a:off x="0" y="0"/>
            <a:ext cx="1793290"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1 – Introduction</a:t>
            </a:r>
          </a:p>
        </p:txBody>
      </p:sp>
      <p:sp>
        <p:nvSpPr>
          <p:cNvPr id="19" name="Oval Callout 7">
            <a:extLst>
              <a:ext uri="{FF2B5EF4-FFF2-40B4-BE49-F238E27FC236}">
                <a16:creationId xmlns:a16="http://schemas.microsoft.com/office/drawing/2014/main" id="{007933BC-B2B6-4BBD-98E9-D6694F5CF629}"/>
              </a:ext>
            </a:extLst>
          </p:cNvPr>
          <p:cNvSpPr/>
          <p:nvPr/>
        </p:nvSpPr>
        <p:spPr>
          <a:xfrm>
            <a:off x="8701657" y="2015721"/>
            <a:ext cx="3193481" cy="2826558"/>
          </a:xfrm>
          <a:prstGeom prst="wedgeEllipseCallout">
            <a:avLst>
              <a:gd name="adj1" fmla="val -39613"/>
              <a:gd name="adj2" fmla="val 29797"/>
            </a:avLst>
          </a:prstGeom>
          <a:noFill/>
          <a:ln w="76200">
            <a:solidFill>
              <a:schemeClr val="accent5">
                <a:lumMod val="75000"/>
              </a:schemeClr>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400" b="1" dirty="0">
              <a:solidFill>
                <a:schemeClr val="tx1"/>
              </a:solidFill>
              <a:latin typeface="Century Gothic" panose="020B0502020202020204" pitchFamily="34" charset="0"/>
            </a:endParaRPr>
          </a:p>
          <a:p>
            <a:pPr algn="ctr">
              <a:defRPr/>
            </a:pPr>
            <a:endParaRPr lang="en-GB" sz="1200" b="1" dirty="0">
              <a:solidFill>
                <a:schemeClr val="accent5">
                  <a:lumMod val="75000"/>
                </a:schemeClr>
              </a:solidFill>
              <a:latin typeface="Arial" panose="020B0604020202020204" pitchFamily="34" charset="0"/>
              <a:cs typeface="Arial" panose="020B0604020202020204" pitchFamily="34" charset="0"/>
            </a:endParaRPr>
          </a:p>
          <a:p>
            <a:pPr algn="ctr">
              <a:defRPr/>
            </a:pPr>
            <a:r>
              <a:rPr lang="en-GB" sz="1200" b="1" dirty="0">
                <a:solidFill>
                  <a:schemeClr val="accent5">
                    <a:lumMod val="75000"/>
                  </a:schemeClr>
                </a:solidFill>
                <a:latin typeface="Arial" panose="020B0604020202020204" pitchFamily="34" charset="0"/>
                <a:cs typeface="Arial" panose="020B0604020202020204" pitchFamily="34" charset="0"/>
              </a:rPr>
              <a:t>NB:</a:t>
            </a:r>
          </a:p>
          <a:p>
            <a:pPr algn="ctr">
              <a:defRPr/>
            </a:pPr>
            <a:r>
              <a:rPr lang="en-GB" sz="1200" b="1" dirty="0">
                <a:solidFill>
                  <a:schemeClr val="accent5">
                    <a:lumMod val="75000"/>
                  </a:schemeClr>
                </a:solidFill>
                <a:latin typeface="Arial" panose="020B0604020202020204" pitchFamily="34" charset="0"/>
                <a:cs typeface="Arial" panose="020B0604020202020204" pitchFamily="34" charset="0"/>
              </a:rPr>
              <a:t>Survey 7 participants’ responses have been rim weighted to reflect the exact profile of the BSW population.</a:t>
            </a:r>
          </a:p>
          <a:p>
            <a:pPr algn="ctr">
              <a:defRPr/>
            </a:pPr>
            <a:endParaRPr lang="en-GB" sz="1200" b="1" dirty="0">
              <a:solidFill>
                <a:schemeClr val="accent5">
                  <a:lumMod val="75000"/>
                </a:schemeClr>
              </a:solidFill>
              <a:latin typeface="Arial" panose="020B0604020202020204" pitchFamily="34" charset="0"/>
              <a:cs typeface="Arial" panose="020B0604020202020204" pitchFamily="34" charset="0"/>
            </a:endParaRPr>
          </a:p>
          <a:p>
            <a:pPr algn="ctr">
              <a:defRPr/>
            </a:pPr>
            <a:r>
              <a:rPr lang="en-GB" sz="1200" b="1" dirty="0">
                <a:solidFill>
                  <a:schemeClr val="tx1"/>
                </a:solidFill>
                <a:latin typeface="Century Gothic" panose="020B0502020202020204" pitchFamily="34" charset="0"/>
              </a:rPr>
              <a:t>The sample profile relating to the findings in section 3 of this report is, therefore, exactly </a:t>
            </a:r>
            <a:r>
              <a:rPr lang="en-GB" sz="1200" b="1" dirty="0">
                <a:solidFill>
                  <a:schemeClr val="bg1">
                    <a:lumMod val="50000"/>
                  </a:schemeClr>
                </a:solidFill>
                <a:latin typeface="Century Gothic" panose="020B0502020202020204" pitchFamily="34" charset="0"/>
              </a:rPr>
              <a:t>the same as the grey bars in this chart.</a:t>
            </a:r>
            <a:endParaRPr lang="en-GB" sz="1600" dirty="0">
              <a:solidFill>
                <a:schemeClr val="bg1">
                  <a:lumMod val="50000"/>
                </a:schemeClr>
              </a:solidFill>
              <a:latin typeface="Century Gothic" panose="020B0502020202020204" pitchFamily="34" charset="0"/>
            </a:endParaRPr>
          </a:p>
          <a:p>
            <a:pPr algn="ctr">
              <a:defRPr/>
            </a:pPr>
            <a:r>
              <a:rPr lang="en-GB" sz="1200" i="1" dirty="0">
                <a:solidFill>
                  <a:schemeClr val="accent5">
                    <a:lumMod val="75000"/>
                  </a:schemeClr>
                </a:solidFill>
                <a:latin typeface="Century Gothic" panose="020B0502020202020204" pitchFamily="34" charset="0"/>
              </a:rPr>
              <a:t> </a:t>
            </a:r>
          </a:p>
          <a:p>
            <a:pPr algn="ctr">
              <a:defRPr/>
            </a:pPr>
            <a:endParaRPr lang="en-GB" i="1" dirty="0">
              <a:solidFill>
                <a:schemeClr val="tx1"/>
              </a:solidFill>
              <a:latin typeface="Century Gothic" panose="020B0502020202020204" pitchFamily="34" charset="0"/>
            </a:endParaRPr>
          </a:p>
        </p:txBody>
      </p:sp>
      <p:sp>
        <p:nvSpPr>
          <p:cNvPr id="8" name="TextBox 5">
            <a:extLst>
              <a:ext uri="{FF2B5EF4-FFF2-40B4-BE49-F238E27FC236}">
                <a16:creationId xmlns:a16="http://schemas.microsoft.com/office/drawing/2014/main" id="{13D40ACA-6A48-4984-92DF-0F7B2B601617}"/>
              </a:ext>
            </a:extLst>
          </p:cNvPr>
          <p:cNvSpPr txBox="1"/>
          <p:nvPr/>
        </p:nvSpPr>
        <p:spPr>
          <a:xfrm>
            <a:off x="1567919" y="1209005"/>
            <a:ext cx="9271715" cy="400105"/>
          </a:xfrm>
          <a:prstGeom prst="rect">
            <a:avLst/>
          </a:prstGeom>
          <a:noFill/>
        </p:spPr>
        <p:txBody>
          <a:bodyPr wrap="square" lIns="91436" tIns="45718" rIns="91436" bIns="45718"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100" b="1" dirty="0">
                <a:solidFill>
                  <a:schemeClr val="bg1">
                    <a:lumMod val="50000"/>
                  </a:schemeClr>
                </a:solidFill>
                <a:latin typeface="Arial" panose="020B0604020202020204" pitchFamily="34" charset="0"/>
                <a:cs typeface="Arial" panose="020B0604020202020204" pitchFamily="34" charset="0"/>
              </a:rPr>
              <a:t>% of BSW entire population/survey 7 participant rim weighted profile </a:t>
            </a:r>
            <a:r>
              <a:rPr lang="en-GB" sz="1100" i="1" dirty="0">
                <a:solidFill>
                  <a:srgbClr val="000000"/>
                </a:solidFill>
                <a:latin typeface="Arial" panose="020B0604020202020204" pitchFamily="34" charset="0"/>
                <a:cs typeface="Arial" panose="020B0604020202020204" pitchFamily="34" charset="0"/>
              </a:rPr>
              <a:t>(</a:t>
            </a:r>
            <a:r>
              <a:rPr lang="en-GB" i="1" dirty="0">
                <a:solidFill>
                  <a:srgbClr val="000000"/>
                </a:solidFill>
                <a:latin typeface="Arial" panose="020B0604020202020204" pitchFamily="34" charset="0"/>
                <a:cs typeface="Arial" panose="020B0604020202020204" pitchFamily="34" charset="0"/>
              </a:rPr>
              <a:t>521</a:t>
            </a:r>
            <a:r>
              <a:rPr lang="en-GB" sz="1100" i="1" dirty="0">
                <a:solidFill>
                  <a:srgbClr val="000000"/>
                </a:solidFill>
                <a:latin typeface="Arial" panose="020B0604020202020204" pitchFamily="34" charset="0"/>
                <a:cs typeface="Arial" panose="020B0604020202020204" pitchFamily="34" charset="0"/>
              </a:rPr>
              <a:t>)    </a:t>
            </a:r>
            <a:r>
              <a:rPr lang="en-GB" sz="1100" b="1" dirty="0">
                <a:solidFill>
                  <a:srgbClr val="64B22D"/>
                </a:solidFill>
                <a:latin typeface="Arial" panose="020B0604020202020204" pitchFamily="34" charset="0"/>
                <a:cs typeface="Arial" panose="020B0604020202020204" pitchFamily="34" charset="0"/>
              </a:rPr>
              <a:t>% of our actual panellist profile as at Dec 2021 </a:t>
            </a:r>
            <a:r>
              <a:rPr lang="en-GB" sz="1100" i="1" dirty="0">
                <a:solidFill>
                  <a:srgbClr val="000000"/>
                </a:solidFill>
                <a:latin typeface="Arial" panose="020B0604020202020204" pitchFamily="34" charset="0"/>
                <a:cs typeface="Arial" panose="020B0604020202020204" pitchFamily="34" charset="0"/>
              </a:rPr>
              <a:t>(</a:t>
            </a:r>
            <a:r>
              <a:rPr lang="en-GB" i="1" dirty="0">
                <a:solidFill>
                  <a:srgbClr val="000000"/>
                </a:solidFill>
                <a:latin typeface="Arial" panose="020B0604020202020204" pitchFamily="34" charset="0"/>
                <a:cs typeface="Arial" panose="020B0604020202020204" pitchFamily="34" charset="0"/>
              </a:rPr>
              <a:t>1,187</a:t>
            </a:r>
            <a:r>
              <a:rPr lang="en-GB" sz="1100" i="1" dirty="0">
                <a:solidFill>
                  <a:srgbClr val="000000"/>
                </a:solidFill>
                <a:latin typeface="Arial" panose="020B0604020202020204" pitchFamily="34" charset="0"/>
                <a:cs typeface="Arial" panose="020B0604020202020204" pitchFamily="34" charset="0"/>
              </a:rPr>
              <a:t>)</a:t>
            </a:r>
          </a:p>
          <a:p>
            <a:endParaRPr lang="en-GB" sz="900" i="1" dirty="0">
              <a:solidFill>
                <a:srgbClr val="000000"/>
              </a:solidFill>
              <a:latin typeface="Century Gothic" panose="020B0502020202020204" pitchFamily="34" charset="0"/>
            </a:endParaRPr>
          </a:p>
        </p:txBody>
      </p:sp>
      <p:graphicFrame>
        <p:nvGraphicFramePr>
          <p:cNvPr id="10" name="Content Placeholder 11">
            <a:extLst>
              <a:ext uri="{FF2B5EF4-FFF2-40B4-BE49-F238E27FC236}">
                <a16:creationId xmlns:a16="http://schemas.microsoft.com/office/drawing/2014/main" id="{CC68EA68-CC9B-4A89-84AC-A36035878C27}"/>
              </a:ext>
            </a:extLst>
          </p:cNvPr>
          <p:cNvGraphicFramePr>
            <a:graphicFrameLocks/>
          </p:cNvGraphicFramePr>
          <p:nvPr>
            <p:extLst>
              <p:ext uri="{D42A27DB-BD31-4B8C-83A1-F6EECF244321}">
                <p14:modId xmlns:p14="http://schemas.microsoft.com/office/powerpoint/2010/main" val="3637816525"/>
              </p:ext>
            </p:extLst>
          </p:nvPr>
        </p:nvGraphicFramePr>
        <p:xfrm>
          <a:off x="2069117" y="1358205"/>
          <a:ext cx="7355459" cy="5168787"/>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 Placeholder 1">
            <a:extLst>
              <a:ext uri="{FF2B5EF4-FFF2-40B4-BE49-F238E27FC236}">
                <a16:creationId xmlns:a16="http://schemas.microsoft.com/office/drawing/2014/main" id="{7CF9177E-9D83-4708-89A7-CEAD95AE1525}"/>
              </a:ext>
            </a:extLst>
          </p:cNvPr>
          <p:cNvSpPr>
            <a:spLocks noGrp="1"/>
          </p:cNvSpPr>
          <p:nvPr>
            <p:ph type="body" sz="quarter" idx="13"/>
          </p:nvPr>
        </p:nvSpPr>
        <p:spPr>
          <a:xfrm>
            <a:off x="151002" y="380194"/>
            <a:ext cx="11744136" cy="1030287"/>
          </a:xfrm>
        </p:spPr>
        <p:txBody>
          <a:bodyPr>
            <a:normAutofit/>
          </a:bodyPr>
          <a:lstStyle/>
          <a:p>
            <a:r>
              <a:rPr lang="en-US" sz="2400" dirty="0">
                <a:solidFill>
                  <a:srgbClr val="004992"/>
                </a:solidFill>
                <a:ea typeface="Times New Roman" panose="02020603050405020304" pitchFamily="18" charset="0"/>
              </a:rPr>
              <a:t>We have a robust and representative panel</a:t>
            </a:r>
            <a:endParaRPr lang="en-GB" sz="2400" i="1" dirty="0">
              <a:solidFill>
                <a:srgbClr val="004992"/>
              </a:solidFill>
              <a:cs typeface="Arial" panose="020B0604020202020204" pitchFamily="34" charset="0"/>
            </a:endParaRPr>
          </a:p>
        </p:txBody>
      </p:sp>
    </p:spTree>
    <p:extLst>
      <p:ext uri="{BB962C8B-B14F-4D97-AF65-F5344CB8AC3E}">
        <p14:creationId xmlns:p14="http://schemas.microsoft.com/office/powerpoint/2010/main" val="3021073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1A4C34D-EBBF-4FFB-AEB8-A8DBD57F7EBF}"/>
              </a:ext>
            </a:extLst>
          </p:cNvPr>
          <p:cNvSpPr>
            <a:spLocks noGrp="1"/>
          </p:cNvSpPr>
          <p:nvPr>
            <p:ph type="body" sz="quarter" idx="17"/>
          </p:nvPr>
        </p:nvSpPr>
        <p:spPr>
          <a:xfrm>
            <a:off x="412118" y="3062486"/>
            <a:ext cx="5897850" cy="733028"/>
          </a:xfrm>
        </p:spPr>
        <p:txBody>
          <a:bodyPr/>
          <a:lstStyle/>
          <a:p>
            <a:r>
              <a:rPr lang="en-GB" dirty="0"/>
              <a:t>Overview summary</a:t>
            </a:r>
          </a:p>
        </p:txBody>
      </p:sp>
      <p:sp>
        <p:nvSpPr>
          <p:cNvPr id="4" name="Text Placeholder 3">
            <a:extLst>
              <a:ext uri="{FF2B5EF4-FFF2-40B4-BE49-F238E27FC236}">
                <a16:creationId xmlns:a16="http://schemas.microsoft.com/office/drawing/2014/main" id="{5A733FE2-8E6C-44C5-8B13-0E2413B1C865}"/>
              </a:ext>
            </a:extLst>
          </p:cNvPr>
          <p:cNvSpPr>
            <a:spLocks noGrp="1"/>
          </p:cNvSpPr>
          <p:nvPr>
            <p:ph type="body" sz="quarter" idx="18"/>
          </p:nvPr>
        </p:nvSpPr>
        <p:spPr>
          <a:xfrm>
            <a:off x="483138" y="2551311"/>
            <a:ext cx="5898473" cy="511175"/>
          </a:xfrm>
        </p:spPr>
        <p:txBody>
          <a:bodyPr/>
          <a:lstStyle/>
          <a:p>
            <a:r>
              <a:rPr lang="en-GB" dirty="0"/>
              <a:t>Section 2</a:t>
            </a:r>
          </a:p>
        </p:txBody>
      </p:sp>
      <p:sp>
        <p:nvSpPr>
          <p:cNvPr id="6" name="Slide Number Placeholder 5">
            <a:extLst>
              <a:ext uri="{FF2B5EF4-FFF2-40B4-BE49-F238E27FC236}">
                <a16:creationId xmlns:a16="http://schemas.microsoft.com/office/drawing/2014/main" id="{CFBB4957-0B33-4AA9-967C-3946B8158C3F}"/>
              </a:ext>
            </a:extLst>
          </p:cNvPr>
          <p:cNvSpPr>
            <a:spLocks noGrp="1"/>
          </p:cNvSpPr>
          <p:nvPr>
            <p:ph type="sldNum" sz="quarter" idx="12"/>
          </p:nvPr>
        </p:nvSpPr>
        <p:spPr/>
        <p:txBody>
          <a:bodyPr/>
          <a:lstStyle/>
          <a:p>
            <a:fld id="{F6E39E37-6BC0-A248-806A-337B0CEF6126}" type="slidenum">
              <a:rPr lang="en-US" smtClean="0"/>
              <a:t>6</a:t>
            </a:fld>
            <a:endParaRPr lang="en-US"/>
          </a:p>
        </p:txBody>
      </p:sp>
      <p:pic>
        <p:nvPicPr>
          <p:cNvPr id="10" name="Picture 9">
            <a:extLst>
              <a:ext uri="{FF2B5EF4-FFF2-40B4-BE49-F238E27FC236}">
                <a16:creationId xmlns:a16="http://schemas.microsoft.com/office/drawing/2014/main" id="{2BDEF8F5-E891-4551-A59B-0672BCDD898F}"/>
              </a:ext>
            </a:extLst>
          </p:cNvPr>
          <p:cNvPicPr>
            <a:picLocks noChangeAspect="1"/>
          </p:cNvPicPr>
          <p:nvPr/>
        </p:nvPicPr>
        <p:blipFill>
          <a:blip r:embed="rId2"/>
          <a:stretch>
            <a:fillRect/>
          </a:stretch>
        </p:blipFill>
        <p:spPr>
          <a:xfrm>
            <a:off x="7540561" y="2201353"/>
            <a:ext cx="3954917" cy="2143526"/>
          </a:xfrm>
          <a:prstGeom prst="rect">
            <a:avLst/>
          </a:prstGeom>
        </p:spPr>
      </p:pic>
    </p:spTree>
    <p:extLst>
      <p:ext uri="{BB962C8B-B14F-4D97-AF65-F5344CB8AC3E}">
        <p14:creationId xmlns:p14="http://schemas.microsoft.com/office/powerpoint/2010/main" val="656599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2633ED3-4A72-428D-9D45-17112F9CF4C8}"/>
              </a:ext>
            </a:extLst>
          </p:cNvPr>
          <p:cNvSpPr>
            <a:spLocks noGrp="1"/>
          </p:cNvSpPr>
          <p:nvPr>
            <p:ph type="sldNum" sz="quarter" idx="12"/>
          </p:nvPr>
        </p:nvSpPr>
        <p:spPr/>
        <p:txBody>
          <a:bodyPr/>
          <a:lstStyle/>
          <a:p>
            <a:fld id="{F6E39E37-6BC0-A248-806A-337B0CEF6126}" type="slidenum">
              <a:rPr lang="en-US" smtClean="0"/>
              <a:t>7</a:t>
            </a:fld>
            <a:endParaRPr lang="en-US"/>
          </a:p>
        </p:txBody>
      </p:sp>
      <p:sp>
        <p:nvSpPr>
          <p:cNvPr id="5" name="Rectangle 4">
            <a:extLst>
              <a:ext uri="{FF2B5EF4-FFF2-40B4-BE49-F238E27FC236}">
                <a16:creationId xmlns:a16="http://schemas.microsoft.com/office/drawing/2014/main" id="{6FF71BAE-127B-4E35-88D2-047DD114F452}"/>
              </a:ext>
            </a:extLst>
          </p:cNvPr>
          <p:cNvSpPr/>
          <p:nvPr/>
        </p:nvSpPr>
        <p:spPr>
          <a:xfrm>
            <a:off x="0" y="0"/>
            <a:ext cx="2423604"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2 – Overview summary</a:t>
            </a:r>
          </a:p>
        </p:txBody>
      </p:sp>
      <p:sp>
        <p:nvSpPr>
          <p:cNvPr id="27" name="Teardrop 26">
            <a:extLst>
              <a:ext uri="{FF2B5EF4-FFF2-40B4-BE49-F238E27FC236}">
                <a16:creationId xmlns:a16="http://schemas.microsoft.com/office/drawing/2014/main" id="{D6B69C7B-B3B7-42DC-AD6F-04495F00AA7F}"/>
              </a:ext>
            </a:extLst>
          </p:cNvPr>
          <p:cNvSpPr/>
          <p:nvPr/>
        </p:nvSpPr>
        <p:spPr>
          <a:xfrm rot="16200000" flipH="1">
            <a:off x="5955578" y="724914"/>
            <a:ext cx="2474293" cy="2504712"/>
          </a:xfrm>
          <a:prstGeom prst="teardrop">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8" name="Teardrop 27">
            <a:extLst>
              <a:ext uri="{FF2B5EF4-FFF2-40B4-BE49-F238E27FC236}">
                <a16:creationId xmlns:a16="http://schemas.microsoft.com/office/drawing/2014/main" id="{B63C38E9-A013-473C-8AEC-9B0559FFC210}"/>
              </a:ext>
            </a:extLst>
          </p:cNvPr>
          <p:cNvSpPr/>
          <p:nvPr/>
        </p:nvSpPr>
        <p:spPr>
          <a:xfrm rot="20660094" flipH="1">
            <a:off x="7125857" y="3239554"/>
            <a:ext cx="2425535" cy="2408593"/>
          </a:xfrm>
          <a:prstGeom prst="teardrop">
            <a:avLst/>
          </a:prstGeom>
          <a:solidFill>
            <a:srgbClr val="D60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9" name="Teardrop 28">
            <a:extLst>
              <a:ext uri="{FF2B5EF4-FFF2-40B4-BE49-F238E27FC236}">
                <a16:creationId xmlns:a16="http://schemas.microsoft.com/office/drawing/2014/main" id="{9A398E25-F880-4B26-8B44-8E56B087C86E}"/>
              </a:ext>
            </a:extLst>
          </p:cNvPr>
          <p:cNvSpPr/>
          <p:nvPr/>
        </p:nvSpPr>
        <p:spPr>
          <a:xfrm rot="10800000" flipH="1">
            <a:off x="2949351" y="740123"/>
            <a:ext cx="2598374" cy="2474294"/>
          </a:xfrm>
          <a:prstGeom prst="teardrop">
            <a:avLst/>
          </a:prstGeom>
          <a:solidFill>
            <a:srgbClr val="64B2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0" name="Teardrop 29">
            <a:extLst>
              <a:ext uri="{FF2B5EF4-FFF2-40B4-BE49-F238E27FC236}">
                <a16:creationId xmlns:a16="http://schemas.microsoft.com/office/drawing/2014/main" id="{1CFE86E7-DD63-4A16-8647-1FF691EDD891}"/>
              </a:ext>
            </a:extLst>
          </p:cNvPr>
          <p:cNvSpPr/>
          <p:nvPr/>
        </p:nvSpPr>
        <p:spPr>
          <a:xfrm rot="2636392" flipH="1">
            <a:off x="4589505" y="3947701"/>
            <a:ext cx="2393024" cy="2397438"/>
          </a:xfrm>
          <a:prstGeom prst="teardrop">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1" name="Teardrop 30">
            <a:extLst>
              <a:ext uri="{FF2B5EF4-FFF2-40B4-BE49-F238E27FC236}">
                <a16:creationId xmlns:a16="http://schemas.microsoft.com/office/drawing/2014/main" id="{67275BA8-637A-4A20-9BA8-DA79B8A9452D}"/>
              </a:ext>
            </a:extLst>
          </p:cNvPr>
          <p:cNvSpPr/>
          <p:nvPr/>
        </p:nvSpPr>
        <p:spPr>
          <a:xfrm rot="6373176" flipH="1">
            <a:off x="1936108" y="3234622"/>
            <a:ext cx="2459617" cy="2506132"/>
          </a:xfrm>
          <a:prstGeom prst="teardrop">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2" name="TextBox 31">
            <a:extLst>
              <a:ext uri="{FF2B5EF4-FFF2-40B4-BE49-F238E27FC236}">
                <a16:creationId xmlns:a16="http://schemas.microsoft.com/office/drawing/2014/main" id="{C4F48EF8-2E27-48DF-B9C7-9AE1F8333BB8}"/>
              </a:ext>
            </a:extLst>
          </p:cNvPr>
          <p:cNvSpPr txBox="1"/>
          <p:nvPr/>
        </p:nvSpPr>
        <p:spPr>
          <a:xfrm>
            <a:off x="3374561" y="1155683"/>
            <a:ext cx="1857743" cy="1877437"/>
          </a:xfrm>
          <a:prstGeom prst="rect">
            <a:avLst/>
          </a:prstGeom>
          <a:noFill/>
        </p:spPr>
        <p:txBody>
          <a:bodyPr wrap="square" rtlCol="0">
            <a:spAutoFit/>
          </a:bodyPr>
          <a:lstStyle/>
          <a:p>
            <a:pPr algn="ctr"/>
            <a:r>
              <a:rPr lang="en-GB" sz="2000" b="1" dirty="0">
                <a:solidFill>
                  <a:srgbClr val="004992"/>
                </a:solidFill>
              </a:rPr>
              <a:t>Personalised care</a:t>
            </a:r>
          </a:p>
          <a:p>
            <a:pPr algn="ctr"/>
            <a:endParaRPr lang="en-GB" sz="1600" b="1" u="sng" dirty="0">
              <a:solidFill>
                <a:srgbClr val="004992"/>
              </a:solidFill>
            </a:endParaRPr>
          </a:p>
          <a:p>
            <a:pPr algn="ctr"/>
            <a:r>
              <a:rPr lang="en-GB" sz="3200" b="1" dirty="0">
                <a:solidFill>
                  <a:srgbClr val="004992"/>
                </a:solidFill>
              </a:rPr>
              <a:t>91%</a:t>
            </a:r>
          </a:p>
          <a:p>
            <a:pPr algn="ctr"/>
            <a:r>
              <a:rPr lang="en-GB" sz="1400" i="1" dirty="0">
                <a:solidFill>
                  <a:srgbClr val="004992"/>
                </a:solidFill>
              </a:rPr>
              <a:t>(including 57% very important)</a:t>
            </a:r>
          </a:p>
        </p:txBody>
      </p:sp>
      <p:sp>
        <p:nvSpPr>
          <p:cNvPr id="33" name="TextBox 32">
            <a:extLst>
              <a:ext uri="{FF2B5EF4-FFF2-40B4-BE49-F238E27FC236}">
                <a16:creationId xmlns:a16="http://schemas.microsoft.com/office/drawing/2014/main" id="{573D6D32-B9D1-4D36-9CD2-8313CCD6D642}"/>
              </a:ext>
            </a:extLst>
          </p:cNvPr>
          <p:cNvSpPr txBox="1"/>
          <p:nvPr/>
        </p:nvSpPr>
        <p:spPr>
          <a:xfrm>
            <a:off x="2237044" y="3576758"/>
            <a:ext cx="1857743" cy="1877437"/>
          </a:xfrm>
          <a:prstGeom prst="rect">
            <a:avLst/>
          </a:prstGeom>
          <a:noFill/>
        </p:spPr>
        <p:txBody>
          <a:bodyPr wrap="square" rtlCol="0">
            <a:spAutoFit/>
          </a:bodyPr>
          <a:lstStyle/>
          <a:p>
            <a:pPr algn="ctr"/>
            <a:r>
              <a:rPr lang="en-GB" sz="2000" b="1" dirty="0">
                <a:solidFill>
                  <a:schemeClr val="bg1"/>
                </a:solidFill>
              </a:rPr>
              <a:t>Healthier communities</a:t>
            </a:r>
          </a:p>
          <a:p>
            <a:pPr algn="ctr"/>
            <a:endParaRPr lang="en-GB" sz="1600" b="1" u="sng" dirty="0">
              <a:solidFill>
                <a:schemeClr val="bg1"/>
              </a:solidFill>
            </a:endParaRPr>
          </a:p>
          <a:p>
            <a:pPr algn="ctr"/>
            <a:r>
              <a:rPr lang="en-GB" sz="3200" b="1" dirty="0">
                <a:solidFill>
                  <a:schemeClr val="bg1"/>
                </a:solidFill>
              </a:rPr>
              <a:t>88%</a:t>
            </a:r>
          </a:p>
          <a:p>
            <a:pPr algn="ctr"/>
            <a:r>
              <a:rPr lang="en-GB" sz="1400" i="1" dirty="0">
                <a:solidFill>
                  <a:schemeClr val="bg1"/>
                </a:solidFill>
              </a:rPr>
              <a:t>(</a:t>
            </a:r>
            <a:r>
              <a:rPr lang="en-GB" sz="1400" i="1" dirty="0" err="1">
                <a:solidFill>
                  <a:schemeClr val="bg1"/>
                </a:solidFill>
              </a:rPr>
              <a:t>inc</a:t>
            </a:r>
            <a:r>
              <a:rPr lang="en-GB" sz="1400" i="1" dirty="0">
                <a:solidFill>
                  <a:schemeClr val="bg1"/>
                </a:solidFill>
              </a:rPr>
              <a:t> 49% very important)</a:t>
            </a:r>
          </a:p>
        </p:txBody>
      </p:sp>
      <p:sp>
        <p:nvSpPr>
          <p:cNvPr id="34" name="TextBox 33">
            <a:extLst>
              <a:ext uri="{FF2B5EF4-FFF2-40B4-BE49-F238E27FC236}">
                <a16:creationId xmlns:a16="http://schemas.microsoft.com/office/drawing/2014/main" id="{BAFFEDEF-2EF8-47D3-B251-88A7FB862224}"/>
              </a:ext>
            </a:extLst>
          </p:cNvPr>
          <p:cNvSpPr txBox="1"/>
          <p:nvPr/>
        </p:nvSpPr>
        <p:spPr>
          <a:xfrm>
            <a:off x="6157320" y="1124186"/>
            <a:ext cx="1857743" cy="1877437"/>
          </a:xfrm>
          <a:prstGeom prst="rect">
            <a:avLst/>
          </a:prstGeom>
          <a:noFill/>
        </p:spPr>
        <p:txBody>
          <a:bodyPr wrap="square" rtlCol="0">
            <a:spAutoFit/>
          </a:bodyPr>
          <a:lstStyle/>
          <a:p>
            <a:pPr algn="ctr"/>
            <a:r>
              <a:rPr lang="en-GB" sz="2000" b="1" dirty="0">
                <a:solidFill>
                  <a:srgbClr val="004992"/>
                </a:solidFill>
              </a:rPr>
              <a:t>Joined up local teams</a:t>
            </a:r>
          </a:p>
          <a:p>
            <a:pPr algn="ctr"/>
            <a:endParaRPr lang="en-GB" sz="1600" b="1" u="sng" dirty="0">
              <a:solidFill>
                <a:srgbClr val="004992"/>
              </a:solidFill>
            </a:endParaRPr>
          </a:p>
          <a:p>
            <a:pPr algn="ctr"/>
            <a:r>
              <a:rPr lang="en-GB" sz="3200" b="1" dirty="0">
                <a:solidFill>
                  <a:srgbClr val="004992"/>
                </a:solidFill>
              </a:rPr>
              <a:t>91%</a:t>
            </a:r>
          </a:p>
          <a:p>
            <a:pPr algn="ctr"/>
            <a:r>
              <a:rPr lang="en-GB" sz="1400" i="1" dirty="0">
                <a:solidFill>
                  <a:srgbClr val="004992"/>
                </a:solidFill>
              </a:rPr>
              <a:t>(</a:t>
            </a:r>
            <a:r>
              <a:rPr lang="en-GB" sz="1400" i="1" dirty="0" err="1">
                <a:solidFill>
                  <a:srgbClr val="004992"/>
                </a:solidFill>
              </a:rPr>
              <a:t>inc</a:t>
            </a:r>
            <a:r>
              <a:rPr lang="en-GB" sz="1400" i="1" dirty="0">
                <a:solidFill>
                  <a:srgbClr val="004992"/>
                </a:solidFill>
              </a:rPr>
              <a:t> 53% very important)</a:t>
            </a:r>
          </a:p>
        </p:txBody>
      </p:sp>
      <p:sp>
        <p:nvSpPr>
          <p:cNvPr id="35" name="TextBox 34">
            <a:extLst>
              <a:ext uri="{FF2B5EF4-FFF2-40B4-BE49-F238E27FC236}">
                <a16:creationId xmlns:a16="http://schemas.microsoft.com/office/drawing/2014/main" id="{B4E8DA02-C9FB-45A4-9CEA-3245086A301B}"/>
              </a:ext>
            </a:extLst>
          </p:cNvPr>
          <p:cNvSpPr txBox="1"/>
          <p:nvPr/>
        </p:nvSpPr>
        <p:spPr>
          <a:xfrm>
            <a:off x="7409752" y="3385059"/>
            <a:ext cx="1857743" cy="2185214"/>
          </a:xfrm>
          <a:prstGeom prst="rect">
            <a:avLst/>
          </a:prstGeom>
          <a:noFill/>
          <a:ln>
            <a:noFill/>
          </a:ln>
        </p:spPr>
        <p:txBody>
          <a:bodyPr wrap="square" rtlCol="0">
            <a:spAutoFit/>
          </a:bodyPr>
          <a:lstStyle/>
          <a:p>
            <a:pPr algn="ctr"/>
            <a:r>
              <a:rPr lang="en-GB" sz="2000" b="1" dirty="0">
                <a:solidFill>
                  <a:schemeClr val="bg1"/>
                </a:solidFill>
              </a:rPr>
              <a:t>Local specialist services</a:t>
            </a:r>
          </a:p>
          <a:p>
            <a:pPr algn="ctr"/>
            <a:endParaRPr lang="en-GB" sz="1600" b="1" u="sng" dirty="0">
              <a:solidFill>
                <a:schemeClr val="bg1"/>
              </a:solidFill>
            </a:endParaRPr>
          </a:p>
          <a:p>
            <a:pPr algn="ctr"/>
            <a:r>
              <a:rPr lang="en-GB" sz="3200" b="1" dirty="0">
                <a:solidFill>
                  <a:schemeClr val="bg1"/>
                </a:solidFill>
              </a:rPr>
              <a:t>86%</a:t>
            </a:r>
          </a:p>
          <a:p>
            <a:pPr algn="ctr"/>
            <a:r>
              <a:rPr lang="en-GB" sz="1400" i="1" dirty="0">
                <a:solidFill>
                  <a:schemeClr val="bg1"/>
                </a:solidFill>
              </a:rPr>
              <a:t>(</a:t>
            </a:r>
            <a:r>
              <a:rPr lang="en-GB" sz="1400" i="1" dirty="0" err="1">
                <a:solidFill>
                  <a:schemeClr val="bg1"/>
                </a:solidFill>
              </a:rPr>
              <a:t>inc</a:t>
            </a:r>
            <a:r>
              <a:rPr lang="en-GB" sz="1400" i="1" dirty="0">
                <a:solidFill>
                  <a:schemeClr val="bg1"/>
                </a:solidFill>
              </a:rPr>
              <a:t> 42% very important)</a:t>
            </a:r>
          </a:p>
        </p:txBody>
      </p:sp>
      <p:sp>
        <p:nvSpPr>
          <p:cNvPr id="36" name="TextBox 35">
            <a:extLst>
              <a:ext uri="{FF2B5EF4-FFF2-40B4-BE49-F238E27FC236}">
                <a16:creationId xmlns:a16="http://schemas.microsoft.com/office/drawing/2014/main" id="{96DBACBF-0CFA-4F9C-B42F-CD59BEC4337C}"/>
              </a:ext>
            </a:extLst>
          </p:cNvPr>
          <p:cNvSpPr txBox="1"/>
          <p:nvPr/>
        </p:nvSpPr>
        <p:spPr>
          <a:xfrm>
            <a:off x="4839826" y="4071821"/>
            <a:ext cx="1857743" cy="1877437"/>
          </a:xfrm>
          <a:prstGeom prst="rect">
            <a:avLst/>
          </a:prstGeom>
          <a:noFill/>
        </p:spPr>
        <p:txBody>
          <a:bodyPr wrap="square" rtlCol="0">
            <a:spAutoFit/>
          </a:bodyPr>
          <a:lstStyle/>
          <a:p>
            <a:pPr algn="ctr"/>
            <a:r>
              <a:rPr lang="en-GB" sz="2000" b="1" dirty="0">
                <a:solidFill>
                  <a:schemeClr val="bg1"/>
                </a:solidFill>
              </a:rPr>
              <a:t>Specialist centres</a:t>
            </a:r>
          </a:p>
          <a:p>
            <a:pPr algn="ctr"/>
            <a:endParaRPr lang="en-GB" sz="1600" b="1" u="sng" dirty="0">
              <a:solidFill>
                <a:schemeClr val="bg1"/>
              </a:solidFill>
            </a:endParaRPr>
          </a:p>
          <a:p>
            <a:pPr algn="ctr"/>
            <a:r>
              <a:rPr lang="en-GB" sz="3200" b="1" dirty="0">
                <a:solidFill>
                  <a:schemeClr val="bg1"/>
                </a:solidFill>
              </a:rPr>
              <a:t>88%</a:t>
            </a:r>
          </a:p>
          <a:p>
            <a:pPr algn="ctr"/>
            <a:r>
              <a:rPr lang="en-GB" sz="1400" i="1" dirty="0">
                <a:solidFill>
                  <a:schemeClr val="bg1"/>
                </a:solidFill>
              </a:rPr>
              <a:t>(</a:t>
            </a:r>
            <a:r>
              <a:rPr lang="en-GB" sz="1400" i="1" dirty="0" err="1">
                <a:solidFill>
                  <a:schemeClr val="bg1"/>
                </a:solidFill>
              </a:rPr>
              <a:t>inc</a:t>
            </a:r>
            <a:r>
              <a:rPr lang="en-GB" sz="1400" i="1" dirty="0">
                <a:solidFill>
                  <a:schemeClr val="bg1"/>
                </a:solidFill>
              </a:rPr>
              <a:t> 42% very important)</a:t>
            </a:r>
          </a:p>
        </p:txBody>
      </p:sp>
      <p:sp>
        <p:nvSpPr>
          <p:cNvPr id="37" name="Text Placeholder 8">
            <a:extLst>
              <a:ext uri="{FF2B5EF4-FFF2-40B4-BE49-F238E27FC236}">
                <a16:creationId xmlns:a16="http://schemas.microsoft.com/office/drawing/2014/main" id="{D9289482-7438-4F34-BE6D-A96E1A88F595}"/>
              </a:ext>
            </a:extLst>
          </p:cNvPr>
          <p:cNvSpPr>
            <a:spLocks noGrp="1"/>
          </p:cNvSpPr>
          <p:nvPr>
            <p:ph type="body" sz="quarter" idx="13"/>
          </p:nvPr>
        </p:nvSpPr>
        <p:spPr>
          <a:xfrm>
            <a:off x="1" y="261120"/>
            <a:ext cx="12191999" cy="430349"/>
          </a:xfrm>
        </p:spPr>
        <p:txBody>
          <a:bodyPr>
            <a:noAutofit/>
          </a:bodyPr>
          <a:lstStyle/>
          <a:p>
            <a:r>
              <a:rPr lang="en-GB" sz="2800" dirty="0">
                <a:solidFill>
                  <a:srgbClr val="004992"/>
                </a:solidFill>
              </a:rPr>
              <a:t>The five model themes – overall order of importance to participants</a:t>
            </a:r>
            <a:endParaRPr lang="en-GB" sz="2800" dirty="0">
              <a:solidFill>
                <a:srgbClr val="92D050"/>
              </a:solidFill>
            </a:endParaRPr>
          </a:p>
        </p:txBody>
      </p:sp>
      <p:sp>
        <p:nvSpPr>
          <p:cNvPr id="38" name="Rectangle 37">
            <a:extLst>
              <a:ext uri="{FF2B5EF4-FFF2-40B4-BE49-F238E27FC236}">
                <a16:creationId xmlns:a16="http://schemas.microsoft.com/office/drawing/2014/main" id="{F73A0EBB-CAE6-48A2-A48A-B55827DFD940}"/>
              </a:ext>
            </a:extLst>
          </p:cNvPr>
          <p:cNvSpPr/>
          <p:nvPr/>
        </p:nvSpPr>
        <p:spPr>
          <a:xfrm>
            <a:off x="9976327" y="933083"/>
            <a:ext cx="2203245" cy="266930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Ø"/>
            </a:pPr>
            <a:r>
              <a:rPr lang="en-GB" sz="1200" b="1" dirty="0">
                <a:solidFill>
                  <a:srgbClr val="004992"/>
                </a:solidFill>
                <a:latin typeface="Arial" panose="020B0604020202020204" pitchFamily="34" charset="0"/>
                <a:cs typeface="Arial" panose="020B0604020202020204" pitchFamily="34" charset="0"/>
              </a:rPr>
              <a:t>All 5 overarching themes are considered to be of significant importance to participants</a:t>
            </a:r>
          </a:p>
          <a:p>
            <a:pPr marL="285750" indent="-285750">
              <a:buFont typeface="Wingdings" panose="05000000000000000000" pitchFamily="2" charset="2"/>
              <a:buChar char="Ø"/>
            </a:pPr>
            <a:endParaRPr lang="en-GB" sz="1200" b="1" dirty="0">
              <a:solidFill>
                <a:srgbClr val="004992"/>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sz="1200" b="1" dirty="0">
                <a:solidFill>
                  <a:srgbClr val="64B22D"/>
                </a:solidFill>
                <a:latin typeface="Arial" panose="020B0604020202020204" pitchFamily="34" charset="0"/>
                <a:cs typeface="Arial" panose="020B0604020202020204" pitchFamily="34" charset="0"/>
              </a:rPr>
              <a:t>Personalised care </a:t>
            </a:r>
            <a:r>
              <a:rPr lang="en-GB" sz="1200" b="1" dirty="0">
                <a:solidFill>
                  <a:srgbClr val="004992"/>
                </a:solidFill>
                <a:latin typeface="Arial" panose="020B0604020202020204" pitchFamily="34" charset="0"/>
                <a:cs typeface="Arial" panose="020B0604020202020204" pitchFamily="34" charset="0"/>
              </a:rPr>
              <a:t>and </a:t>
            </a:r>
            <a:r>
              <a:rPr lang="en-GB" sz="1200" b="1" dirty="0">
                <a:solidFill>
                  <a:srgbClr val="EA8132"/>
                </a:solidFill>
                <a:latin typeface="Arial" panose="020B0604020202020204" pitchFamily="34" charset="0"/>
                <a:cs typeface="Arial" panose="020B0604020202020204" pitchFamily="34" charset="0"/>
              </a:rPr>
              <a:t>joined up local teams </a:t>
            </a:r>
            <a:r>
              <a:rPr lang="en-GB" sz="1200" b="1" dirty="0">
                <a:solidFill>
                  <a:srgbClr val="004992"/>
                </a:solidFill>
                <a:latin typeface="Arial" panose="020B0604020202020204" pitchFamily="34" charset="0"/>
                <a:cs typeface="Arial" panose="020B0604020202020204" pitchFamily="34" charset="0"/>
              </a:rPr>
              <a:t>are the two most important themes. However, the other three overarching themes follow very closely behind</a:t>
            </a:r>
            <a:endParaRPr lang="en-GB" sz="1200" dirty="0">
              <a:solidFill>
                <a:srgbClr val="004992"/>
              </a:solidFill>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66A9BD6F-2EF9-420F-BD6B-69D753B71D1C}"/>
              </a:ext>
            </a:extLst>
          </p:cNvPr>
          <p:cNvSpPr/>
          <p:nvPr/>
        </p:nvSpPr>
        <p:spPr>
          <a:xfrm>
            <a:off x="9980544" y="3832453"/>
            <a:ext cx="2194810" cy="20268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ct val="107000"/>
              </a:lnSpc>
              <a:spcAft>
                <a:spcPts val="800"/>
              </a:spcAft>
              <a:buFont typeface="Wingdings" panose="05000000000000000000" pitchFamily="2" charset="2"/>
              <a:buChar char="Ø"/>
            </a:pPr>
            <a:endParaRPr lang="en-GB" sz="1200" dirty="0">
              <a:solidFill>
                <a:schemeClr val="tx1"/>
              </a:solidFill>
              <a:latin typeface="+mj-lt"/>
              <a:ea typeface="Times New Roman" panose="02020603050405020304" pitchFamily="18" charset="0"/>
              <a:cs typeface="Calibri" panose="020F0502020204030204" pitchFamily="34" charset="0"/>
            </a:endParaRPr>
          </a:p>
          <a:p>
            <a:pPr>
              <a:lnSpc>
                <a:spcPct val="107000"/>
              </a:lnSpc>
              <a:spcAft>
                <a:spcPts val="800"/>
              </a:spcAft>
            </a:pPr>
            <a:r>
              <a:rPr lang="en-GB" sz="1050" i="1" dirty="0">
                <a:solidFill>
                  <a:schemeClr val="tx1"/>
                </a:solidFill>
                <a:latin typeface="+mj-lt"/>
                <a:ea typeface="Times New Roman" panose="02020603050405020304" pitchFamily="18" charset="0"/>
                <a:cs typeface="Calibri" panose="020F0502020204030204" pitchFamily="34" charset="0"/>
              </a:rPr>
              <a:t>NB. Approximately four fifths of panellists feel that they have a reasonable understanding of the model, based on the information given in this survey and links provided (clicked on only by some panellists).</a:t>
            </a:r>
          </a:p>
          <a:p>
            <a:pPr>
              <a:lnSpc>
                <a:spcPct val="107000"/>
              </a:lnSpc>
              <a:spcAft>
                <a:spcPts val="800"/>
              </a:spcAft>
            </a:pPr>
            <a:r>
              <a:rPr lang="en-GB" sz="1050" i="1" dirty="0">
                <a:solidFill>
                  <a:schemeClr val="tx1"/>
                </a:solidFill>
                <a:latin typeface="+mj-lt"/>
                <a:ea typeface="Times New Roman" panose="02020603050405020304" pitchFamily="18" charset="0"/>
                <a:cs typeface="Calibri" panose="020F0502020204030204" pitchFamily="34" charset="0"/>
              </a:rPr>
              <a:t>Approximately t</a:t>
            </a:r>
            <a:r>
              <a:rPr lang="en-GB" sz="1050" i="1" dirty="0">
                <a:solidFill>
                  <a:schemeClr val="tx1"/>
                </a:solidFill>
                <a:effectLst/>
                <a:latin typeface="+mj-lt"/>
                <a:ea typeface="Times New Roman" panose="02020603050405020304" pitchFamily="18" charset="0"/>
                <a:cs typeface="Calibri" panose="020F0502020204030204" pitchFamily="34" charset="0"/>
              </a:rPr>
              <a:t>he same proportion, four fifths, give the model a positive rating</a:t>
            </a:r>
            <a:endParaRPr lang="en-GB" sz="1100" i="1" dirty="0">
              <a:solidFill>
                <a:schemeClr val="tx1"/>
              </a:solidFill>
              <a:effectLst/>
              <a:latin typeface="+mj-lt"/>
              <a:ea typeface="Times New Roman" panose="02020603050405020304" pitchFamily="18" charset="0"/>
              <a:cs typeface="Calibri" panose="020F0502020204030204" pitchFamily="34" charset="0"/>
            </a:endParaRPr>
          </a:p>
          <a:p>
            <a:pPr marL="285750" indent="-285750">
              <a:buFont typeface="Wingdings" panose="05000000000000000000" pitchFamily="2" charset="2"/>
              <a:buChar char="Ø"/>
            </a:pPr>
            <a:endParaRPr lang="en-GB" sz="1200" b="1" dirty="0">
              <a:solidFill>
                <a:srgbClr val="00499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74506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2633ED3-4A72-428D-9D45-17112F9CF4C8}"/>
              </a:ext>
            </a:extLst>
          </p:cNvPr>
          <p:cNvSpPr>
            <a:spLocks noGrp="1"/>
          </p:cNvSpPr>
          <p:nvPr>
            <p:ph type="sldNum" sz="quarter" idx="12"/>
          </p:nvPr>
        </p:nvSpPr>
        <p:spPr/>
        <p:txBody>
          <a:bodyPr/>
          <a:lstStyle/>
          <a:p>
            <a:fld id="{F6E39E37-6BC0-A248-806A-337B0CEF6126}" type="slidenum">
              <a:rPr lang="en-US" smtClean="0"/>
              <a:t>8</a:t>
            </a:fld>
            <a:endParaRPr lang="en-US"/>
          </a:p>
        </p:txBody>
      </p:sp>
      <p:sp>
        <p:nvSpPr>
          <p:cNvPr id="5" name="Rectangle 4">
            <a:extLst>
              <a:ext uri="{FF2B5EF4-FFF2-40B4-BE49-F238E27FC236}">
                <a16:creationId xmlns:a16="http://schemas.microsoft.com/office/drawing/2014/main" id="{6FF71BAE-127B-4E35-88D2-047DD114F452}"/>
              </a:ext>
            </a:extLst>
          </p:cNvPr>
          <p:cNvSpPr/>
          <p:nvPr/>
        </p:nvSpPr>
        <p:spPr>
          <a:xfrm>
            <a:off x="0" y="0"/>
            <a:ext cx="2423604"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2 – Overview summary</a:t>
            </a:r>
          </a:p>
        </p:txBody>
      </p:sp>
      <p:sp>
        <p:nvSpPr>
          <p:cNvPr id="7" name="Content Placeholder 2">
            <a:extLst>
              <a:ext uri="{FF2B5EF4-FFF2-40B4-BE49-F238E27FC236}">
                <a16:creationId xmlns:a16="http://schemas.microsoft.com/office/drawing/2014/main" id="{D79C52E7-BAF7-42A2-A857-F47DC4EAA94B}"/>
              </a:ext>
            </a:extLst>
          </p:cNvPr>
          <p:cNvSpPr txBox="1">
            <a:spLocks/>
          </p:cNvSpPr>
          <p:nvPr/>
        </p:nvSpPr>
        <p:spPr>
          <a:xfrm>
            <a:off x="88777" y="372862"/>
            <a:ext cx="4847207" cy="5415379"/>
          </a:xfrm>
          <a:prstGeom prst="rect">
            <a:avLst/>
          </a:prstGeom>
          <a:ln w="76200">
            <a:solidFill>
              <a:srgbClr val="64B22D"/>
            </a:solidFill>
          </a:ln>
        </p:spPr>
        <p:txBody>
          <a:bodyPr>
            <a:normAutofit fontScale="250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00000"/>
              </a:lnSpc>
              <a:buFont typeface="Wingdings" panose="05000000000000000000" pitchFamily="2" charset="2"/>
              <a:buChar char="Ø"/>
            </a:pPr>
            <a:endParaRPr lang="en-GB" sz="1500" dirty="0">
              <a:latin typeface="Century Gothic" panose="020B0502020202020204" pitchFamily="34" charset="0"/>
            </a:endParaRPr>
          </a:p>
          <a:p>
            <a:pPr>
              <a:lnSpc>
                <a:spcPct val="120000"/>
              </a:lnSpc>
              <a:buFont typeface="Wingdings" panose="05000000000000000000" pitchFamily="2" charset="2"/>
              <a:buChar char="v"/>
            </a:pPr>
            <a:r>
              <a:rPr lang="en-GB" sz="4800" b="1" dirty="0">
                <a:solidFill>
                  <a:srgbClr val="004992"/>
                </a:solidFill>
              </a:rPr>
              <a:t>A number of individual factors stood out as being considered particularly important to panellists..</a:t>
            </a:r>
          </a:p>
          <a:p>
            <a:pPr lvl="1">
              <a:lnSpc>
                <a:spcPct val="120000"/>
              </a:lnSpc>
              <a:buFont typeface="Courier New" panose="02070309020205020404" pitchFamily="49" charset="0"/>
              <a:buChar char="o"/>
            </a:pPr>
            <a:r>
              <a:rPr lang="en-GB" sz="4400" dirty="0">
                <a:effectLst/>
                <a:ea typeface="Times New Roman" panose="02020603050405020304" pitchFamily="18" charset="0"/>
                <a:cs typeface="Calibri" panose="020F0502020204030204" pitchFamily="34" charset="0"/>
              </a:rPr>
              <a:t>We will work to </a:t>
            </a:r>
            <a:r>
              <a:rPr lang="en-GB" sz="4400" b="1" dirty="0">
                <a:solidFill>
                  <a:schemeClr val="accent3">
                    <a:lumMod val="50000"/>
                  </a:schemeClr>
                </a:solidFill>
                <a:effectLst/>
                <a:ea typeface="Times New Roman" panose="02020603050405020304" pitchFamily="18" charset="0"/>
                <a:cs typeface="Calibri" panose="020F0502020204030204" pitchFamily="34" charset="0"/>
              </a:rPr>
              <a:t>prevent illness </a:t>
            </a:r>
            <a:r>
              <a:rPr lang="en-GB" sz="4400" dirty="0">
                <a:effectLst/>
                <a:ea typeface="Times New Roman" panose="02020603050405020304" pitchFamily="18" charset="0"/>
                <a:cs typeface="Calibri" panose="020F0502020204030204" pitchFamily="34" charset="0"/>
              </a:rPr>
              <a:t>and </a:t>
            </a:r>
            <a:r>
              <a:rPr lang="en-GB" sz="4400" b="1" dirty="0">
                <a:solidFill>
                  <a:schemeClr val="accent3">
                    <a:lumMod val="50000"/>
                  </a:schemeClr>
                </a:solidFill>
                <a:effectLst/>
                <a:ea typeface="Times New Roman" panose="02020603050405020304" pitchFamily="18" charset="0"/>
                <a:cs typeface="Calibri" panose="020F0502020204030204" pitchFamily="34" charset="0"/>
              </a:rPr>
              <a:t>reduce health inequalities </a:t>
            </a:r>
            <a:r>
              <a:rPr lang="en-GB" sz="4400" dirty="0">
                <a:effectLst/>
                <a:ea typeface="Times New Roman" panose="02020603050405020304" pitchFamily="18" charset="0"/>
                <a:cs typeface="Calibri" panose="020F0502020204030204" pitchFamily="34" charset="0"/>
              </a:rPr>
              <a:t>in all our communities (96% importance rating)</a:t>
            </a:r>
            <a:endParaRPr lang="en-GB" sz="4400" dirty="0">
              <a:solidFill>
                <a:srgbClr val="004992"/>
              </a:solidFill>
            </a:endParaRPr>
          </a:p>
          <a:p>
            <a:pPr lvl="1">
              <a:lnSpc>
                <a:spcPct val="120000"/>
              </a:lnSpc>
              <a:buFont typeface="Courier New" panose="02070309020205020404" pitchFamily="49" charset="0"/>
              <a:buChar char="o"/>
            </a:pPr>
            <a:r>
              <a:rPr lang="en-GB" sz="4400" b="1" dirty="0">
                <a:solidFill>
                  <a:srgbClr val="EA8132"/>
                </a:solidFill>
                <a:effectLst/>
                <a:ea typeface="Times New Roman" panose="02020603050405020304" pitchFamily="18" charset="0"/>
                <a:cs typeface="Calibri" panose="020F0502020204030204" pitchFamily="34" charset="0"/>
              </a:rPr>
              <a:t>Co-ordinators will make sure that the support that people need is joined-up</a:t>
            </a:r>
            <a:r>
              <a:rPr lang="en-GB" sz="4400" dirty="0">
                <a:solidFill>
                  <a:srgbClr val="EA8132"/>
                </a:solidFill>
                <a:effectLst/>
                <a:ea typeface="Times New Roman" panose="02020603050405020304" pitchFamily="18" charset="0"/>
                <a:cs typeface="Calibri" panose="020F0502020204030204" pitchFamily="34" charset="0"/>
              </a:rPr>
              <a:t> </a:t>
            </a:r>
            <a:r>
              <a:rPr lang="en-GB" sz="4400" dirty="0">
                <a:effectLst/>
                <a:ea typeface="Times New Roman" panose="02020603050405020304" pitchFamily="18" charset="0"/>
                <a:cs typeface="Calibri" panose="020F0502020204030204" pitchFamily="34" charset="0"/>
              </a:rPr>
              <a:t>and works for them. We want to stop people ‘’falling in the cracks’’ between different teams or services (95% importance rating)</a:t>
            </a:r>
          </a:p>
          <a:p>
            <a:pPr lvl="1">
              <a:lnSpc>
                <a:spcPct val="120000"/>
              </a:lnSpc>
              <a:buFont typeface="Courier New" panose="02070309020205020404" pitchFamily="49" charset="0"/>
              <a:buChar char="o"/>
            </a:pPr>
            <a:r>
              <a:rPr lang="en-GB" sz="4400" dirty="0">
                <a:effectLst/>
                <a:ea typeface="Times New Roman" panose="02020603050405020304" pitchFamily="18" charset="0"/>
                <a:cs typeface="Calibri" panose="020F0502020204030204" pitchFamily="34" charset="0"/>
              </a:rPr>
              <a:t>We will use personalised care and support planning to </a:t>
            </a:r>
            <a:r>
              <a:rPr lang="en-GB" sz="4400" b="1" dirty="0">
                <a:solidFill>
                  <a:srgbClr val="64B22D"/>
                </a:solidFill>
                <a:effectLst/>
                <a:ea typeface="Times New Roman" panose="02020603050405020304" pitchFamily="18" charset="0"/>
                <a:cs typeface="Calibri" panose="020F0502020204030204" pitchFamily="34" charset="0"/>
              </a:rPr>
              <a:t>support people with long-term physical and mental health conditions to build their knowledge, skills and confidence</a:t>
            </a:r>
            <a:r>
              <a:rPr lang="en-GB" sz="4400" dirty="0">
                <a:solidFill>
                  <a:srgbClr val="64B22D"/>
                </a:solidFill>
                <a:effectLst/>
                <a:ea typeface="Times New Roman" panose="02020603050405020304" pitchFamily="18" charset="0"/>
                <a:cs typeface="Calibri" panose="020F0502020204030204" pitchFamily="34" charset="0"/>
              </a:rPr>
              <a:t> </a:t>
            </a:r>
            <a:r>
              <a:rPr lang="en-GB" sz="4400" dirty="0">
                <a:effectLst/>
                <a:ea typeface="Times New Roman" panose="02020603050405020304" pitchFamily="18" charset="0"/>
                <a:cs typeface="Calibri" panose="020F0502020204030204" pitchFamily="34" charset="0"/>
              </a:rPr>
              <a:t>to live well with their health conditions (94% importance rating)</a:t>
            </a:r>
          </a:p>
          <a:p>
            <a:pPr lvl="1">
              <a:lnSpc>
                <a:spcPct val="120000"/>
              </a:lnSpc>
              <a:buFont typeface="Courier New" panose="02070309020205020404" pitchFamily="49" charset="0"/>
              <a:buChar char="o"/>
            </a:pPr>
            <a:r>
              <a:rPr lang="en-GB" sz="4400" b="1" dirty="0">
                <a:solidFill>
                  <a:srgbClr val="64B22D"/>
                </a:solidFill>
                <a:effectLst/>
                <a:ea typeface="Times New Roman" panose="02020603050405020304" pitchFamily="18" charset="0"/>
                <a:cs typeface="Calibri" panose="020F0502020204030204" pitchFamily="34" charset="0"/>
              </a:rPr>
              <a:t>Decision making jointly between you and your care professionals</a:t>
            </a:r>
            <a:r>
              <a:rPr lang="en-GB" sz="4400" dirty="0">
                <a:solidFill>
                  <a:srgbClr val="64B22D"/>
                </a:solidFill>
                <a:effectLst/>
                <a:ea typeface="Times New Roman" panose="02020603050405020304" pitchFamily="18" charset="0"/>
                <a:cs typeface="Calibri" panose="020F0502020204030204" pitchFamily="34" charset="0"/>
              </a:rPr>
              <a:t> </a:t>
            </a:r>
            <a:r>
              <a:rPr lang="en-GB" sz="4400" dirty="0">
                <a:effectLst/>
                <a:ea typeface="Times New Roman" panose="02020603050405020304" pitchFamily="18" charset="0"/>
                <a:cs typeface="Calibri" panose="020F0502020204030204" pitchFamily="34" charset="0"/>
              </a:rPr>
              <a:t>will enable people to make informed decisions and choices when their physical or mental health changes (94% importance rating)</a:t>
            </a:r>
            <a:r>
              <a:rPr lang="en-GB" sz="4400" b="1" dirty="0">
                <a:effectLst/>
                <a:ea typeface="Times New Roman" panose="02020603050405020304" pitchFamily="18" charset="0"/>
                <a:cs typeface="Calibri" panose="020F0502020204030204" pitchFamily="34" charset="0"/>
              </a:rPr>
              <a:t> </a:t>
            </a:r>
          </a:p>
          <a:p>
            <a:pPr lvl="1">
              <a:lnSpc>
                <a:spcPct val="120000"/>
              </a:lnSpc>
              <a:buFont typeface="Courier New" panose="02070309020205020404" pitchFamily="49" charset="0"/>
              <a:buChar char="o"/>
            </a:pPr>
            <a:r>
              <a:rPr lang="en-GB" sz="4400" dirty="0">
                <a:effectLst/>
                <a:ea typeface="Times New Roman" panose="02020603050405020304" pitchFamily="18" charset="0"/>
                <a:cs typeface="Calibri" panose="020F0502020204030204" pitchFamily="34" charset="0"/>
              </a:rPr>
              <a:t>More </a:t>
            </a:r>
            <a:r>
              <a:rPr lang="en-GB" sz="4400" b="1" dirty="0">
                <a:solidFill>
                  <a:srgbClr val="D60093"/>
                </a:solidFill>
                <a:effectLst/>
                <a:ea typeface="Times New Roman" panose="02020603050405020304" pitchFamily="18" charset="0"/>
                <a:cs typeface="Calibri" panose="020F0502020204030204" pitchFamily="34" charset="0"/>
              </a:rPr>
              <a:t>specialist services will be available closer to where people live </a:t>
            </a:r>
            <a:r>
              <a:rPr lang="en-GB" sz="4400" dirty="0">
                <a:effectLst/>
                <a:ea typeface="Times New Roman" panose="02020603050405020304" pitchFamily="18" charset="0"/>
                <a:cs typeface="Calibri" panose="020F0502020204030204" pitchFamily="34" charset="0"/>
              </a:rPr>
              <a:t>(92% importance rating)</a:t>
            </a:r>
          </a:p>
          <a:p>
            <a:pPr lvl="1">
              <a:lnSpc>
                <a:spcPct val="120000"/>
              </a:lnSpc>
              <a:buFont typeface="Courier New" panose="02070309020205020404" pitchFamily="49" charset="0"/>
              <a:buChar char="o"/>
            </a:pPr>
            <a:endParaRPr lang="en-GB" sz="4000" dirty="0"/>
          </a:p>
          <a:p>
            <a:pPr>
              <a:lnSpc>
                <a:spcPct val="120000"/>
              </a:lnSpc>
              <a:buFont typeface="Wingdings" panose="05000000000000000000" pitchFamily="2" charset="2"/>
              <a:buChar char="v"/>
            </a:pPr>
            <a:r>
              <a:rPr lang="en-GB" sz="4800" b="1" dirty="0">
                <a:effectLst/>
                <a:ea typeface="Times New Roman" panose="02020603050405020304" pitchFamily="18" charset="0"/>
                <a:cs typeface="Calibri" panose="020F0502020204030204" pitchFamily="34" charset="0"/>
              </a:rPr>
              <a:t>One </a:t>
            </a:r>
            <a:r>
              <a:rPr lang="en-GB" sz="4800" b="1" dirty="0">
                <a:ea typeface="Times New Roman" panose="02020603050405020304" pitchFamily="18" charset="0"/>
                <a:cs typeface="Calibri" panose="020F0502020204030204" pitchFamily="34" charset="0"/>
              </a:rPr>
              <a:t>individual factor received a lower importance rating than any of the others, due mainly to concerns that the NHS is moving towards an over-reliance on digital services, rather than face to face appointments (notably older age groups)..</a:t>
            </a:r>
          </a:p>
          <a:p>
            <a:pPr lvl="1">
              <a:lnSpc>
                <a:spcPct val="120000"/>
              </a:lnSpc>
              <a:buFont typeface="Courier New" panose="02070309020205020404" pitchFamily="49" charset="0"/>
              <a:buChar char="o"/>
            </a:pPr>
            <a:r>
              <a:rPr lang="en-GB" sz="4400" b="1" dirty="0">
                <a:solidFill>
                  <a:srgbClr val="D60093"/>
                </a:solidFill>
                <a:effectLst/>
                <a:ea typeface="Times New Roman" panose="02020603050405020304" pitchFamily="18" charset="0"/>
                <a:cs typeface="Calibri" panose="020F0502020204030204" pitchFamily="34" charset="0"/>
              </a:rPr>
              <a:t>Digital technology</a:t>
            </a:r>
            <a:r>
              <a:rPr lang="en-GB" sz="4400" dirty="0">
                <a:solidFill>
                  <a:srgbClr val="D60093"/>
                </a:solidFill>
                <a:effectLst/>
                <a:ea typeface="Times New Roman" panose="02020603050405020304" pitchFamily="18" charset="0"/>
                <a:cs typeface="Calibri" panose="020F0502020204030204" pitchFamily="34" charset="0"/>
              </a:rPr>
              <a:t> </a:t>
            </a:r>
            <a:r>
              <a:rPr lang="en-GB" sz="4400" dirty="0">
                <a:effectLst/>
                <a:ea typeface="Times New Roman" panose="02020603050405020304" pitchFamily="18" charset="0"/>
                <a:cs typeface="Calibri" panose="020F0502020204030204" pitchFamily="34" charset="0"/>
              </a:rPr>
              <a:t>will enable more services to be delivered remotely so there will be </a:t>
            </a:r>
            <a:r>
              <a:rPr lang="en-GB" sz="4400" b="1" dirty="0">
                <a:solidFill>
                  <a:srgbClr val="D60093"/>
                </a:solidFill>
                <a:effectLst/>
                <a:ea typeface="Times New Roman" panose="02020603050405020304" pitchFamily="18" charset="0"/>
                <a:cs typeface="Calibri" panose="020F0502020204030204" pitchFamily="34" charset="0"/>
              </a:rPr>
              <a:t>less need to travel</a:t>
            </a:r>
            <a:r>
              <a:rPr lang="en-GB" sz="4400" dirty="0">
                <a:solidFill>
                  <a:srgbClr val="D60093"/>
                </a:solidFill>
                <a:effectLst/>
                <a:ea typeface="Times New Roman" panose="02020603050405020304" pitchFamily="18" charset="0"/>
                <a:cs typeface="Calibri" panose="020F0502020204030204" pitchFamily="34" charset="0"/>
              </a:rPr>
              <a:t> </a:t>
            </a:r>
            <a:r>
              <a:rPr lang="en-GB" sz="4400" dirty="0">
                <a:effectLst/>
                <a:ea typeface="Times New Roman" panose="02020603050405020304" pitchFamily="18" charset="0"/>
                <a:cs typeface="Calibri" panose="020F0502020204030204" pitchFamily="34" charset="0"/>
              </a:rPr>
              <a:t>to attend appointments in person (75% importance rating) [notably older age groups]</a:t>
            </a:r>
            <a:endParaRPr lang="en-GB" sz="4400" dirty="0"/>
          </a:p>
          <a:p>
            <a:pPr marL="0" indent="0">
              <a:lnSpc>
                <a:spcPct val="120000"/>
              </a:lnSpc>
              <a:buNone/>
            </a:pPr>
            <a:endParaRPr lang="en-GB" sz="4800" i="1" dirty="0"/>
          </a:p>
        </p:txBody>
      </p:sp>
      <p:sp>
        <p:nvSpPr>
          <p:cNvPr id="8" name="Content Placeholder 2">
            <a:extLst>
              <a:ext uri="{FF2B5EF4-FFF2-40B4-BE49-F238E27FC236}">
                <a16:creationId xmlns:a16="http://schemas.microsoft.com/office/drawing/2014/main" id="{2C04A792-1491-4244-B46A-7EB4F0B1AB0F}"/>
              </a:ext>
            </a:extLst>
          </p:cNvPr>
          <p:cNvSpPr txBox="1">
            <a:spLocks/>
          </p:cNvSpPr>
          <p:nvPr/>
        </p:nvSpPr>
        <p:spPr>
          <a:xfrm>
            <a:off x="5106709" y="372861"/>
            <a:ext cx="6924477" cy="5992427"/>
          </a:xfrm>
          <a:prstGeom prst="rect">
            <a:avLst/>
          </a:prstGeom>
          <a:solidFill>
            <a:schemeClr val="bg1"/>
          </a:solidFill>
          <a:ln w="76200">
            <a:solidFill>
              <a:srgbClr val="64B22D"/>
            </a:solidFill>
          </a:ln>
        </p:spPr>
        <p:txBody>
          <a:bodyPr>
            <a:normAutofit fontScale="250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00000"/>
              </a:lnSpc>
              <a:buFont typeface="Wingdings" panose="05000000000000000000" pitchFamily="2" charset="2"/>
              <a:buChar char="Ø"/>
            </a:pPr>
            <a:endParaRPr lang="en-GB" sz="1500" dirty="0">
              <a:latin typeface="Century Gothic" panose="020B0502020202020204" pitchFamily="34" charset="0"/>
            </a:endParaRPr>
          </a:p>
          <a:p>
            <a:pPr>
              <a:lnSpc>
                <a:spcPct val="107000"/>
              </a:lnSpc>
              <a:spcAft>
                <a:spcPts val="800"/>
              </a:spcAft>
              <a:buFont typeface="Wingdings" panose="05000000000000000000" pitchFamily="2" charset="2"/>
              <a:buChar char="v"/>
            </a:pPr>
            <a:r>
              <a:rPr lang="en-GB" sz="4800" b="1" dirty="0">
                <a:latin typeface="+mj-lt"/>
                <a:ea typeface="Times New Roman" panose="02020603050405020304" pitchFamily="18" charset="0"/>
                <a:cs typeface="Calibri" panose="020F0502020204030204" pitchFamily="34" charset="0"/>
              </a:rPr>
              <a:t>Just under </a:t>
            </a:r>
            <a:r>
              <a:rPr lang="en-GB" sz="4800" b="1" dirty="0">
                <a:solidFill>
                  <a:schemeClr val="tx1">
                    <a:lumMod val="40000"/>
                    <a:lumOff val="60000"/>
                  </a:schemeClr>
                </a:solidFill>
                <a:latin typeface="+mj-lt"/>
                <a:ea typeface="Times New Roman" panose="02020603050405020304" pitchFamily="18" charset="0"/>
                <a:cs typeface="Calibri" panose="020F0502020204030204" pitchFamily="34" charset="0"/>
              </a:rPr>
              <a:t>one half </a:t>
            </a:r>
            <a:r>
              <a:rPr lang="en-GB" sz="4800" b="1" dirty="0">
                <a:latin typeface="+mj-lt"/>
                <a:ea typeface="Times New Roman" panose="02020603050405020304" pitchFamily="18" charset="0"/>
                <a:cs typeface="Calibri" panose="020F0502020204030204" pitchFamily="34" charset="0"/>
              </a:rPr>
              <a:t>of panellists feel that there is </a:t>
            </a:r>
            <a:r>
              <a:rPr lang="en-GB" sz="4800" b="1" dirty="0">
                <a:solidFill>
                  <a:schemeClr val="tx1">
                    <a:lumMod val="40000"/>
                    <a:lumOff val="60000"/>
                  </a:schemeClr>
                </a:solidFill>
                <a:latin typeface="+mj-lt"/>
                <a:ea typeface="Times New Roman" panose="02020603050405020304" pitchFamily="18" charset="0"/>
                <a:cs typeface="Calibri" panose="020F0502020204030204" pitchFamily="34" charset="0"/>
              </a:rPr>
              <a:t>nothing missing </a:t>
            </a:r>
            <a:r>
              <a:rPr lang="en-GB" sz="4800" b="1" dirty="0">
                <a:latin typeface="+mj-lt"/>
                <a:ea typeface="Times New Roman" panose="02020603050405020304" pitchFamily="18" charset="0"/>
                <a:cs typeface="Calibri" panose="020F0502020204030204" pitchFamily="34" charset="0"/>
              </a:rPr>
              <a:t>from the model that is important to them</a:t>
            </a:r>
            <a:endParaRPr lang="en-GB" sz="4800" i="1" dirty="0">
              <a:solidFill>
                <a:srgbClr val="C00000"/>
              </a:solidFill>
              <a:effectLst/>
              <a:latin typeface="+mj-lt"/>
              <a:ea typeface="Times New Roman" panose="02020603050405020304" pitchFamily="18" charset="0"/>
              <a:cs typeface="Calibri" panose="020F0502020204030204" pitchFamily="34" charset="0"/>
            </a:endParaRPr>
          </a:p>
          <a:p>
            <a:pPr lvl="1">
              <a:lnSpc>
                <a:spcPct val="120000"/>
              </a:lnSpc>
              <a:buFont typeface="Courier New" panose="02070309020205020404" pitchFamily="49" charset="0"/>
              <a:buChar char="o"/>
            </a:pPr>
            <a:r>
              <a:rPr lang="en-GB" sz="4400" b="1" dirty="0">
                <a:solidFill>
                  <a:schemeClr val="tx1">
                    <a:lumMod val="40000"/>
                    <a:lumOff val="60000"/>
                  </a:schemeClr>
                </a:solidFill>
                <a:latin typeface="Arial" panose="020B0604020202020204" pitchFamily="34" charset="0"/>
                <a:cs typeface="Arial" panose="020B0604020202020204" pitchFamily="34" charset="0"/>
              </a:rPr>
              <a:t>One third are unsure </a:t>
            </a:r>
            <a:r>
              <a:rPr lang="en-GB" sz="4400" dirty="0">
                <a:solidFill>
                  <a:schemeClr val="tx1"/>
                </a:solidFill>
                <a:latin typeface="Arial" panose="020B0604020202020204" pitchFamily="34" charset="0"/>
                <a:cs typeface="Arial" panose="020B0604020202020204" pitchFamily="34" charset="0"/>
              </a:rPr>
              <a:t>if there is anything important missing from the model. They mention..</a:t>
            </a:r>
            <a:endParaRPr lang="en-GB" sz="4400" b="1" dirty="0">
              <a:solidFill>
                <a:srgbClr val="EA8132"/>
              </a:solidFill>
              <a:latin typeface="Arial" panose="020B0604020202020204" pitchFamily="34" charset="0"/>
              <a:cs typeface="Arial" panose="020B0604020202020204" pitchFamily="34" charset="0"/>
            </a:endParaRPr>
          </a:p>
          <a:p>
            <a:pPr marL="685800" lvl="2" indent="0">
              <a:lnSpc>
                <a:spcPct val="120000"/>
              </a:lnSpc>
              <a:buNone/>
            </a:pPr>
            <a:r>
              <a:rPr lang="en-GB" sz="4000" dirty="0">
                <a:solidFill>
                  <a:schemeClr val="tx1"/>
                </a:solidFill>
                <a:latin typeface="Arial" panose="020B0604020202020204" pitchFamily="34" charset="0"/>
                <a:cs typeface="Arial" panose="020B0604020202020204" pitchFamily="34" charset="0"/>
              </a:rPr>
              <a:t>	1) insufficient detail to form a developed opinion</a:t>
            </a:r>
          </a:p>
          <a:p>
            <a:pPr marL="685800" lvl="2" indent="0">
              <a:lnSpc>
                <a:spcPct val="120000"/>
              </a:lnSpc>
              <a:buNone/>
            </a:pPr>
            <a:r>
              <a:rPr lang="en-GB" sz="4000" dirty="0">
                <a:solidFill>
                  <a:schemeClr val="tx1"/>
                </a:solidFill>
                <a:latin typeface="Arial" panose="020B0604020202020204" pitchFamily="34" charset="0"/>
                <a:cs typeface="Arial" panose="020B0604020202020204" pitchFamily="34" charset="0"/>
              </a:rPr>
              <a:t>	2) a lack of understanding on where the finances for this would come from</a:t>
            </a:r>
          </a:p>
          <a:p>
            <a:pPr marL="1371600" lvl="4" indent="0">
              <a:lnSpc>
                <a:spcPct val="120000"/>
              </a:lnSpc>
              <a:buNone/>
            </a:pPr>
            <a:r>
              <a:rPr lang="en-GB" sz="4000" dirty="0">
                <a:solidFill>
                  <a:schemeClr val="tx1"/>
                </a:solidFill>
                <a:latin typeface="Arial" panose="020B0604020202020204" pitchFamily="34" charset="0"/>
                <a:cs typeface="Arial" panose="020B0604020202020204" pitchFamily="34" charset="0"/>
              </a:rPr>
              <a:t>3) a worry about over reliance on digital provision of services</a:t>
            </a:r>
            <a:endParaRPr lang="en-GB" sz="4000" dirty="0">
              <a:solidFill>
                <a:srgbClr val="64B22D"/>
              </a:solidFill>
            </a:endParaRPr>
          </a:p>
          <a:p>
            <a:pPr lvl="1">
              <a:lnSpc>
                <a:spcPct val="120000"/>
              </a:lnSpc>
              <a:buFont typeface="Courier New" panose="02070309020205020404" pitchFamily="49" charset="0"/>
              <a:buChar char="o"/>
            </a:pPr>
            <a:r>
              <a:rPr lang="en-GB" sz="4400" b="1" dirty="0">
                <a:solidFill>
                  <a:schemeClr val="tx1">
                    <a:lumMod val="40000"/>
                    <a:lumOff val="60000"/>
                  </a:schemeClr>
                </a:solidFill>
                <a:latin typeface="Arial" panose="020B0604020202020204" pitchFamily="34" charset="0"/>
                <a:cs typeface="Arial" panose="020B0604020202020204" pitchFamily="34" charset="0"/>
              </a:rPr>
              <a:t>One fifth feel something important is missing from the model. </a:t>
            </a:r>
            <a:r>
              <a:rPr lang="en-GB" sz="4400" dirty="0">
                <a:solidFill>
                  <a:schemeClr val="tx1"/>
                </a:solidFill>
                <a:latin typeface="Arial" panose="020B0604020202020204" pitchFamily="34" charset="0"/>
                <a:cs typeface="Arial" panose="020B0604020202020204" pitchFamily="34" charset="0"/>
              </a:rPr>
              <a:t>Comments here centre on the lack of specific detail for certain groups of people and certain health services/ inequalities..</a:t>
            </a:r>
          </a:p>
          <a:p>
            <a:pPr marL="1543050" lvl="3" indent="-285750">
              <a:buFont typeface="Wingdings" panose="05000000000000000000" pitchFamily="2" charset="2"/>
              <a:buChar char="§"/>
            </a:pPr>
            <a:r>
              <a:rPr lang="en-GB" sz="4200" dirty="0">
                <a:solidFill>
                  <a:schemeClr val="tx1"/>
                </a:solidFill>
                <a:latin typeface="Arial" panose="020B0604020202020204" pitchFamily="34" charset="0"/>
                <a:cs typeface="Arial" panose="020B0604020202020204" pitchFamily="34" charset="0"/>
              </a:rPr>
              <a:t>Those not comfortable with/ unable to afford/ access digital appointments</a:t>
            </a:r>
          </a:p>
          <a:p>
            <a:pPr marL="1543050" lvl="3" indent="-285750">
              <a:buFont typeface="Wingdings" panose="05000000000000000000" pitchFamily="2" charset="2"/>
              <a:buChar char="§"/>
            </a:pPr>
            <a:r>
              <a:rPr lang="en-GB" sz="4200" dirty="0">
                <a:solidFill>
                  <a:schemeClr val="tx1"/>
                </a:solidFill>
                <a:latin typeface="Arial" panose="020B0604020202020204" pitchFamily="34" charset="0"/>
                <a:cs typeface="Arial" panose="020B0604020202020204" pitchFamily="34" charset="0"/>
              </a:rPr>
              <a:t>The elderly</a:t>
            </a:r>
          </a:p>
          <a:p>
            <a:pPr marL="1543050" lvl="3" indent="-285750">
              <a:buFont typeface="Wingdings" panose="05000000000000000000" pitchFamily="2" charset="2"/>
              <a:buChar char="§"/>
            </a:pPr>
            <a:r>
              <a:rPr lang="en-GB" sz="4200" dirty="0">
                <a:solidFill>
                  <a:schemeClr val="tx1"/>
                </a:solidFill>
                <a:latin typeface="Arial" panose="020B0604020202020204" pitchFamily="34" charset="0"/>
                <a:cs typeface="Arial" panose="020B0604020202020204" pitchFamily="34" charset="0"/>
              </a:rPr>
              <a:t>The deaf</a:t>
            </a:r>
          </a:p>
          <a:p>
            <a:pPr marL="1543050" lvl="3" indent="-285750">
              <a:buFont typeface="Wingdings" panose="05000000000000000000" pitchFamily="2" charset="2"/>
              <a:buChar char="§"/>
            </a:pPr>
            <a:r>
              <a:rPr lang="en-GB" sz="4200" dirty="0">
                <a:solidFill>
                  <a:schemeClr val="tx1"/>
                </a:solidFill>
                <a:latin typeface="Arial" panose="020B0604020202020204" pitchFamily="34" charset="0"/>
                <a:cs typeface="Arial" panose="020B0604020202020204" pitchFamily="34" charset="0"/>
              </a:rPr>
              <a:t>The working population</a:t>
            </a:r>
          </a:p>
          <a:p>
            <a:pPr marL="1543050" lvl="3" indent="-285750">
              <a:buFont typeface="Wingdings" panose="05000000000000000000" pitchFamily="2" charset="2"/>
              <a:buChar char="§"/>
            </a:pPr>
            <a:r>
              <a:rPr lang="en-GB" sz="4200" dirty="0">
                <a:solidFill>
                  <a:schemeClr val="tx1"/>
                </a:solidFill>
                <a:latin typeface="Arial" panose="020B0604020202020204" pitchFamily="34" charset="0"/>
                <a:cs typeface="Arial" panose="020B0604020202020204" pitchFamily="34" charset="0"/>
              </a:rPr>
              <a:t>Children and young people</a:t>
            </a:r>
          </a:p>
          <a:p>
            <a:pPr marL="1543050" lvl="3" indent="-285750">
              <a:buFont typeface="Wingdings" panose="05000000000000000000" pitchFamily="2" charset="2"/>
              <a:buChar char="§"/>
            </a:pPr>
            <a:r>
              <a:rPr lang="en-GB" sz="4200" dirty="0">
                <a:solidFill>
                  <a:schemeClr val="tx1"/>
                </a:solidFill>
                <a:latin typeface="Arial" panose="020B0604020202020204" pitchFamily="34" charset="0"/>
                <a:cs typeface="Arial" panose="020B0604020202020204" pitchFamily="34" charset="0"/>
              </a:rPr>
              <a:t>Rural communities</a:t>
            </a:r>
          </a:p>
          <a:p>
            <a:pPr marL="1543050" lvl="3" indent="-285750">
              <a:buFont typeface="Wingdings" panose="05000000000000000000" pitchFamily="2" charset="2"/>
              <a:buChar char="§"/>
            </a:pPr>
            <a:r>
              <a:rPr lang="en-GB" sz="4200" dirty="0">
                <a:solidFill>
                  <a:schemeClr val="tx1"/>
                </a:solidFill>
                <a:latin typeface="Arial" panose="020B0604020202020204" pitchFamily="34" charset="0"/>
                <a:cs typeface="Arial" panose="020B0604020202020204" pitchFamily="34" charset="0"/>
              </a:rPr>
              <a:t>Mental health services</a:t>
            </a:r>
          </a:p>
          <a:p>
            <a:pPr marL="1543050" lvl="3" indent="-285750">
              <a:buFont typeface="Wingdings" panose="05000000000000000000" pitchFamily="2" charset="2"/>
              <a:buChar char="§"/>
            </a:pPr>
            <a:r>
              <a:rPr lang="en-GB" sz="4200" dirty="0">
                <a:solidFill>
                  <a:schemeClr val="tx1"/>
                </a:solidFill>
                <a:latin typeface="Arial" panose="020B0604020202020204" pitchFamily="34" charset="0"/>
                <a:cs typeface="Arial" panose="020B0604020202020204" pitchFamily="34" charset="0"/>
              </a:rPr>
              <a:t>LGBTQ community</a:t>
            </a:r>
          </a:p>
          <a:p>
            <a:pPr marL="1543050" lvl="3" indent="-285750">
              <a:buFont typeface="Wingdings" panose="05000000000000000000" pitchFamily="2" charset="2"/>
              <a:buChar char="§"/>
            </a:pPr>
            <a:r>
              <a:rPr lang="en-GB" sz="4200" dirty="0">
                <a:solidFill>
                  <a:schemeClr val="tx1"/>
                </a:solidFill>
                <a:latin typeface="Arial" panose="020B0604020202020204" pitchFamily="34" charset="0"/>
                <a:cs typeface="Arial" panose="020B0604020202020204" pitchFamily="34" charset="0"/>
              </a:rPr>
              <a:t>Maternity services</a:t>
            </a:r>
            <a:endParaRPr lang="en-GB" sz="4200" dirty="0">
              <a:solidFill>
                <a:srgbClr val="004992"/>
              </a:solidFill>
            </a:endParaRPr>
          </a:p>
          <a:p>
            <a:pPr>
              <a:lnSpc>
                <a:spcPct val="120000"/>
              </a:lnSpc>
              <a:spcAft>
                <a:spcPts val="800"/>
              </a:spcAft>
              <a:buFont typeface="Wingdings" panose="05000000000000000000" pitchFamily="2" charset="2"/>
              <a:buChar char="v"/>
            </a:pPr>
            <a:r>
              <a:rPr lang="en-GB" sz="4400" b="1" dirty="0">
                <a:latin typeface="+mj-lt"/>
                <a:ea typeface="Times New Roman" panose="02020603050405020304" pitchFamily="18" charset="0"/>
                <a:cs typeface="Calibri" panose="020F0502020204030204" pitchFamily="34" charset="0"/>
              </a:rPr>
              <a:t>Approximately </a:t>
            </a:r>
            <a:r>
              <a:rPr lang="en-GB" sz="4400" b="1" dirty="0">
                <a:solidFill>
                  <a:srgbClr val="64B22D"/>
                </a:solidFill>
                <a:latin typeface="+mj-lt"/>
                <a:ea typeface="Times New Roman" panose="02020603050405020304" pitchFamily="18" charset="0"/>
                <a:cs typeface="Calibri" panose="020F0502020204030204" pitchFamily="34" charset="0"/>
              </a:rPr>
              <a:t>two thirds </a:t>
            </a:r>
            <a:r>
              <a:rPr lang="en-GB" sz="4400" b="1" dirty="0">
                <a:latin typeface="+mj-lt"/>
                <a:ea typeface="Times New Roman" panose="02020603050405020304" pitchFamily="18" charset="0"/>
                <a:cs typeface="Calibri" panose="020F0502020204030204" pitchFamily="34" charset="0"/>
              </a:rPr>
              <a:t>of panellists </a:t>
            </a:r>
            <a:r>
              <a:rPr lang="en-GB" sz="4400" b="1" dirty="0">
                <a:solidFill>
                  <a:srgbClr val="64B22D"/>
                </a:solidFill>
                <a:latin typeface="+mj-lt"/>
                <a:ea typeface="Times New Roman" panose="02020603050405020304" pitchFamily="18" charset="0"/>
                <a:cs typeface="Calibri" panose="020F0502020204030204" pitchFamily="34" charset="0"/>
              </a:rPr>
              <a:t>say they would be willing to change the way they access services </a:t>
            </a:r>
            <a:r>
              <a:rPr lang="en-GB" sz="4400" b="1" dirty="0">
                <a:latin typeface="+mj-lt"/>
                <a:ea typeface="Times New Roman" panose="02020603050405020304" pitchFamily="18" charset="0"/>
                <a:cs typeface="Calibri" panose="020F0502020204030204" pitchFamily="34" charset="0"/>
              </a:rPr>
              <a:t>in response to the new model</a:t>
            </a:r>
          </a:p>
          <a:p>
            <a:pPr lvl="4">
              <a:lnSpc>
                <a:spcPct val="120000"/>
              </a:lnSpc>
              <a:spcAft>
                <a:spcPts val="800"/>
              </a:spcAft>
              <a:buFont typeface="Wingdings" panose="05000000000000000000" pitchFamily="2" charset="2"/>
              <a:buChar char="v"/>
            </a:pPr>
            <a:r>
              <a:rPr lang="en-GB" sz="4200" dirty="0">
                <a:solidFill>
                  <a:schemeClr val="tx1"/>
                </a:solidFill>
                <a:latin typeface="Arial" panose="020B0604020202020204" pitchFamily="34" charset="0"/>
                <a:cs typeface="Arial" panose="020B0604020202020204" pitchFamily="34" charset="0"/>
              </a:rPr>
              <a:t>Those aged 75 and over were less willing to change, largely due to a stated preference for face to face appointments</a:t>
            </a:r>
            <a:endParaRPr lang="en-GB" sz="4200" i="1" dirty="0">
              <a:solidFill>
                <a:schemeClr val="tx1"/>
              </a:solidFill>
              <a:latin typeface="Arial" panose="020B0604020202020204" pitchFamily="34" charset="0"/>
              <a:cs typeface="Arial" panose="020B0604020202020204" pitchFamily="34" charset="0"/>
            </a:endParaRPr>
          </a:p>
          <a:p>
            <a:pPr>
              <a:lnSpc>
                <a:spcPct val="120000"/>
              </a:lnSpc>
              <a:buFont typeface="Wingdings" panose="05000000000000000000" pitchFamily="2" charset="2"/>
              <a:buChar char="v"/>
            </a:pPr>
            <a:r>
              <a:rPr lang="en-GB" sz="4400" b="1" dirty="0">
                <a:effectLst/>
                <a:latin typeface="Century Gothic" panose="020B0502020202020204" pitchFamily="34" charset="0"/>
                <a:ea typeface="Times New Roman" panose="02020603050405020304" pitchFamily="18" charset="0"/>
                <a:cs typeface="Arial" panose="020B0604020202020204" pitchFamily="34" charset="0"/>
              </a:rPr>
              <a:t>Overall, however, </a:t>
            </a:r>
            <a:r>
              <a:rPr lang="en-GB" sz="4400" b="1" dirty="0">
                <a:solidFill>
                  <a:srgbClr val="009DCC"/>
                </a:solidFill>
                <a:effectLst/>
                <a:latin typeface="Century Gothic" panose="020B0502020202020204" pitchFamily="34" charset="0"/>
                <a:ea typeface="Times New Roman" panose="02020603050405020304" pitchFamily="18" charset="0"/>
                <a:cs typeface="Arial" panose="020B0604020202020204" pitchFamily="34" charset="0"/>
              </a:rPr>
              <a:t>80% </a:t>
            </a:r>
            <a:r>
              <a:rPr lang="en-GB" sz="4400" b="1" dirty="0">
                <a:effectLst/>
                <a:latin typeface="Century Gothic" panose="020B0502020202020204" pitchFamily="34" charset="0"/>
                <a:ea typeface="Times New Roman" panose="02020603050405020304" pitchFamily="18" charset="0"/>
                <a:cs typeface="Arial" panose="020B0604020202020204" pitchFamily="34" charset="0"/>
              </a:rPr>
              <a:t>of participants state that they would be very or quite </a:t>
            </a:r>
            <a:r>
              <a:rPr lang="en-GB" sz="4400" b="1" dirty="0">
                <a:solidFill>
                  <a:srgbClr val="009DCC"/>
                </a:solidFill>
                <a:effectLst/>
                <a:latin typeface="Century Gothic" panose="020B0502020202020204" pitchFamily="34" charset="0"/>
                <a:ea typeface="Times New Roman" panose="02020603050405020304" pitchFamily="18" charset="0"/>
                <a:cs typeface="Arial" panose="020B0604020202020204" pitchFamily="34" charset="0"/>
              </a:rPr>
              <a:t>comfortable using technology </a:t>
            </a:r>
            <a:r>
              <a:rPr lang="en-GB" sz="4400" b="1" dirty="0">
                <a:effectLst/>
                <a:latin typeface="Century Gothic" panose="020B0502020202020204" pitchFamily="34" charset="0"/>
                <a:ea typeface="Times New Roman" panose="02020603050405020304" pitchFamily="18" charset="0"/>
                <a:cs typeface="Arial" panose="020B0604020202020204" pitchFamily="34" charset="0"/>
              </a:rPr>
              <a:t>to help them manage their health and social care</a:t>
            </a:r>
            <a:endParaRPr lang="en-GB" sz="5400" i="1" dirty="0">
              <a:solidFill>
                <a:srgbClr val="C00000"/>
              </a:solidFill>
              <a:effectLst/>
              <a:latin typeface="+mj-lt"/>
              <a:ea typeface="Times New Roman" panose="02020603050405020304" pitchFamily="18" charset="0"/>
              <a:cs typeface="Calibri" panose="020F0502020204030204" pitchFamily="34" charset="0"/>
            </a:endParaRPr>
          </a:p>
          <a:p>
            <a:pPr>
              <a:lnSpc>
                <a:spcPct val="120000"/>
              </a:lnSpc>
              <a:buFont typeface="Wingdings" panose="05000000000000000000" pitchFamily="2" charset="2"/>
              <a:buChar char="v"/>
            </a:pPr>
            <a:r>
              <a:rPr lang="en-GB" sz="4400" b="1" dirty="0">
                <a:solidFill>
                  <a:schemeClr val="tx1"/>
                </a:solidFill>
                <a:latin typeface="Arial" panose="020B0604020202020204" pitchFamily="34" charset="0"/>
                <a:cs typeface="Arial" panose="020B0604020202020204" pitchFamily="34" charset="0"/>
              </a:rPr>
              <a:t>Face to face appointments at community locations are very popular among panellists (81%). Phone calls, video appointments and APPs also have reasonable levels of support </a:t>
            </a:r>
            <a:r>
              <a:rPr lang="en-GB" sz="4400" i="1" dirty="0">
                <a:solidFill>
                  <a:schemeClr val="tx1"/>
                </a:solidFill>
                <a:latin typeface="Arial" panose="020B0604020202020204" pitchFamily="34" charset="0"/>
                <a:cs typeface="Arial" panose="020B0604020202020204" pitchFamily="34" charset="0"/>
              </a:rPr>
              <a:t>(from just under one half for phone calls, down to one third for APPs)</a:t>
            </a:r>
          </a:p>
          <a:p>
            <a:pPr>
              <a:lnSpc>
                <a:spcPct val="120000"/>
              </a:lnSpc>
              <a:buFont typeface="Wingdings" panose="05000000000000000000" pitchFamily="2" charset="2"/>
              <a:buChar char="v"/>
            </a:pPr>
            <a:r>
              <a:rPr lang="en-GB" sz="4400" b="1" dirty="0">
                <a:latin typeface="Arial" panose="020B0604020202020204" pitchFamily="34" charset="0"/>
                <a:cs typeface="Arial" panose="020B0604020202020204" pitchFamily="34" charset="0"/>
              </a:rPr>
              <a:t>Mental health services, exercise advice and help with managing long term conditions were the most likely forms of support to be used or needed by panellists </a:t>
            </a:r>
          </a:p>
          <a:p>
            <a:pPr lvl="1">
              <a:lnSpc>
                <a:spcPct val="120000"/>
              </a:lnSpc>
              <a:buFont typeface="Courier New" panose="02070309020205020404" pitchFamily="49" charset="0"/>
              <a:buChar char="o"/>
            </a:pPr>
            <a:endParaRPr lang="en-GB" sz="4800" b="1" dirty="0">
              <a:solidFill>
                <a:srgbClr val="EA8132"/>
              </a:solidFill>
              <a:latin typeface="Arial" panose="020B0604020202020204" pitchFamily="34" charset="0"/>
              <a:cs typeface="Arial" panose="020B0604020202020204" pitchFamily="34" charset="0"/>
            </a:endParaRPr>
          </a:p>
          <a:p>
            <a:pPr lvl="1">
              <a:lnSpc>
                <a:spcPct val="120000"/>
              </a:lnSpc>
              <a:buFont typeface="Courier New" panose="02070309020205020404" pitchFamily="49" charset="0"/>
              <a:buChar char="o"/>
            </a:pPr>
            <a:endParaRPr lang="en-GB" sz="7200" i="1" dirty="0">
              <a:solidFill>
                <a:srgbClr val="004992"/>
              </a:solidFill>
              <a:effectLst/>
              <a:latin typeface="+mj-lt"/>
              <a:ea typeface="Times New Roman" panose="02020603050405020304" pitchFamily="18" charset="0"/>
              <a:cs typeface="Calibri" panose="020F0502020204030204" pitchFamily="34" charset="0"/>
            </a:endParaRPr>
          </a:p>
          <a:p>
            <a:pPr lvl="1">
              <a:lnSpc>
                <a:spcPct val="120000"/>
              </a:lnSpc>
              <a:buFont typeface="Wingdings" panose="05000000000000000000" pitchFamily="2" charset="2"/>
              <a:buChar char="v"/>
            </a:pPr>
            <a:endParaRPr lang="en-GB" sz="6200" i="1" dirty="0">
              <a:solidFill>
                <a:srgbClr val="64B22D"/>
              </a:solidFill>
              <a:effectLst/>
              <a:latin typeface="+mj-lt"/>
              <a:ea typeface="Times New Roman" panose="02020603050405020304" pitchFamily="18" charset="0"/>
              <a:cs typeface="Calibri" panose="020F0502020204030204" pitchFamily="34" charset="0"/>
            </a:endParaRPr>
          </a:p>
          <a:p>
            <a:pPr>
              <a:lnSpc>
                <a:spcPct val="120000"/>
              </a:lnSpc>
              <a:buFont typeface="Wingdings" panose="05000000000000000000" pitchFamily="2" charset="2"/>
              <a:buChar char="v"/>
            </a:pPr>
            <a:endParaRPr lang="en-GB" sz="6000" b="1" dirty="0">
              <a:solidFill>
                <a:srgbClr val="EA8132"/>
              </a:solidFill>
              <a:latin typeface="Arial" panose="020B0604020202020204" pitchFamily="34" charset="0"/>
              <a:cs typeface="Arial" panose="020B0604020202020204" pitchFamily="34" charset="0"/>
            </a:endParaRPr>
          </a:p>
          <a:p>
            <a:pPr>
              <a:lnSpc>
                <a:spcPct val="120000"/>
              </a:lnSpc>
              <a:buFont typeface="Wingdings" panose="05000000000000000000" pitchFamily="2" charset="2"/>
              <a:buChar char="v"/>
            </a:pPr>
            <a:endParaRPr lang="en-GB" sz="5600" dirty="0"/>
          </a:p>
          <a:p>
            <a:pPr marL="285750" indent="-285750">
              <a:lnSpc>
                <a:spcPct val="120000"/>
              </a:lnSpc>
              <a:buFont typeface="Wingdings" panose="05000000000000000000" pitchFamily="2" charset="2"/>
              <a:buChar char="v"/>
            </a:pPr>
            <a:endParaRPr lang="en-GB" sz="5600" dirty="0"/>
          </a:p>
          <a:p>
            <a:pPr marL="0" indent="0">
              <a:lnSpc>
                <a:spcPct val="120000"/>
              </a:lnSpc>
              <a:buNone/>
            </a:pPr>
            <a:endParaRPr lang="en-GB" sz="3700" dirty="0"/>
          </a:p>
          <a:p>
            <a:pPr marL="285750" indent="-285750">
              <a:buFont typeface="Wingdings" panose="05000000000000000000" pitchFamily="2" charset="2"/>
              <a:buChar char="v"/>
            </a:pPr>
            <a:endParaRPr lang="en-GB" sz="4400" dirty="0"/>
          </a:p>
          <a:p>
            <a:pPr marL="0" indent="0">
              <a:lnSpc>
                <a:spcPct val="120000"/>
              </a:lnSpc>
              <a:buNone/>
            </a:pPr>
            <a:endParaRPr lang="en-GB" sz="4800" i="1" dirty="0"/>
          </a:p>
        </p:txBody>
      </p:sp>
    </p:spTree>
    <p:extLst>
      <p:ext uri="{BB962C8B-B14F-4D97-AF65-F5344CB8AC3E}">
        <p14:creationId xmlns:p14="http://schemas.microsoft.com/office/powerpoint/2010/main" val="3499545921"/>
      </p:ext>
    </p:extLst>
  </p:cSld>
  <p:clrMapOvr>
    <a:masterClrMapping/>
  </p:clrMapOvr>
</p:sld>
</file>

<file path=ppt/theme/theme1.xml><?xml version="1.0" encoding="utf-8"?>
<a:theme xmlns:a="http://schemas.openxmlformats.org/drawingml/2006/main" name="Healthier Together theme April 2018">
  <a:themeElements>
    <a:clrScheme name="Custom 1">
      <a:dk1>
        <a:srgbClr val="004992"/>
      </a:dk1>
      <a:lt1>
        <a:srgbClr val="FFFFFF"/>
      </a:lt1>
      <a:dk2>
        <a:srgbClr val="009638"/>
      </a:dk2>
      <a:lt2>
        <a:srgbClr val="34BBED"/>
      </a:lt2>
      <a:accent1>
        <a:srgbClr val="009DCC"/>
      </a:accent1>
      <a:accent2>
        <a:srgbClr val="65B22E"/>
      </a:accent2>
      <a:accent3>
        <a:srgbClr val="768692"/>
      </a:accent3>
      <a:accent4>
        <a:srgbClr val="00ABC1"/>
      </a:accent4>
      <a:accent5>
        <a:srgbClr val="005EB8"/>
      </a:accent5>
      <a:accent6>
        <a:srgbClr val="0067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LTHIER TOGETHER THEME" id="{FACF227C-A2E4-A64F-9678-D695C3BC5FB4}" vid="{B0834625-5E7C-E74C-AD97-69E95A6D34D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18231</TotalTime>
  <Words>6220</Words>
  <Application>Microsoft Office PowerPoint</Application>
  <PresentationFormat>Widescreen</PresentationFormat>
  <Paragraphs>557</Paragraphs>
  <Slides>40</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40</vt:i4>
      </vt:variant>
    </vt:vector>
  </HeadingPairs>
  <TitlesOfParts>
    <vt:vector size="48" baseType="lpstr">
      <vt:lpstr>Arial</vt:lpstr>
      <vt:lpstr>Arial Black</vt:lpstr>
      <vt:lpstr>Calibri</vt:lpstr>
      <vt:lpstr>Century Gothic</vt:lpstr>
      <vt:lpstr>Courier New</vt:lpstr>
      <vt:lpstr>Wingdings</vt:lpstr>
      <vt:lpstr>Wingdings 2</vt:lpstr>
      <vt:lpstr>Healthier Together theme April 2018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Charlotte Hockey-Berry</dc:creator>
  <cp:lastModifiedBy>Janice Guy</cp:lastModifiedBy>
  <cp:revision>1563</cp:revision>
  <cp:lastPrinted>2020-08-25T09:20:28Z</cp:lastPrinted>
  <dcterms:created xsi:type="dcterms:W3CDTF">2018-01-18T14:38:56Z</dcterms:created>
  <dcterms:modified xsi:type="dcterms:W3CDTF">2022-01-10T13:44:39Z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768363</vt:lpwstr>
  </property>
  <property fmtid="{D5CDD505-2E9C-101B-9397-08002B2CF9AE}" name="NXPowerLiteSettings" pid="3">
    <vt:lpwstr>F7000400038000</vt:lpwstr>
  </property>
  <property fmtid="{D5CDD505-2E9C-101B-9397-08002B2CF9AE}" name="NXPowerLiteVersion" pid="4">
    <vt:lpwstr>S9.1.4</vt:lpwstr>
  </property>
</Properties>
</file>