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258" r:id="rId5"/>
  </p:sldIdLst>
  <p:sldSz cx="13439775" cy="7559675"/>
  <p:notesSz cx="6858000" cy="9144000"/>
  <p:defaultTextStyle>
    <a:defPPr>
      <a:defRPr lang="en-US"/>
    </a:defPPr>
    <a:lvl1pPr marL="0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9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4"/>
  </p:normalViewPr>
  <p:slideViewPr>
    <p:cSldViewPr snapToObjects="1">
      <p:cViewPr varScale="1">
        <p:scale>
          <a:sx n="95" d="100"/>
          <a:sy n="95" d="100"/>
        </p:scale>
        <p:origin x="102" y="210"/>
      </p:cViewPr>
      <p:guideLst>
        <p:guide orient="horz" pos="2381"/>
        <p:guide pos="42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2A88D-4281-490F-91C8-FA8A6D3583A7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D8248-E502-4A39-B9AC-31CF1A8B04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5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1pPr>
    <a:lvl2pPr marL="5039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2pPr>
    <a:lvl3pPr marL="1007943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3pPr>
    <a:lvl4pPr marL="1511915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4pPr>
    <a:lvl5pPr marL="2015886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7" y="3680942"/>
            <a:ext cx="12574800" cy="307777"/>
          </a:xfrm>
        </p:spPr>
        <p:txBody>
          <a:bodyPr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1EE8C0-B804-408D-B567-234B5E68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2421831"/>
            <a:ext cx="12574800" cy="512961"/>
          </a:xfrm>
        </p:spPr>
        <p:txBody>
          <a:bodyPr/>
          <a:lstStyle>
            <a:lvl1pPr>
              <a:lnSpc>
                <a:spcPts val="4000"/>
              </a:lnSpc>
              <a:defRPr sz="3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325A379-5DD4-4F90-922D-03DC6E37EB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77" y="5003311"/>
            <a:ext cx="13436298" cy="2556364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F7C152-EBA2-3A46-8AB8-450B88F261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82" b="77856"/>
          <a:stretch/>
        </p:blipFill>
        <p:spPr>
          <a:xfrm>
            <a:off x="9407671" y="1587"/>
            <a:ext cx="4032104" cy="16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95291E-EBC7-4872-A07F-7C9A3451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C7EE6AF-E344-4A23-97D3-D8CFDFE9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C66633C7-415F-4BB7-A0A7-489A5606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E0E4C9C-E6BD-4205-9FF1-7DD1494F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EF09A18-F73F-4914-8D5A-E252A2283D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059757"/>
            <a:ext cx="13438800" cy="338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0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7" y="1548000"/>
            <a:ext cx="12574800" cy="530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B32F30-DB0D-6B4C-9BF6-A4FBCDCE8B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16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8" y="1548000"/>
            <a:ext cx="6143400" cy="530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6FB81-B7EF-48D4-8DA3-2142168C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14497-269B-4AA2-B02A-B2BA7F55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ADABD27-01B8-481F-A08E-AE97DDBB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E3C6A75-80CE-4AEE-B10B-F73286EA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90B3BC-2C45-4894-A4C8-EE88E0B308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63887" y="1548000"/>
            <a:ext cx="6143400" cy="530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18933C4-A008-294A-9898-3FEAA2CB4A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2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09313-BA1A-4719-83D1-056D3BEF383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E375473-8761-4F57-8B53-B8D275B7C5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97BD4F7-82D7-4830-AA81-4B77F6B6D88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7CB88DD-6F4E-4092-97D4-8C2D2390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C93C30D0-F7C9-4DE8-A287-F6BD0C1E00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2487" y="1548000"/>
            <a:ext cx="12574800" cy="5302800"/>
          </a:xfrm>
          <a:solidFill>
            <a:schemeClr val="bg2"/>
          </a:solidFill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342809-9086-694E-A58B-2F58FDAAA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8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40F3432-AADF-40CA-B672-53121CC1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30B6002-5757-49B9-B4A6-23DB3595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0981D7B-C526-4800-B56A-CF9533DDA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16FDE582-F61E-4DC7-A31D-2491E394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A5F78-A4C6-2440-B574-F27457A28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B997097-21E7-4674-A453-E0149C4AA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BE92B22-5A3B-4B17-B66C-0EE2DD49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1DF1A38-2807-410B-99C0-3CD5931CD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6236CE-DC7B-FB43-BCD4-DD86675742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7" y="7020000"/>
            <a:ext cx="12574800" cy="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708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487" y="1548000"/>
            <a:ext cx="12574800" cy="53066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87287" y="7184464"/>
            <a:ext cx="12600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lang="en-GB" sz="700" kern="1200" spc="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FC39E9-7E83-44CC-A7C2-503FF78721EA}" type="datetime1">
              <a:rPr lang="en-GB" smtClean="0"/>
              <a:t>26/10/2021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487" y="7184464"/>
            <a:ext cx="10954800" cy="10772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r">
              <a:lnSpc>
                <a:spcPct val="100000"/>
              </a:lnSpc>
              <a:defRPr sz="700" spc="0" baseline="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dirty="0"/>
              <a:t>NHS Bath and North East Somerset, Swindon and Wiltshire CCG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47287" y="7184464"/>
            <a:ext cx="360000" cy="107722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>
              <a:lnSpc>
                <a:spcPct val="100000"/>
              </a:lnSpc>
              <a:defRPr lang="en-GB" sz="700" spc="0" baseline="0" smtClean="0">
                <a:solidFill>
                  <a:schemeClr val="tx1"/>
                </a:solidFill>
              </a:defRPr>
            </a:lvl1pPr>
          </a:lstStyle>
          <a:p>
            <a:pPr algn="r"/>
            <a:fld id="{8249B657-905A-458B-B8FC-DFED4C883DEA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0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9" r:id="rId4"/>
    <p:sldLayoutId id="2147483666" r:id="rId5"/>
    <p:sldLayoutId id="2147483667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400" b="1" kern="1200" spc="-2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•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52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–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16000" algn="l" defTabSz="914400" rtl="0" eaLnBrk="1" latinLnBrk="0" hangingPunct="1">
        <a:lnSpc>
          <a:spcPts val="3200"/>
        </a:lnSpc>
        <a:spcBef>
          <a:spcPts val="2100"/>
        </a:spcBef>
        <a:buFont typeface="Arial" panose="020B0604020202020204" pitchFamily="34" charset="0"/>
        <a:buChar char="»"/>
        <a:defRPr sz="2800" b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585313540" TargetMode="External"/><Relationship Id="rId2" Type="http://schemas.openxmlformats.org/officeDocument/2006/relationships/hyperlink" Target="https://vimeo.com/492608867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iain.warren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E789D-E7C1-46A9-A664-19B269EC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87" y="864374"/>
            <a:ext cx="12574800" cy="6187665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216000" lvl="3" indent="-2160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GB" sz="4800" b="1" dirty="0">
                <a:solidFill>
                  <a:srgbClr val="FF0000"/>
                </a:solidFill>
              </a:rPr>
              <a:t>6 days to go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Links for further information:</a:t>
            </a:r>
          </a:p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Starting a new case and reviewing the report in </a:t>
            </a:r>
            <a:r>
              <a:rPr lang="en-GB" sz="1400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SystmOne</a:t>
            </a:r>
            <a:r>
              <a:rPr lang="en-GB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(password: CinapsisS1_demo1812)</a:t>
            </a:r>
          </a:p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Starting a Call Direct from </a:t>
            </a:r>
            <a:r>
              <a:rPr lang="en-GB" sz="1400" dirty="0" err="1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SystemOne</a:t>
            </a:r>
            <a:r>
              <a:rPr lang="en-GB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(password: Cinapsis_dem0)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Next  GP Training webinar dates:</a:t>
            </a:r>
          </a:p>
          <a:p>
            <a:pPr>
              <a:lnSpc>
                <a:spcPct val="100000"/>
              </a:lnSpc>
            </a:pPr>
            <a:r>
              <a:rPr lang="en-GB" sz="1400" b="1" dirty="0"/>
              <a:t>For Surgeries using SystmOne: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b="1" dirty="0"/>
              <a:t>Wed 27</a:t>
            </a:r>
            <a:r>
              <a:rPr lang="en-GB" sz="1400" b="1" baseline="30000" dirty="0"/>
              <a:t>th</a:t>
            </a:r>
            <a:r>
              <a:rPr lang="en-GB" sz="1400" b="1" dirty="0"/>
              <a:t> Oct 13:00-14:00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b="1" dirty="0"/>
              <a:t>Thurs 28</a:t>
            </a:r>
            <a:r>
              <a:rPr lang="en-GB" sz="1400" b="1" baseline="30000" dirty="0"/>
              <a:t>th</a:t>
            </a:r>
            <a:r>
              <a:rPr lang="en-GB" sz="1400" b="1" dirty="0"/>
              <a:t> Oct 14:00-15:00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400" b="1" dirty="0"/>
              <a:t>Fri 29</a:t>
            </a:r>
            <a:r>
              <a:rPr lang="en-GB" sz="1400" b="1" baseline="30000" dirty="0"/>
              <a:t>th</a:t>
            </a:r>
            <a:r>
              <a:rPr lang="en-GB" sz="1400" b="1" dirty="0"/>
              <a:t> Oct 12:00-13:00</a:t>
            </a:r>
          </a:p>
          <a:p>
            <a:pPr marL="0" lvl="3" indent="0">
              <a:lnSpc>
                <a:spcPct val="100000"/>
              </a:lnSpc>
              <a:buNone/>
            </a:pPr>
            <a:r>
              <a:rPr lang="en-GB" sz="1400" b="1" dirty="0"/>
              <a:t>The following services are now live:</a:t>
            </a:r>
          </a:p>
          <a:p>
            <a:pPr marL="0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/>
              <a:t>RUH: </a:t>
            </a:r>
            <a:r>
              <a:rPr lang="en-GB" sz="1400" b="1" dirty="0" err="1"/>
              <a:t>Teledermatology</a:t>
            </a:r>
            <a:r>
              <a:rPr lang="en-GB" sz="1400" b="1" dirty="0"/>
              <a:t>, Biochemistry, Haematology, Stroke Medicine, Radiology, Older Peoples Medicine, Neurology</a:t>
            </a:r>
          </a:p>
          <a:p>
            <a:pPr marL="0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/>
              <a:t>	Respiratory Medicine, General Surgery, Microbiology, Acute Medicine, Paediatrics, Endocrinology</a:t>
            </a:r>
          </a:p>
          <a:p>
            <a:pPr marL="0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/>
              <a:t>GWH: Dermatology, Neurology, Rheumatology, Older adult medicine, Audiology, </a:t>
            </a:r>
          </a:p>
          <a:p>
            <a:pPr marL="0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/>
              <a:t>SFT: </a:t>
            </a:r>
            <a:r>
              <a:rPr lang="en-GB" sz="1400" b="1" dirty="0" err="1"/>
              <a:t>Teledermatology</a:t>
            </a:r>
            <a:r>
              <a:rPr lang="en-GB" sz="1400" b="1" dirty="0"/>
              <a:t> (for existing </a:t>
            </a:r>
            <a:r>
              <a:rPr lang="en-GB" sz="1400" b="1" dirty="0" err="1"/>
              <a:t>Teledermatology</a:t>
            </a:r>
            <a:r>
              <a:rPr lang="en-GB" sz="1400" b="1" dirty="0"/>
              <a:t> Users), Acute Medicine, Plastics Trauma</a:t>
            </a:r>
          </a:p>
          <a:p>
            <a:pPr marL="0" lvl="3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/>
              <a:t>More will go live over the coming days</a:t>
            </a:r>
          </a:p>
          <a:p>
            <a:pPr marL="0" lvl="3" indent="0">
              <a:lnSpc>
                <a:spcPct val="100000"/>
              </a:lnSpc>
              <a:buNone/>
            </a:pPr>
            <a:r>
              <a:rPr lang="en-GB" sz="1400" b="1" dirty="0"/>
              <a:t>For further information, please contact: </a:t>
            </a:r>
            <a:r>
              <a:rPr lang="en-GB" sz="1400" b="1" dirty="0">
                <a:hlinkClick r:id="rId4"/>
              </a:rPr>
              <a:t>iain.warren1@nhs.net</a:t>
            </a:r>
            <a:r>
              <a:rPr lang="en-GB" sz="1400" b="1" dirty="0"/>
              <a:t> or speak with your Practice Manager</a:t>
            </a:r>
            <a:endParaRPr lang="en-GB" sz="1400" dirty="0"/>
          </a:p>
          <a:p>
            <a:pPr marL="216000" lvl="3" indent="-216000">
              <a:buFont typeface="Wingdings" panose="05000000000000000000" pitchFamily="2" charset="2"/>
              <a:buChar char="Ø"/>
            </a:pPr>
            <a:endParaRPr lang="en-GB" sz="1400" dirty="0"/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v"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CB129-DEB0-4BBE-80A6-9D9650B5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NHS Bath and North East Somerset, Swindon and Wiltshire CCG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28A762-5953-4074-A480-051C1245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87" y="381174"/>
            <a:ext cx="12574800" cy="486352"/>
          </a:xfrm>
        </p:spPr>
        <p:txBody>
          <a:bodyPr/>
          <a:lstStyle/>
          <a:p>
            <a:r>
              <a:rPr lang="en-GB" sz="4800" dirty="0"/>
              <a:t>Advice and Guidance is Changing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153A2C-5B5A-424B-9F7F-CDC589DC58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7353" y="309952"/>
            <a:ext cx="1165738" cy="471686"/>
          </a:xfrm>
          <a:prstGeom prst="rect">
            <a:avLst/>
          </a:prstGeom>
          <a:effectLst>
            <a:glow rad="63500">
              <a:schemeClr val="tx1">
                <a:lumMod val="65000"/>
                <a:lumOff val="35000"/>
                <a:alpha val="40000"/>
              </a:schemeClr>
            </a:glo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AC941F-67D6-4A4E-9286-F664F40133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59302" y="1167435"/>
            <a:ext cx="2721840" cy="57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2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 BSWCCG Widescreen">
  <a:themeElements>
    <a:clrScheme name="NHS BSWCCG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9639"/>
      </a:accent1>
      <a:accent2>
        <a:srgbClr val="78BE20"/>
      </a:accent2>
      <a:accent3>
        <a:srgbClr val="41B6E6"/>
      </a:accent3>
      <a:accent4>
        <a:srgbClr val="003087"/>
      </a:accent4>
      <a:accent5>
        <a:srgbClr val="573894"/>
      </a:accent5>
      <a:accent6>
        <a:srgbClr val="AE2573"/>
      </a:accent6>
      <a:hlink>
        <a:srgbClr val="000000"/>
      </a:hlink>
      <a:folHlink>
        <a:srgbClr val="005EB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SW CCG 16-9 PowerPoint (1).pptx" id="{EAE9BAD6-1056-4B70-9E99-505E42C4469A}" vid="{39A8E533-6E5C-448A-8829-553F72AC00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4BDE40105B9D49A7885251B061E6D9" ma:contentTypeVersion="10" ma:contentTypeDescription="Create a new document." ma:contentTypeScope="" ma:versionID="7612d5a34818d863a7a6dd0171f59ac2">
  <xsd:schema xmlns:xsd="http://www.w3.org/2001/XMLSchema" xmlns:xs="http://www.w3.org/2001/XMLSchema" xmlns:p="http://schemas.microsoft.com/office/2006/metadata/properties" xmlns:ns2="25a77b6b-1d02-474e-80bb-e81b5e4bc015" xmlns:ns3="54738d23-c687-4e47-8ad8-ed46e72dafee" targetNamespace="http://schemas.microsoft.com/office/2006/metadata/properties" ma:root="true" ma:fieldsID="8d48693129e51425491ac3dd94d5a62d" ns2:_="" ns3:_="">
    <xsd:import namespace="25a77b6b-1d02-474e-80bb-e81b5e4bc015"/>
    <xsd:import namespace="54738d23-c687-4e47-8ad8-ed46e72daf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77b6b-1d02-474e-80bb-e81b5e4bc0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38d23-c687-4e47-8ad8-ed46e72dafe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B138E2-E45D-4A8B-9438-4263296DCE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A3BD6F-15D5-47BF-AD36-576496BD4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77b6b-1d02-474e-80bb-e81b5e4bc015"/>
    <ds:schemaRef ds:uri="54738d23-c687-4e47-8ad8-ed46e72daf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66B1DA-9773-41A0-BBBA-3697768933B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BSW CCG 16-9 PowerPoint (1)</Template>
  <TotalTime>692</TotalTime>
  <Words>174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NHS BSWCCG Widescreen</vt:lpstr>
      <vt:lpstr>Advice and Guidance is Changing</vt:lpstr>
    </vt:vector>
  </TitlesOfParts>
  <Company>SCW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 38/40pt Arial bold</dc:title>
  <dc:creator>Amber House (BSW CCG)</dc:creator>
  <cp:lastModifiedBy>ROBERTSON, Helen (NHS BATH AND NORTH EAST SOMERSET, SWINDON AND WILTSHIRE CCG)</cp:lastModifiedBy>
  <cp:revision>31</cp:revision>
  <dcterms:created xsi:type="dcterms:W3CDTF">2021-04-26T10:31:01Z</dcterms:created>
  <dcterms:modified xsi:type="dcterms:W3CDTF">2021-10-26T10:33:40Z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0x0101002D4BDE40105B9D49A7885251B061E6D9</vt:lpwstr>
  </property>
</Properties>
</file>