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sldIdLst>
    <p:sldId id="256" r:id="rId2"/>
    <p:sldId id="269" r:id="rId3"/>
    <p:sldId id="266" r:id="rId4"/>
    <p:sldId id="268" r:id="rId5"/>
    <p:sldId id="270" r:id="rId6"/>
    <p:sldId id="264" r:id="rId7"/>
  </p:sldIdLst>
  <p:sldSz cx="13439775" cy="7559675"/>
  <p:notesSz cx="6858000" cy="9144000"/>
  <p:defaultTextStyle>
    <a:defPPr>
      <a:defRPr lang="en-US"/>
    </a:defPPr>
    <a:lvl1pPr marL="0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2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Objects="1">
      <p:cViewPr varScale="1">
        <p:scale>
          <a:sx n="45" d="100"/>
          <a:sy n="45" d="100"/>
        </p:scale>
        <p:origin x="60" y="840"/>
      </p:cViewPr>
      <p:guideLst>
        <p:guide orient="horz" pos="2381"/>
        <p:guide pos="42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2A88D-4281-490F-91C8-FA8A6D3583A7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D8248-E502-4A39-B9AC-31CF1A8B04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5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ED8248-E502-4A39-B9AC-31CF1A8B04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78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487" y="3680942"/>
            <a:ext cx="12574800" cy="307777"/>
          </a:xfrm>
        </p:spPr>
        <p:txBody>
          <a:bodyPr>
            <a:sp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1EE8C0-B804-408D-B567-234B5E68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7" y="2421831"/>
            <a:ext cx="12574800" cy="512961"/>
          </a:xfrm>
        </p:spPr>
        <p:txBody>
          <a:bodyPr/>
          <a:lstStyle>
            <a:lvl1pPr>
              <a:lnSpc>
                <a:spcPts val="4000"/>
              </a:lnSpc>
              <a:defRPr sz="3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25A379-5DD4-4F90-922D-03DC6E37EB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7" y="5003311"/>
            <a:ext cx="13436298" cy="2556364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F7C152-EBA2-3A46-8AB8-450B88F261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82" b="77856"/>
          <a:stretch/>
        </p:blipFill>
        <p:spPr>
          <a:xfrm>
            <a:off x="9407671" y="1587"/>
            <a:ext cx="4032104" cy="167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95291E-EBC7-4872-A07F-7C9A3451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C7EE6AF-E344-4A23-97D3-D8CFDFE9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17/05/2021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66633C7-415F-4BB7-A0A7-489A5606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E0E4C9C-E6BD-4205-9FF1-7DD1494F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F09A18-F73F-4914-8D5A-E252A2283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059757"/>
            <a:ext cx="13438800" cy="338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7" y="1548000"/>
            <a:ext cx="12574800" cy="530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6FB81-B7EF-48D4-8DA3-2142168C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17/05/2021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14497-269B-4AA2-B02A-B2BA7F55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ADABD27-01B8-481F-A08E-AE97DDB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E3C6A75-80CE-4AEE-B10B-F73286EA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B32F30-DB0D-6B4C-9BF6-A4FBCDCE8B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6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8" y="1548000"/>
            <a:ext cx="6143400" cy="530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6FB81-B7EF-48D4-8DA3-2142168C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17/05/2021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14497-269B-4AA2-B02A-B2BA7F55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ADABD27-01B8-481F-A08E-AE97DDB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E3C6A75-80CE-4AEE-B10B-F73286EA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90B3BC-2C45-4894-A4C8-EE88E0B308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63887" y="1548000"/>
            <a:ext cx="6143400" cy="530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8933C4-A008-294A-9898-3FEAA2CB4A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09313-BA1A-4719-83D1-056D3BEF383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17/05/2021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375473-8761-4F57-8B53-B8D275B7C5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97BD4F7-82D7-4830-AA81-4B77F6B6D88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7CB88DD-6F4E-4092-97D4-8C2D2390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C93C30D0-F7C9-4DE8-A287-F6BD0C1E00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2487" y="1548000"/>
            <a:ext cx="12574800" cy="5302800"/>
          </a:xfrm>
          <a:solidFill>
            <a:schemeClr val="bg2"/>
          </a:solidFill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342809-9086-694E-A58B-2F58FDAAA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8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40F3432-AADF-40CA-B672-53121C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17/05/2021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30B6002-5757-49B9-B4A6-23DB3595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0981D7B-C526-4800-B56A-CF9533DD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6FDE582-F61E-4DC7-A31D-2491E394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BA5F78-A4C6-2440-B574-F27457A288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1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B997097-21E7-4674-A453-E0149C4A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17/05/2021</a:t>
            </a:fld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BE92B22-5A3B-4B17-B66C-0EE2DD49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1DF1A38-2807-410B-99C0-3CD5931C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6236CE-DC7B-FB43-BCD4-DD86675742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487" y="381174"/>
            <a:ext cx="12574800" cy="4708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87" y="1548000"/>
            <a:ext cx="12574800" cy="53066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87287" y="7184464"/>
            <a:ext cx="1260000" cy="10772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lnSpc>
                <a:spcPct val="100000"/>
              </a:lnSpc>
              <a:defRPr lang="en-GB" sz="700" kern="1200" spc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FC39E9-7E83-44CC-A7C2-503FF78721EA}" type="datetime1">
              <a:rPr lang="en-GB" smtClean="0"/>
              <a:t>17/05/2021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487" y="7184464"/>
            <a:ext cx="10954800" cy="10772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lnSpc>
                <a:spcPct val="100000"/>
              </a:lnSpc>
              <a:defRPr sz="700" spc="0" baseline="0">
                <a:solidFill>
                  <a:schemeClr val="tx1"/>
                </a:solidFill>
              </a:defRPr>
            </a:lvl1pPr>
          </a:lstStyle>
          <a:p>
            <a:pPr algn="l"/>
            <a:r>
              <a:rPr lang="en-GB" dirty="0"/>
              <a:t>NHS Bath and North East Somerset, Swindon and Wiltshire CCG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47287" y="7184464"/>
            <a:ext cx="360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lnSpc>
                <a:spcPct val="100000"/>
              </a:lnSpc>
              <a:defRPr lang="en-GB" sz="700" spc="0" baseline="0" smtClean="0">
                <a:solidFill>
                  <a:schemeClr val="tx1"/>
                </a:solidFill>
              </a:defRPr>
            </a:lvl1pPr>
          </a:lstStyle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70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9" r:id="rId4"/>
    <p:sldLayoutId id="2147483666" r:id="rId5"/>
    <p:sldLayoutId id="2147483667" r:id="rId6"/>
    <p:sldLayoutId id="2147483668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400" b="1" kern="1200" spc="-2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•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–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•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52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–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16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»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88F533-F7AF-42DE-B682-2DD2DF7C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7" y="2421831"/>
            <a:ext cx="12574800" cy="512961"/>
          </a:xfrm>
        </p:spPr>
        <p:txBody>
          <a:bodyPr/>
          <a:lstStyle/>
          <a:p>
            <a:r>
              <a:rPr lang="en-GB" dirty="0"/>
              <a:t>ICR Update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May 2021</a:t>
            </a:r>
          </a:p>
        </p:txBody>
      </p:sp>
      <p:pic>
        <p:nvPicPr>
          <p:cNvPr id="1026" name="Picture 2" descr="C:\Users\kf089\Pictures\Graphnet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67" y="251445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1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79223-AC66-4ADA-93EF-848AD38A3C9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7185025"/>
            <a:ext cx="10955338" cy="107950"/>
          </a:xfrm>
        </p:spPr>
        <p:txBody>
          <a:bodyPr/>
          <a:lstStyle/>
          <a:p>
            <a:pPr algn="l"/>
            <a:r>
              <a:rPr lang="en-GB" dirty="0"/>
              <a:t>NHS Bath and North East </a:t>
            </a:r>
            <a:r>
              <a:rPr lang="en-GB" dirty="0" err="1"/>
              <a:t>Somerset,</a:t>
            </a:r>
            <a:r>
              <a:rPr lang="en-GB"/>
              <a:t> Swindon and Wiltshire CCG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14731C-57AF-4E9B-92B5-F286A188122F}"/>
              </a:ext>
            </a:extLst>
          </p:cNvPr>
          <p:cNvSpPr txBox="1"/>
          <p:nvPr/>
        </p:nvSpPr>
        <p:spPr>
          <a:xfrm>
            <a:off x="671215" y="2210177"/>
            <a:ext cx="70446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tx2"/>
                </a:solidFill>
              </a:rPr>
              <a:t>Data Currently Being Shared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tx2"/>
                </a:solidFill>
              </a:rPr>
              <a:t>Next feeds going live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chemeClr val="tx2"/>
                </a:solidFill>
              </a:rPr>
              <a:t>New Developments at RUH</a:t>
            </a:r>
          </a:p>
        </p:txBody>
      </p:sp>
    </p:spTree>
    <p:extLst>
      <p:ext uri="{BB962C8B-B14F-4D97-AF65-F5344CB8AC3E}">
        <p14:creationId xmlns:p14="http://schemas.microsoft.com/office/powerpoint/2010/main" val="167771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017872-50AB-4AF2-8D17-6BABAED8D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CB6A0B-E37A-46C6-9BDF-B392752F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Currently Being Shared to the ICR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10494B-6599-4147-BDE3-7A690221CBE1}"/>
              </a:ext>
            </a:extLst>
          </p:cNvPr>
          <p:cNvSpPr/>
          <p:nvPr/>
        </p:nvSpPr>
        <p:spPr>
          <a:xfrm>
            <a:off x="311175" y="1043533"/>
            <a:ext cx="3024336" cy="583264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BaNES GP Data</a:t>
            </a:r>
            <a:endParaRPr lang="en-GB" dirty="0"/>
          </a:p>
          <a:p>
            <a:pPr algn="ctr"/>
            <a:r>
              <a:rPr lang="en-GB" b="1" i="1" u="sng" dirty="0"/>
              <a:t>Nightly Feed of data recorded locally: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Demographics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Immunisations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Medications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Referrals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Active &amp; Past Problems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Allergies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GP results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GP Encounters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Contraindications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Operations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Radiology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Investigations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Family History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Pregnancy, Birth &amp; Post Natal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GB" sz="1800" dirty="0"/>
              <a:t>Contraception &amp; HRT</a:t>
            </a:r>
          </a:p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D54ABA-3B45-4083-94DD-74BD55606BCA}"/>
              </a:ext>
            </a:extLst>
          </p:cNvPr>
          <p:cNvSpPr/>
          <p:nvPr/>
        </p:nvSpPr>
        <p:spPr>
          <a:xfrm>
            <a:off x="3527172" y="1043533"/>
            <a:ext cx="3143452" cy="583264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80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RUH</a:t>
            </a:r>
          </a:p>
          <a:p>
            <a:pPr lvl="0" algn="ctr">
              <a:spcAft>
                <a:spcPts val="800"/>
              </a:spcAft>
            </a:pPr>
            <a:r>
              <a:rPr lang="en-GB" sz="20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 Time Feed:</a:t>
            </a:r>
            <a:endParaRPr lang="en-GB" sz="1600" b="1" i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Inpatient Activity (wait list, admissions, t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ransfers)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utpatient Activity (referral, appointments, attendance)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Clinic Letters and Correspondence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Pathology results,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Radiology reports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Emergency Attendance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Discharge summaries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Flexi cystoscopy &amp; Sigmoidoscopy results*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Colonoscopy Results*</a:t>
            </a:r>
          </a:p>
          <a:p>
            <a:pPr marL="285750" lvl="0" indent="-285750" algn="ctr">
              <a:buFont typeface="Wingdings" panose="05000000000000000000" pitchFamily="2" charset="2"/>
              <a:buChar char="ü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Gastroscopy result*</a:t>
            </a:r>
          </a:p>
          <a:p>
            <a:pPr lvl="0" algn="ctr"/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*More detail on slide 6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7C1BE0E-0CA2-4ACD-9446-2D0F4E5E34EC}"/>
              </a:ext>
            </a:extLst>
          </p:cNvPr>
          <p:cNvSpPr/>
          <p:nvPr/>
        </p:nvSpPr>
        <p:spPr>
          <a:xfrm>
            <a:off x="6862286" y="1043533"/>
            <a:ext cx="3115682" cy="583264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800"/>
              </a:spcAft>
            </a:pPr>
            <a:endParaRPr lang="en-GB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80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(BaNES)</a:t>
            </a:r>
          </a:p>
          <a:p>
            <a:pPr lvl="0" algn="ctr">
              <a:spcAft>
                <a:spcPts val="800"/>
              </a:spcAft>
            </a:pPr>
            <a:r>
              <a:rPr lang="en-GB" sz="20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Nightly Feed:</a:t>
            </a:r>
            <a:endParaRPr lang="en-GB" sz="2000" b="1" i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Demographics</a:t>
            </a: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Immunisations</a:t>
            </a: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Medications</a:t>
            </a: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Referrals</a:t>
            </a: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MIU Data (Paulton)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800"/>
              </a:spcAft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2506113-C367-4903-9E67-FB9E4178792D}"/>
              </a:ext>
            </a:extLst>
          </p:cNvPr>
          <p:cNvSpPr/>
          <p:nvPr/>
        </p:nvSpPr>
        <p:spPr>
          <a:xfrm>
            <a:off x="10124976" y="1043533"/>
            <a:ext cx="3024336" cy="583264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</a:pPr>
            <a:endParaRPr lang="en-GB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lnSpc>
                <a:spcPct val="110000"/>
              </a:lnSpc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BaNES LA</a:t>
            </a:r>
          </a:p>
          <a:p>
            <a:pPr lvl="0" algn="ctr">
              <a:lnSpc>
                <a:spcPct val="110000"/>
              </a:lnSpc>
            </a:pPr>
            <a:r>
              <a:rPr lang="en-GB" sz="20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Nightly feed:</a:t>
            </a:r>
            <a:endParaRPr lang="en-GB" sz="1600" b="1" i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Demographics </a:t>
            </a: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Referral </a:t>
            </a: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Event data including:  </a:t>
            </a:r>
          </a:p>
          <a:p>
            <a:pPr lvl="0" algn="ctr">
              <a:lnSpc>
                <a:spcPct val="110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Assessments, Safeguarding, DOLS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Care Plans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Service Provisions including non-plan service provisions 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Alerts</a:t>
            </a: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Disabilities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Practitioner </a:t>
            </a: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Classifications i.e. support reason </a:t>
            </a: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ctr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86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1B549D-4C39-4798-B9CA-19A6BA8D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NHS Bath and North East </a:t>
            </a:r>
            <a:r>
              <a:rPr lang="en-GB" dirty="0" err="1"/>
              <a:t>Somerset,</a:t>
            </a:r>
            <a:r>
              <a:rPr lang="en-GB" dirty="0"/>
              <a:t> Swindon and Wiltshire CCG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22F39F-E7E4-46DF-AD5F-5D609011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Planned / Underway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FE2EB76-BAFA-4984-B91E-BBB1FD326E47}"/>
              </a:ext>
            </a:extLst>
          </p:cNvPr>
          <p:cNvSpPr/>
          <p:nvPr/>
        </p:nvSpPr>
        <p:spPr>
          <a:xfrm>
            <a:off x="810719" y="4865074"/>
            <a:ext cx="2722245" cy="66341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Medvivo</a:t>
            </a:r>
          </a:p>
          <a:p>
            <a:pPr algn="ctr"/>
            <a:r>
              <a:rPr lang="en-GB" sz="1400" i="1" dirty="0"/>
              <a:t>Nightly feed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F407D61-B952-4F1A-9849-A050EBC21C01}"/>
              </a:ext>
            </a:extLst>
          </p:cNvPr>
          <p:cNvSpPr/>
          <p:nvPr/>
        </p:nvSpPr>
        <p:spPr>
          <a:xfrm>
            <a:off x="171435" y="971482"/>
            <a:ext cx="4000811" cy="1695132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Swindon and Wilts Primary Care</a:t>
            </a:r>
            <a:r>
              <a:rPr lang="en-GB" sz="1800" dirty="0"/>
              <a:t>:</a:t>
            </a:r>
          </a:p>
          <a:p>
            <a:pPr algn="ctr"/>
            <a:r>
              <a:rPr lang="en-GB" sz="1600" dirty="0"/>
              <a:t>Nightly feed</a:t>
            </a:r>
          </a:p>
          <a:p>
            <a:pPr algn="ctr"/>
            <a:r>
              <a:rPr lang="en-GB" sz="1600" dirty="0"/>
              <a:t>RUH Facing Practices May ’21</a:t>
            </a:r>
          </a:p>
          <a:p>
            <a:pPr algn="ctr"/>
            <a:r>
              <a:rPr lang="en-GB" sz="1600" dirty="0"/>
              <a:t>Remaining Practice* May/June ’21 </a:t>
            </a:r>
          </a:p>
          <a:p>
            <a:pPr algn="ctr"/>
            <a:r>
              <a:rPr lang="en-GB" sz="1200" dirty="0"/>
              <a:t>* Subject to having signed the DSA</a:t>
            </a:r>
            <a:endParaRPr lang="en-GB" sz="18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5EB343-BB45-485E-B30B-3D9F44EE024D}"/>
              </a:ext>
            </a:extLst>
          </p:cNvPr>
          <p:cNvGrpSpPr/>
          <p:nvPr/>
        </p:nvGrpSpPr>
        <p:grpSpPr>
          <a:xfrm>
            <a:off x="810719" y="3780508"/>
            <a:ext cx="11381775" cy="534769"/>
            <a:chOff x="842468" y="6073930"/>
            <a:chExt cx="8299572" cy="33250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7640C5E-A4FA-44BE-8294-A396DBEB1E94}"/>
                </a:ext>
              </a:extLst>
            </p:cNvPr>
            <p:cNvSpPr/>
            <p:nvPr/>
          </p:nvSpPr>
          <p:spPr>
            <a:xfrm>
              <a:off x="842468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Apr 21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3C4E33A-734C-4755-9C74-E3D01CF67A33}"/>
                </a:ext>
              </a:extLst>
            </p:cNvPr>
            <p:cNvSpPr/>
            <p:nvPr/>
          </p:nvSpPr>
          <p:spPr>
            <a:xfrm>
              <a:off x="1673313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May 21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C601D80-0F05-44E6-A6D4-2DA7A86861B2}"/>
                </a:ext>
              </a:extLst>
            </p:cNvPr>
            <p:cNvSpPr/>
            <p:nvPr/>
          </p:nvSpPr>
          <p:spPr>
            <a:xfrm>
              <a:off x="2504158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June 21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5282113-A9BC-4BF2-8FD0-0332237A6225}"/>
                </a:ext>
              </a:extLst>
            </p:cNvPr>
            <p:cNvSpPr/>
            <p:nvPr/>
          </p:nvSpPr>
          <p:spPr>
            <a:xfrm>
              <a:off x="3335003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Jul 21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B49DEA2-AE3D-4C68-A395-F8958897BF4F}"/>
                </a:ext>
              </a:extLst>
            </p:cNvPr>
            <p:cNvSpPr/>
            <p:nvPr/>
          </p:nvSpPr>
          <p:spPr>
            <a:xfrm>
              <a:off x="4165848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Aug 21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5D2361-5EF5-458B-B14E-13B50B9EC520}"/>
                </a:ext>
              </a:extLst>
            </p:cNvPr>
            <p:cNvSpPr/>
            <p:nvPr/>
          </p:nvSpPr>
          <p:spPr>
            <a:xfrm>
              <a:off x="4996693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Sep 21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935F8CD-29E9-428A-992E-F6C57CF60880}"/>
                </a:ext>
              </a:extLst>
            </p:cNvPr>
            <p:cNvSpPr/>
            <p:nvPr/>
          </p:nvSpPr>
          <p:spPr>
            <a:xfrm>
              <a:off x="5827538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Oct 21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E6D6445-BD56-4475-8931-34ED87C4DD5E}"/>
                </a:ext>
              </a:extLst>
            </p:cNvPr>
            <p:cNvSpPr/>
            <p:nvPr/>
          </p:nvSpPr>
          <p:spPr>
            <a:xfrm>
              <a:off x="6658383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Nov 21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737940A-521A-4557-9B32-5EDAFED26C1D}"/>
                </a:ext>
              </a:extLst>
            </p:cNvPr>
            <p:cNvSpPr/>
            <p:nvPr/>
          </p:nvSpPr>
          <p:spPr>
            <a:xfrm>
              <a:off x="7489228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Dec 21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B575CF4-33EF-48DA-8F80-A962C0F4C523}"/>
                </a:ext>
              </a:extLst>
            </p:cNvPr>
            <p:cNvSpPr/>
            <p:nvPr/>
          </p:nvSpPr>
          <p:spPr>
            <a:xfrm>
              <a:off x="8320073" y="6073930"/>
              <a:ext cx="821967" cy="33250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2022</a:t>
              </a:r>
            </a:p>
          </p:txBody>
        </p:sp>
      </p:grpSp>
      <p:sp>
        <p:nvSpPr>
          <p:cNvPr id="35" name="Arrow: Up 34">
            <a:extLst>
              <a:ext uri="{FF2B5EF4-FFF2-40B4-BE49-F238E27FC236}">
                <a16:creationId xmlns:a16="http://schemas.microsoft.com/office/drawing/2014/main" id="{67DAC6A2-57CC-42B0-8028-CAAC12AF3BDB}"/>
              </a:ext>
            </a:extLst>
          </p:cNvPr>
          <p:cNvSpPr/>
          <p:nvPr/>
        </p:nvSpPr>
        <p:spPr>
          <a:xfrm>
            <a:off x="3162073" y="4335496"/>
            <a:ext cx="202859" cy="509358"/>
          </a:xfrm>
          <a:prstGeom prst="up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70C0693-70A1-41FB-957F-7A3FF9E4577C}"/>
              </a:ext>
            </a:extLst>
          </p:cNvPr>
          <p:cNvSpPr/>
          <p:nvPr/>
        </p:nvSpPr>
        <p:spPr>
          <a:xfrm>
            <a:off x="3896138" y="4850046"/>
            <a:ext cx="2014575" cy="66738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AWP</a:t>
            </a:r>
          </a:p>
          <a:p>
            <a:pPr algn="ctr"/>
            <a:r>
              <a:rPr lang="en-GB" sz="1400" i="1" dirty="0"/>
              <a:t>Real time feed</a:t>
            </a:r>
            <a:endParaRPr lang="en-GB" sz="1600" i="1" dirty="0"/>
          </a:p>
        </p:txBody>
      </p:sp>
      <p:sp>
        <p:nvSpPr>
          <p:cNvPr id="37" name="Arrow: Up 36">
            <a:extLst>
              <a:ext uri="{FF2B5EF4-FFF2-40B4-BE49-F238E27FC236}">
                <a16:creationId xmlns:a16="http://schemas.microsoft.com/office/drawing/2014/main" id="{C366ABA2-726A-43D0-ACAA-3327B9E9B6ED}"/>
              </a:ext>
            </a:extLst>
          </p:cNvPr>
          <p:cNvSpPr/>
          <p:nvPr/>
        </p:nvSpPr>
        <p:spPr>
          <a:xfrm>
            <a:off x="3968750" y="4333647"/>
            <a:ext cx="202859" cy="490987"/>
          </a:xfrm>
          <a:prstGeom prst="up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BE08440-3B53-42F7-8058-9D69ACE8D789}"/>
              </a:ext>
            </a:extLst>
          </p:cNvPr>
          <p:cNvSpPr/>
          <p:nvPr/>
        </p:nvSpPr>
        <p:spPr>
          <a:xfrm>
            <a:off x="3069095" y="2716718"/>
            <a:ext cx="1621658" cy="75755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GWH</a:t>
            </a:r>
          </a:p>
          <a:p>
            <a:pPr algn="ctr"/>
            <a:r>
              <a:rPr lang="en-GB" sz="1400" i="1" dirty="0"/>
              <a:t>Real Time Feed</a:t>
            </a:r>
          </a:p>
          <a:p>
            <a:pPr algn="ctr"/>
            <a:r>
              <a:rPr lang="en-GB" sz="1400" dirty="0"/>
              <a:t>Phase 1 </a:t>
            </a:r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7CAB067B-D076-4062-B806-B0FB916F7928}"/>
              </a:ext>
            </a:extLst>
          </p:cNvPr>
          <p:cNvSpPr/>
          <p:nvPr/>
        </p:nvSpPr>
        <p:spPr>
          <a:xfrm>
            <a:off x="2326980" y="2692125"/>
            <a:ext cx="188324" cy="1081639"/>
          </a:xfrm>
          <a:prstGeom prst="down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1892D4C-CF5F-44B6-B569-59877E1D3CCF}"/>
              </a:ext>
            </a:extLst>
          </p:cNvPr>
          <p:cNvSpPr/>
          <p:nvPr/>
        </p:nvSpPr>
        <p:spPr>
          <a:xfrm>
            <a:off x="2123993" y="5787647"/>
            <a:ext cx="3058251" cy="1158981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Community: WHC &amp; Swindon</a:t>
            </a:r>
          </a:p>
          <a:p>
            <a:pPr algn="ctr"/>
            <a:r>
              <a:rPr lang="en-GB" sz="1400" i="1" dirty="0"/>
              <a:t>Nightly feed</a:t>
            </a:r>
          </a:p>
          <a:p>
            <a:pPr algn="ctr"/>
            <a:r>
              <a:rPr lang="en-GB" sz="1400" dirty="0"/>
              <a:t>Phase 1</a:t>
            </a:r>
            <a:endParaRPr lang="en-GB" sz="1400" i="1" dirty="0"/>
          </a:p>
        </p:txBody>
      </p:sp>
      <p:sp>
        <p:nvSpPr>
          <p:cNvPr id="41" name="Arrow: Up 40">
            <a:extLst>
              <a:ext uri="{FF2B5EF4-FFF2-40B4-BE49-F238E27FC236}">
                <a16:creationId xmlns:a16="http://schemas.microsoft.com/office/drawing/2014/main" id="{09E08556-C923-495C-A0B8-FD5B94F27D4E}"/>
              </a:ext>
            </a:extLst>
          </p:cNvPr>
          <p:cNvSpPr/>
          <p:nvPr/>
        </p:nvSpPr>
        <p:spPr>
          <a:xfrm>
            <a:off x="3567374" y="4335496"/>
            <a:ext cx="202859" cy="1430370"/>
          </a:xfrm>
          <a:prstGeom prst="up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ABA1C78-22C6-468E-912A-D3B0700BB2C7}"/>
              </a:ext>
            </a:extLst>
          </p:cNvPr>
          <p:cNvSpPr/>
          <p:nvPr/>
        </p:nvSpPr>
        <p:spPr>
          <a:xfrm>
            <a:off x="6869144" y="2722825"/>
            <a:ext cx="1764708" cy="751451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SFT</a:t>
            </a:r>
          </a:p>
          <a:p>
            <a:pPr algn="ctr"/>
            <a:r>
              <a:rPr lang="en-GB" sz="1400" i="1" dirty="0"/>
              <a:t>Real time feed</a:t>
            </a: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AFB7EA0D-A903-4368-989D-FB20EFA54D6A}"/>
              </a:ext>
            </a:extLst>
          </p:cNvPr>
          <p:cNvSpPr/>
          <p:nvPr/>
        </p:nvSpPr>
        <p:spPr>
          <a:xfrm>
            <a:off x="7322826" y="3516868"/>
            <a:ext cx="167578" cy="262299"/>
          </a:xfrm>
          <a:prstGeom prst="down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834B89C-D4FF-4F30-93B8-0C63ACBCBC8E}"/>
              </a:ext>
            </a:extLst>
          </p:cNvPr>
          <p:cNvSpPr/>
          <p:nvPr/>
        </p:nvSpPr>
        <p:spPr>
          <a:xfrm>
            <a:off x="10308467" y="1691606"/>
            <a:ext cx="2520281" cy="136971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Swindon LA</a:t>
            </a:r>
          </a:p>
          <a:p>
            <a:pPr algn="ctr"/>
            <a:r>
              <a:rPr lang="en-GB" sz="2000" b="1" dirty="0"/>
              <a:t>Wilts LA</a:t>
            </a:r>
          </a:p>
          <a:p>
            <a:pPr algn="ctr"/>
            <a:r>
              <a:rPr lang="en-GB" sz="1400" i="1" dirty="0"/>
              <a:t>Nightly feed</a:t>
            </a:r>
          </a:p>
          <a:p>
            <a:pPr algn="ctr"/>
            <a:r>
              <a:rPr lang="en-GB" sz="1400" dirty="0"/>
              <a:t>May ’22 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EF62B011-7D1D-4E3D-B451-CD0705D576A0}"/>
              </a:ext>
            </a:extLst>
          </p:cNvPr>
          <p:cNvSpPr/>
          <p:nvPr/>
        </p:nvSpPr>
        <p:spPr>
          <a:xfrm>
            <a:off x="11542520" y="3134641"/>
            <a:ext cx="255826" cy="644526"/>
          </a:xfrm>
          <a:prstGeom prst="down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873EE2D3-0DDF-47EC-B35F-BA69761DDEB9}"/>
              </a:ext>
            </a:extLst>
          </p:cNvPr>
          <p:cNvSpPr/>
          <p:nvPr/>
        </p:nvSpPr>
        <p:spPr>
          <a:xfrm>
            <a:off x="12221716" y="3608921"/>
            <a:ext cx="648072" cy="873814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1F4B95A-E395-4827-B0C9-F0681D44255E}"/>
              </a:ext>
            </a:extLst>
          </p:cNvPr>
          <p:cNvSpPr/>
          <p:nvPr/>
        </p:nvSpPr>
        <p:spPr>
          <a:xfrm>
            <a:off x="4992519" y="2722825"/>
            <a:ext cx="1621658" cy="751451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GWH</a:t>
            </a:r>
          </a:p>
          <a:p>
            <a:pPr algn="ctr"/>
            <a:r>
              <a:rPr lang="en-GB" sz="1400" i="1" dirty="0"/>
              <a:t>Real Time Feed</a:t>
            </a:r>
          </a:p>
          <a:p>
            <a:pPr algn="ctr"/>
            <a:r>
              <a:rPr lang="en-GB" sz="1400" dirty="0"/>
              <a:t>Phase 2 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C76CC11-025C-4F97-A746-985CA232D328}"/>
              </a:ext>
            </a:extLst>
          </p:cNvPr>
          <p:cNvSpPr/>
          <p:nvPr/>
        </p:nvSpPr>
        <p:spPr>
          <a:xfrm>
            <a:off x="5699066" y="5787646"/>
            <a:ext cx="3058251" cy="1158982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Community: WHC &amp; Swindon</a:t>
            </a:r>
          </a:p>
          <a:p>
            <a:pPr algn="ctr"/>
            <a:r>
              <a:rPr lang="en-GB" sz="1400" i="1" dirty="0"/>
              <a:t>Nightly feed</a:t>
            </a:r>
          </a:p>
          <a:p>
            <a:pPr algn="ctr"/>
            <a:r>
              <a:rPr lang="en-GB" sz="1400" dirty="0"/>
              <a:t>Phase 2</a:t>
            </a:r>
            <a:endParaRPr lang="en-GB" sz="1400" i="1" dirty="0"/>
          </a:p>
        </p:txBody>
      </p:sp>
      <p:sp>
        <p:nvSpPr>
          <p:cNvPr id="32" name="Arrow: Up 31">
            <a:extLst>
              <a:ext uri="{FF2B5EF4-FFF2-40B4-BE49-F238E27FC236}">
                <a16:creationId xmlns:a16="http://schemas.microsoft.com/office/drawing/2014/main" id="{07AB174B-1561-46DB-9E98-600EE5B97AD4}"/>
              </a:ext>
            </a:extLst>
          </p:cNvPr>
          <p:cNvSpPr/>
          <p:nvPr/>
        </p:nvSpPr>
        <p:spPr>
          <a:xfrm>
            <a:off x="6253877" y="4349111"/>
            <a:ext cx="202859" cy="1406155"/>
          </a:xfrm>
          <a:prstGeom prst="up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A3183333-4467-428D-8C37-DA670E422301}"/>
              </a:ext>
            </a:extLst>
          </p:cNvPr>
          <p:cNvSpPr/>
          <p:nvPr/>
        </p:nvSpPr>
        <p:spPr>
          <a:xfrm>
            <a:off x="5283515" y="3507317"/>
            <a:ext cx="167578" cy="262299"/>
          </a:xfrm>
          <a:prstGeom prst="down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D500CB70-361D-4F4E-A299-31C88D6D650C}"/>
              </a:ext>
            </a:extLst>
          </p:cNvPr>
          <p:cNvSpPr/>
          <p:nvPr/>
        </p:nvSpPr>
        <p:spPr>
          <a:xfrm>
            <a:off x="3686444" y="3507318"/>
            <a:ext cx="167578" cy="262299"/>
          </a:xfrm>
          <a:prstGeom prst="down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48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1B549D-4C39-4798-B9CA-19A6BA8D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NHS Bath and North East </a:t>
            </a:r>
            <a:r>
              <a:rPr lang="en-GB" dirty="0" err="1"/>
              <a:t>Somerset,</a:t>
            </a:r>
            <a:r>
              <a:rPr lang="en-GB" dirty="0"/>
              <a:t> Swindon and Wiltshire CCG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22F39F-E7E4-46DF-AD5F-5D609011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7" y="260511"/>
            <a:ext cx="12574800" cy="470898"/>
          </a:xfrm>
        </p:spPr>
        <p:txBody>
          <a:bodyPr/>
          <a:lstStyle/>
          <a:p>
            <a:r>
              <a:rPr lang="en-GB" dirty="0"/>
              <a:t>Planned / Underway: June - August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FE2EB76-BAFA-4984-B91E-BBB1FD326E47}"/>
              </a:ext>
            </a:extLst>
          </p:cNvPr>
          <p:cNvSpPr/>
          <p:nvPr/>
        </p:nvSpPr>
        <p:spPr>
          <a:xfrm>
            <a:off x="959248" y="1189348"/>
            <a:ext cx="5184576" cy="1262986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Medvivo:</a:t>
            </a:r>
            <a:endParaRPr lang="en-GB" dirty="0"/>
          </a:p>
          <a:p>
            <a:pPr algn="ctr"/>
            <a:r>
              <a:rPr lang="en-GB" sz="1600" dirty="0"/>
              <a:t>(June ’21)  </a:t>
            </a:r>
          </a:p>
          <a:p>
            <a:pPr algn="ctr"/>
            <a:endParaRPr lang="en-GB" sz="800" dirty="0"/>
          </a:p>
          <a:p>
            <a:pPr algn="ctr"/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111, Out of Hours, Urgent Treatment Centre activity.</a:t>
            </a:r>
            <a:endParaRPr lang="en-GB" sz="1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00C7A62-711F-4F07-945A-04745A9A2CBA}"/>
              </a:ext>
            </a:extLst>
          </p:cNvPr>
          <p:cNvSpPr/>
          <p:nvPr/>
        </p:nvSpPr>
        <p:spPr>
          <a:xfrm>
            <a:off x="959248" y="2756179"/>
            <a:ext cx="5184576" cy="167173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800"/>
              </a:spcAft>
            </a:pPr>
            <a:r>
              <a:rPr lang="en-GB" sz="2400" b="1" dirty="0"/>
              <a:t>GWH:</a:t>
            </a:r>
          </a:p>
          <a:p>
            <a:pPr lvl="0"/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 inpatient and outpatient activity, plus alerts</a:t>
            </a:r>
          </a:p>
          <a:p>
            <a:pPr lvl="0" algn="ctr"/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(June ’21) </a:t>
            </a: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(following Medway upgrade in July): Pathology and Radiology results and correspondence</a:t>
            </a:r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A849745-7051-4C00-90B1-7CB0D4A0346C}"/>
              </a:ext>
            </a:extLst>
          </p:cNvPr>
          <p:cNvSpPr/>
          <p:nvPr/>
        </p:nvSpPr>
        <p:spPr>
          <a:xfrm>
            <a:off x="959248" y="4701582"/>
            <a:ext cx="5184576" cy="1668745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800"/>
              </a:spcAft>
            </a:pPr>
            <a:r>
              <a:rPr lang="en-GB" sz="2400" b="1" dirty="0"/>
              <a:t>Community – WHC &amp; Swindon:</a:t>
            </a:r>
          </a:p>
          <a:p>
            <a:pPr lvl="0" algn="ctr">
              <a:spcAft>
                <a:spcPts val="80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: Referrals &amp; Encounters/Appointments (June ’21)</a:t>
            </a:r>
          </a:p>
          <a:p>
            <a:pPr lvl="0" algn="ctr">
              <a:spcAft>
                <a:spcPts val="800"/>
              </a:spcAft>
            </a:pPr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TBC, potentially: Vaccinations, Medications, (August ’21)</a:t>
            </a:r>
            <a:endParaRPr lang="en-GB" dirty="0"/>
          </a:p>
        </p:txBody>
      </p:sp>
      <p:sp>
        <p:nvSpPr>
          <p:cNvPr id="15" name="Rectangle: Rounded Corners 7">
            <a:extLst>
              <a:ext uri="{FF2B5EF4-FFF2-40B4-BE49-F238E27FC236}">
                <a16:creationId xmlns:a16="http://schemas.microsoft.com/office/drawing/2014/main" id="{A541B410-FB84-4EC9-8333-E5CD90D09F82}"/>
              </a:ext>
            </a:extLst>
          </p:cNvPr>
          <p:cNvSpPr/>
          <p:nvPr/>
        </p:nvSpPr>
        <p:spPr>
          <a:xfrm>
            <a:off x="7295951" y="1115541"/>
            <a:ext cx="4536504" cy="5254786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AWP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ctr"/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(June ’21)  </a:t>
            </a:r>
          </a:p>
          <a:p>
            <a:pPr lvl="0">
              <a:lnSpc>
                <a:spcPct val="150000"/>
              </a:lnSpc>
            </a:pPr>
            <a:r>
              <a:rPr lang="en-GB" sz="16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 Time Feed:</a:t>
            </a:r>
            <a:endParaRPr lang="en-GB" sz="1600" b="1" i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Demographic information</a:t>
            </a: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Allergies</a:t>
            </a: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Inpatient stays – Admission, Transfer, Discharge and Leave events</a:t>
            </a: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Referrals to community teams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Appointments – Planned and past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 Coordinator name and contact details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Crisis, Relapse and Contingency Plans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GB" sz="1600" b="1" i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Overnight Transfer:</a:t>
            </a: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Perinatal Care plans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Inpatient Discharge Summaries</a:t>
            </a:r>
          </a:p>
          <a:p>
            <a:pPr lvl="0" algn="ctr"/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GB" sz="1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Note: Only data from the AWP core clinical information system RiO is included in the initial phase.</a:t>
            </a:r>
          </a:p>
        </p:txBody>
      </p:sp>
    </p:spTree>
    <p:extLst>
      <p:ext uri="{BB962C8B-B14F-4D97-AF65-F5344CB8AC3E}">
        <p14:creationId xmlns:p14="http://schemas.microsoft.com/office/powerpoint/2010/main" val="343685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NHS Bath and North East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Somerset,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Swindon and Wiltshire CCG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2487" y="215559"/>
            <a:ext cx="12574800" cy="470898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New Developments at RUH -  ICR New Documentation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6F65ED-E59D-4852-BFB9-C0362DECA44A}"/>
              </a:ext>
            </a:extLst>
          </p:cNvPr>
          <p:cNvSpPr txBox="1"/>
          <p:nvPr/>
        </p:nvSpPr>
        <p:spPr>
          <a:xfrm>
            <a:off x="387281" y="2847229"/>
            <a:ext cx="4250403" cy="889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600" i="1" dirty="0">
                <a:solidFill>
                  <a:srgbClr val="00468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Reports are completed on the day of the test and sent into the ICR in real time into the Clinical Documents tile</a:t>
            </a:r>
            <a:r>
              <a:rPr lang="en-GB" sz="1600" b="1" i="1" dirty="0">
                <a:solidFill>
                  <a:srgbClr val="00468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00C4FB-0F91-4319-B47B-ADD3DE549FC0}"/>
              </a:ext>
            </a:extLst>
          </p:cNvPr>
          <p:cNvSpPr txBox="1"/>
          <p:nvPr/>
        </p:nvSpPr>
        <p:spPr>
          <a:xfrm>
            <a:off x="4779151" y="1452908"/>
            <a:ext cx="2303323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GPs will be able to see: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- Appointment for tests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- Results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20AB76-9E9E-48E6-8D2B-07BD2A3FBBA9}"/>
              </a:ext>
            </a:extLst>
          </p:cNvPr>
          <p:cNvSpPr txBox="1"/>
          <p:nvPr/>
        </p:nvSpPr>
        <p:spPr>
          <a:xfrm>
            <a:off x="387281" y="788619"/>
            <a:ext cx="403634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RUH is now sending reports to ICR for: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Flexible cystoscopies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Colonoscopies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Gastroscopies, and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Flexible Sigmoidoscopies</a:t>
            </a:r>
          </a:p>
        </p:txBody>
      </p:sp>
      <p:pic>
        <p:nvPicPr>
          <p:cNvPr id="11" name="Picture 10" descr="image002">
            <a:extLst>
              <a:ext uri="{FF2B5EF4-FFF2-40B4-BE49-F238E27FC236}">
                <a16:creationId xmlns:a16="http://schemas.microsoft.com/office/drawing/2014/main" id="{283A1087-CBF3-4B15-9235-CA54D00A3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6" y="3733531"/>
            <a:ext cx="6894969" cy="2716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9AD834-DDE7-4BC0-99A8-F261A2E05A8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090204" y="1452538"/>
            <a:ext cx="4780865" cy="4820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968AEB2-C46E-4000-A9A3-157A1CD77474}"/>
              </a:ext>
            </a:extLst>
          </p:cNvPr>
          <p:cNvSpPr/>
          <p:nvPr/>
        </p:nvSpPr>
        <p:spPr>
          <a:xfrm>
            <a:off x="11146361" y="1185862"/>
            <a:ext cx="2270526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Patient was admitted for  Gastroscopy and the report is in the Clinical Letters view.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B9A41D-DE21-46B7-90E0-C858D59A1B64}"/>
              </a:ext>
            </a:extLst>
          </p:cNvPr>
          <p:cNvCxnSpPr>
            <a:cxnSpLocks/>
          </p:cNvCxnSpPr>
          <p:nvPr/>
        </p:nvCxnSpPr>
        <p:spPr>
          <a:xfrm>
            <a:off x="5930813" y="2483693"/>
            <a:ext cx="0" cy="13964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48558C9-91F4-4710-9A36-5E678C424E97}"/>
              </a:ext>
            </a:extLst>
          </p:cNvPr>
          <p:cNvCxnSpPr>
            <a:cxnSpLocks/>
          </p:cNvCxnSpPr>
          <p:nvPr/>
        </p:nvCxnSpPr>
        <p:spPr>
          <a:xfrm>
            <a:off x="7229213" y="1979637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87D3293-D345-4385-B33F-65F9D9984F34}"/>
              </a:ext>
            </a:extLst>
          </p:cNvPr>
          <p:cNvSpPr txBox="1"/>
          <p:nvPr/>
        </p:nvSpPr>
        <p:spPr>
          <a:xfrm>
            <a:off x="432487" y="6523011"/>
            <a:ext cx="72955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Future Developments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: Integrating Cardiology reports</a:t>
            </a:r>
          </a:p>
        </p:txBody>
      </p:sp>
    </p:spTree>
    <p:extLst>
      <p:ext uri="{BB962C8B-B14F-4D97-AF65-F5344CB8AC3E}">
        <p14:creationId xmlns:p14="http://schemas.microsoft.com/office/powerpoint/2010/main" val="57563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 BSWCCG Widescreen">
  <a:themeElements>
    <a:clrScheme name="NHS BSWCCG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9639"/>
      </a:accent1>
      <a:accent2>
        <a:srgbClr val="78BE20"/>
      </a:accent2>
      <a:accent3>
        <a:srgbClr val="41B6E6"/>
      </a:accent3>
      <a:accent4>
        <a:srgbClr val="003087"/>
      </a:accent4>
      <a:accent5>
        <a:srgbClr val="573894"/>
      </a:accent5>
      <a:accent6>
        <a:srgbClr val="AE2573"/>
      </a:accent6>
      <a:hlink>
        <a:srgbClr val="000000"/>
      </a:hlink>
      <a:folHlink>
        <a:srgbClr val="005EB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563</Words>
  <Application>Microsoft Office PowerPoint</Application>
  <PresentationFormat>Custom</PresentationFormat>
  <Paragraphs>148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NHS BSWCCG Widescreen</vt:lpstr>
      <vt:lpstr>ICR Update</vt:lpstr>
      <vt:lpstr>PowerPoint Presentation</vt:lpstr>
      <vt:lpstr>Data Currently Being Shared to the ICR</vt:lpstr>
      <vt:lpstr>Planned / Underway</vt:lpstr>
      <vt:lpstr>Planned / Underway: June - August</vt:lpstr>
      <vt:lpstr>New Developments at RUH -  ICR New Documentation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timroe</dc:creator>
  <cp:lastModifiedBy>FULLUCK, Karolina (NHS BATH AND NORTH EAST SOMERSET, SWINDON AND WILTSHIRE CCG)</cp:lastModifiedBy>
  <cp:revision>107</cp:revision>
  <dcterms:created xsi:type="dcterms:W3CDTF">2015-04-08T11:09:48Z</dcterms:created>
  <dcterms:modified xsi:type="dcterms:W3CDTF">2021-05-17T10:16:57Z</dcterms:modified>
</cp:coreProperties>
</file>