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3"/>
    <p:sldMasterId id="2147483679" r:id="rId4"/>
  </p:sldMasterIdLst>
  <p:notesMasterIdLst>
    <p:notesMasterId r:id="rId8"/>
  </p:notesMasterIdLst>
  <p:handoutMasterIdLst>
    <p:handoutMasterId r:id="rId9"/>
  </p:handoutMasterIdLst>
  <p:sldIdLst>
    <p:sldId id="679" r:id="rId5"/>
    <p:sldId id="263"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adling slides" id="{A7FC3193-6280-442D-A77E-E2DA7FA9DBE5}">
          <p14:sldIdLst>
            <p14:sldId id="679"/>
            <p14:sldId id="263"/>
            <p14:sldId id="261"/>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all Smith" initials="NS" lastIdx="7" clrIdx="0">
    <p:extLst/>
  </p:cmAuthor>
  <p:cmAuthor id="2" name="Olszewska, Kasia" initials="OK" lastIdx="1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8692"/>
    <a:srgbClr val="41B6E6"/>
    <a:srgbClr val="AE2573"/>
    <a:srgbClr val="005EB8"/>
    <a:srgbClr val="7C2855"/>
    <a:srgbClr val="00A499"/>
    <a:srgbClr val="006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8889" autoAdjust="0"/>
  </p:normalViewPr>
  <p:slideViewPr>
    <p:cSldViewPr snapToGrid="0" snapToObjects="1">
      <p:cViewPr varScale="1">
        <p:scale>
          <a:sx n="74" d="100"/>
          <a:sy n="74" d="100"/>
        </p:scale>
        <p:origin x="-58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5" d="100"/>
          <a:sy n="65" d="100"/>
        </p:scale>
        <p:origin x="3154" y="5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04/12/2020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04/12/2020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extBox 7"/>
          <p:cNvSpPr txBox="1"/>
          <p:nvPr userDrawn="1"/>
        </p:nvSpPr>
        <p:spPr>
          <a:xfrm>
            <a:off x="388420" y="6372543"/>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pic>
        <p:nvPicPr>
          <p:cNvPr id="12" name="Picture 11" descr="A picture containing clipart&#10;&#10;Description generated with very high confidence">
            <a:extLst>
              <a:ext uri="{FF2B5EF4-FFF2-40B4-BE49-F238E27FC236}">
                <a16:creationId xmlns="" xmlns:a16="http://schemas.microsoft.com/office/drawing/2014/main" id="{7ADC841C-5A22-4563-A975-9750BB6F94B4}"/>
              </a:ext>
            </a:extLst>
          </p:cNvPr>
          <p:cNvPicPr>
            <a:picLocks noChangeAspect="1"/>
          </p:cNvPicPr>
          <p:nvPr userDrawn="1"/>
        </p:nvPicPr>
        <p:blipFill>
          <a:blip r:embed="rId2"/>
          <a:stretch>
            <a:fillRect/>
          </a:stretch>
        </p:blipFill>
        <p:spPr>
          <a:xfrm>
            <a:off x="10261550" y="257855"/>
            <a:ext cx="1440873" cy="436418"/>
          </a:xfrm>
          <a:prstGeom prst="rect">
            <a:avLst/>
          </a:prstGeom>
        </p:spPr>
      </p:pic>
      <p:sp>
        <p:nvSpPr>
          <p:cNvPr id="7" name="TextBox 6">
            <a:extLst>
              <a:ext uri="{FF2B5EF4-FFF2-40B4-BE49-F238E27FC236}">
                <a16:creationId xmlns="" xmlns:a16="http://schemas.microsoft.com/office/drawing/2014/main" id="{FF362809-3DAB-4C1A-81F6-A6F6FE1D214F}"/>
              </a:ext>
            </a:extLst>
          </p:cNvPr>
          <p:cNvSpPr txBox="1"/>
          <p:nvPr userDrawn="1"/>
        </p:nvSpPr>
        <p:spPr>
          <a:xfrm>
            <a:off x="121920" y="137161"/>
            <a:ext cx="2072640" cy="646331"/>
          </a:xfrm>
          <a:prstGeom prst="rect">
            <a:avLst/>
          </a:prstGeom>
          <a:noFill/>
        </p:spPr>
        <p:txBody>
          <a:bodyPr wrap="square" rtlCol="0">
            <a:spAutoFit/>
          </a:bodyPr>
          <a:lstStyle/>
          <a:p>
            <a:r>
              <a:rPr lang="en-GB" sz="1800" b="1" dirty="0">
                <a:solidFill>
                  <a:schemeClr val="bg1"/>
                </a:solidFill>
                <a:latin typeface="Arial" panose="020B0604020202020204" pitchFamily="34" charset="0"/>
                <a:cs typeface="Arial" panose="020B0604020202020204" pitchFamily="34" charset="0"/>
              </a:rPr>
              <a:t>NHS Cancer Programme</a:t>
            </a:r>
          </a:p>
        </p:txBody>
      </p:sp>
      <p:pic>
        <p:nvPicPr>
          <p:cNvPr id="6" name="Picture 5" descr="A picture containing drawing&#10;&#10;Description automatically generated">
            <a:extLst>
              <a:ext uri="{FF2B5EF4-FFF2-40B4-BE49-F238E27FC236}">
                <a16:creationId xmlns="" xmlns:a16="http://schemas.microsoft.com/office/drawing/2014/main" id="{ADA161AD-20DC-47B8-8614-7118D67C9840}"/>
              </a:ext>
            </a:extLst>
          </p:cNvPr>
          <p:cNvPicPr>
            <a:picLocks noChangeAspect="1"/>
          </p:cNvPicPr>
          <p:nvPr userDrawn="1"/>
        </p:nvPicPr>
        <p:blipFill>
          <a:blip r:embed="rId3"/>
          <a:stretch>
            <a:fillRect/>
          </a:stretch>
        </p:blipFill>
        <p:spPr>
          <a:xfrm>
            <a:off x="10764821" y="5919492"/>
            <a:ext cx="1038763" cy="779072"/>
          </a:xfrm>
          <a:prstGeom prst="rect">
            <a:avLst/>
          </a:prstGeom>
        </p:spPr>
      </p:pic>
      <p:sp>
        <p:nvSpPr>
          <p:cNvPr id="13" name="Title 1">
            <a:extLst>
              <a:ext uri="{FF2B5EF4-FFF2-40B4-BE49-F238E27FC236}">
                <a16:creationId xmlns="" xmlns:a16="http://schemas.microsoft.com/office/drawing/2014/main" id="{408A9929-3B79-4932-A45D-6AF44938AC22}"/>
              </a:ext>
            </a:extLst>
          </p:cNvPr>
          <p:cNvSpPr>
            <a:spLocks noGrp="1"/>
          </p:cNvSpPr>
          <p:nvPr>
            <p:ph type="title"/>
          </p:nvPr>
        </p:nvSpPr>
        <p:spPr>
          <a:xfrm>
            <a:off x="7464620" y="1327645"/>
            <a:ext cx="4440513" cy="1921171"/>
          </a:xfrm>
          <a:prstGeom prst="rect">
            <a:avLst/>
          </a:prstGeom>
        </p:spPr>
        <p:txBody>
          <a:bodyPr vert="horz" lIns="91440" tIns="45720" rIns="91440" bIns="45720" rtlCol="0" anchor="b">
            <a:noAutofit/>
          </a:bodyPr>
          <a:lstStyle>
            <a:lvl1pPr algn="l" rtl="0">
              <a:spcAft>
                <a:spcPts val="600"/>
              </a:spcAft>
              <a:defRPr sz="4000" baseline="0">
                <a:solidFill>
                  <a:srgbClr val="005EB8"/>
                </a:solidFill>
                <a:latin typeface="Arial" panose="020B0604020202020204" pitchFamily="34" charset="0"/>
                <a:cs typeface="Arial" panose="020B0604020202020204" pitchFamily="34" charset="0"/>
              </a:defRPr>
            </a:lvl1pPr>
          </a:lstStyle>
          <a:p>
            <a:pPr>
              <a:spcAft>
                <a:spcPts val="600"/>
              </a:spcAft>
            </a:pPr>
            <a:r>
              <a:rPr lang="en-US" dirty="0">
                <a:latin typeface="+mj-lt"/>
                <a:cs typeface="+mj-cs"/>
              </a:rPr>
              <a:t>Click to edit Master title style</a:t>
            </a:r>
          </a:p>
        </p:txBody>
      </p:sp>
      <p:pic>
        <p:nvPicPr>
          <p:cNvPr id="15" name="Picture 14">
            <a:extLst>
              <a:ext uri="{FF2B5EF4-FFF2-40B4-BE49-F238E27FC236}">
                <a16:creationId xmlns="" xmlns:a16="http://schemas.microsoft.com/office/drawing/2014/main" id="{BA48B06B-C389-44E3-9802-159A1F87DD0D}"/>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 y="10"/>
            <a:ext cx="7028469"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0" name="Footer Placeholder 2">
            <a:extLst>
              <a:ext uri="{FF2B5EF4-FFF2-40B4-BE49-F238E27FC236}">
                <a16:creationId xmlns="" xmlns:a16="http://schemas.microsoft.com/office/drawing/2014/main" id="{8824E27B-283C-43D4-8067-F9E122D69411}"/>
              </a:ext>
            </a:extLst>
          </p:cNvPr>
          <p:cNvSpPr>
            <a:spLocks noGrp="1"/>
          </p:cNvSpPr>
          <p:nvPr>
            <p:ph type="ftr" sz="quarter" idx="3"/>
          </p:nvPr>
        </p:nvSpPr>
        <p:spPr>
          <a:xfrm>
            <a:off x="5214961" y="6304979"/>
            <a:ext cx="5046587"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Cancer Quality of Life Survey</a:t>
            </a:r>
          </a:p>
        </p:txBody>
      </p:sp>
    </p:spTree>
    <p:extLst>
      <p:ext uri="{BB962C8B-B14F-4D97-AF65-F5344CB8AC3E}">
        <p14:creationId xmlns:p14="http://schemas.microsoft.com/office/powerpoint/2010/main" val="422956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907988-8660-4325-94C3-E1AD208F65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4B23AEE2-6F79-4EE7-8F06-B0FB36FC98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A5123BA-42C0-4B30-85B9-505070911B3F}"/>
              </a:ext>
            </a:extLst>
          </p:cNvPr>
          <p:cNvSpPr>
            <a:spLocks noGrp="1"/>
          </p:cNvSpPr>
          <p:nvPr>
            <p:ph type="dt" sz="half" idx="10"/>
          </p:nvPr>
        </p:nvSpPr>
        <p:spPr/>
        <p:txBody>
          <a:bodyPr/>
          <a:lstStyle/>
          <a:p>
            <a:fld id="{798E2424-28FD-4D23-A4E3-B6A26BC396E7}" type="datetimeFigureOut">
              <a:rPr lang="en-GB" smtClean="0"/>
              <a:t>04/12/2020</a:t>
            </a:fld>
            <a:endParaRPr lang="en-GB"/>
          </a:p>
        </p:txBody>
      </p:sp>
      <p:sp>
        <p:nvSpPr>
          <p:cNvPr id="5" name="Footer Placeholder 4">
            <a:extLst>
              <a:ext uri="{FF2B5EF4-FFF2-40B4-BE49-F238E27FC236}">
                <a16:creationId xmlns="" xmlns:a16="http://schemas.microsoft.com/office/drawing/2014/main" id="{63CB4F93-3A47-4D4A-94F7-FF58730638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380EB53-5137-47A9-83B2-9F8D8E2C83C3}"/>
              </a:ext>
            </a:extLst>
          </p:cNvPr>
          <p:cNvSpPr>
            <a:spLocks noGrp="1"/>
          </p:cNvSpPr>
          <p:nvPr>
            <p:ph type="sldNum" sz="quarter" idx="12"/>
          </p:nvPr>
        </p:nvSpPr>
        <p:spPr/>
        <p:txBody>
          <a:bodyPr/>
          <a:lstStyle/>
          <a:p>
            <a:fld id="{68984C78-38C0-4335-AABD-4E07D7B01C08}" type="slidenum">
              <a:rPr lang="en-GB" smtClean="0"/>
              <a:t>‹#›</a:t>
            </a:fld>
            <a:endParaRPr lang="en-GB"/>
          </a:p>
        </p:txBody>
      </p:sp>
    </p:spTree>
    <p:extLst>
      <p:ext uri="{BB962C8B-B14F-4D97-AF65-F5344CB8AC3E}">
        <p14:creationId xmlns:p14="http://schemas.microsoft.com/office/powerpoint/2010/main" val="15894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46A711-BE1E-45CC-B3B0-C0239AABBC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56DCFE59-917E-4625-AA66-E9B11B5E29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EEEB23F-F431-49B6-AABB-D75ECCEF48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3623939D-551D-4ED3-B553-D70547BC7048}"/>
              </a:ext>
            </a:extLst>
          </p:cNvPr>
          <p:cNvSpPr>
            <a:spLocks noGrp="1"/>
          </p:cNvSpPr>
          <p:nvPr>
            <p:ph type="dt" sz="half" idx="10"/>
          </p:nvPr>
        </p:nvSpPr>
        <p:spPr/>
        <p:txBody>
          <a:bodyPr/>
          <a:lstStyle/>
          <a:p>
            <a:fld id="{798E2424-28FD-4D23-A4E3-B6A26BC396E7}" type="datetimeFigureOut">
              <a:rPr lang="en-GB" smtClean="0"/>
              <a:t>04/12/2020</a:t>
            </a:fld>
            <a:endParaRPr lang="en-GB"/>
          </a:p>
        </p:txBody>
      </p:sp>
      <p:sp>
        <p:nvSpPr>
          <p:cNvPr id="6" name="Footer Placeholder 5">
            <a:extLst>
              <a:ext uri="{FF2B5EF4-FFF2-40B4-BE49-F238E27FC236}">
                <a16:creationId xmlns="" xmlns:a16="http://schemas.microsoft.com/office/drawing/2014/main" id="{A39212E7-78CB-4C29-B28D-CF55FE1B05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6C790D29-A8AB-4165-A5E2-F968E04B4AC6}"/>
              </a:ext>
            </a:extLst>
          </p:cNvPr>
          <p:cNvSpPr>
            <a:spLocks noGrp="1"/>
          </p:cNvSpPr>
          <p:nvPr>
            <p:ph type="sldNum" sz="quarter" idx="12"/>
          </p:nvPr>
        </p:nvSpPr>
        <p:spPr/>
        <p:txBody>
          <a:bodyPr/>
          <a:lstStyle/>
          <a:p>
            <a:fld id="{68984C78-38C0-4335-AABD-4E07D7B01C08}" type="slidenum">
              <a:rPr lang="en-GB" smtClean="0"/>
              <a:t>‹#›</a:t>
            </a:fld>
            <a:endParaRPr lang="en-GB"/>
          </a:p>
        </p:txBody>
      </p:sp>
    </p:spTree>
    <p:extLst>
      <p:ext uri="{BB962C8B-B14F-4D97-AF65-F5344CB8AC3E}">
        <p14:creationId xmlns:p14="http://schemas.microsoft.com/office/powerpoint/2010/main" val="89646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130927-A930-4B81-AA56-E29A096A1A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25931A63-394D-4D3A-8471-6B0474F0F6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F25E3CB-97A2-4037-8AD3-6EB1D62E5E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2F986ED1-79E1-4DF1-B551-2B9619523B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E983F3E-FDBC-4822-BE7D-91CA4A6257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50962EEF-8FEC-49CD-9768-C372B5F2EFA4}"/>
              </a:ext>
            </a:extLst>
          </p:cNvPr>
          <p:cNvSpPr>
            <a:spLocks noGrp="1"/>
          </p:cNvSpPr>
          <p:nvPr>
            <p:ph type="dt" sz="half" idx="10"/>
          </p:nvPr>
        </p:nvSpPr>
        <p:spPr/>
        <p:txBody>
          <a:bodyPr/>
          <a:lstStyle/>
          <a:p>
            <a:fld id="{798E2424-28FD-4D23-A4E3-B6A26BC396E7}" type="datetimeFigureOut">
              <a:rPr lang="en-GB" smtClean="0"/>
              <a:t>04/12/2020</a:t>
            </a:fld>
            <a:endParaRPr lang="en-GB"/>
          </a:p>
        </p:txBody>
      </p:sp>
      <p:sp>
        <p:nvSpPr>
          <p:cNvPr id="8" name="Footer Placeholder 7">
            <a:extLst>
              <a:ext uri="{FF2B5EF4-FFF2-40B4-BE49-F238E27FC236}">
                <a16:creationId xmlns="" xmlns:a16="http://schemas.microsoft.com/office/drawing/2014/main" id="{71605632-A968-4858-B5F7-2031FA5680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8584453A-473C-4D5C-A958-AC73B4DFD5B4}"/>
              </a:ext>
            </a:extLst>
          </p:cNvPr>
          <p:cNvSpPr>
            <a:spLocks noGrp="1"/>
          </p:cNvSpPr>
          <p:nvPr>
            <p:ph type="sldNum" sz="quarter" idx="12"/>
          </p:nvPr>
        </p:nvSpPr>
        <p:spPr/>
        <p:txBody>
          <a:bodyPr/>
          <a:lstStyle/>
          <a:p>
            <a:fld id="{68984C78-38C0-4335-AABD-4E07D7B01C08}" type="slidenum">
              <a:rPr lang="en-GB" smtClean="0"/>
              <a:t>‹#›</a:t>
            </a:fld>
            <a:endParaRPr lang="en-GB"/>
          </a:p>
        </p:txBody>
      </p:sp>
    </p:spTree>
    <p:extLst>
      <p:ext uri="{BB962C8B-B14F-4D97-AF65-F5344CB8AC3E}">
        <p14:creationId xmlns:p14="http://schemas.microsoft.com/office/powerpoint/2010/main" val="4229856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3E6593-0E61-47E8-92B6-D8CD1AE45A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09368B16-3FAD-49E4-9BC2-897EDEE99888}"/>
              </a:ext>
            </a:extLst>
          </p:cNvPr>
          <p:cNvSpPr>
            <a:spLocks noGrp="1"/>
          </p:cNvSpPr>
          <p:nvPr>
            <p:ph type="dt" sz="half" idx="10"/>
          </p:nvPr>
        </p:nvSpPr>
        <p:spPr/>
        <p:txBody>
          <a:bodyPr/>
          <a:lstStyle/>
          <a:p>
            <a:fld id="{798E2424-28FD-4D23-A4E3-B6A26BC396E7}" type="datetimeFigureOut">
              <a:rPr lang="en-GB" smtClean="0"/>
              <a:t>04/12/2020</a:t>
            </a:fld>
            <a:endParaRPr lang="en-GB"/>
          </a:p>
        </p:txBody>
      </p:sp>
      <p:sp>
        <p:nvSpPr>
          <p:cNvPr id="4" name="Footer Placeholder 3">
            <a:extLst>
              <a:ext uri="{FF2B5EF4-FFF2-40B4-BE49-F238E27FC236}">
                <a16:creationId xmlns="" xmlns:a16="http://schemas.microsoft.com/office/drawing/2014/main" id="{779751DF-5024-438B-814A-40A55D15E1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4282A212-980F-4368-8245-ECE0A425C598}"/>
              </a:ext>
            </a:extLst>
          </p:cNvPr>
          <p:cNvSpPr>
            <a:spLocks noGrp="1"/>
          </p:cNvSpPr>
          <p:nvPr>
            <p:ph type="sldNum" sz="quarter" idx="12"/>
          </p:nvPr>
        </p:nvSpPr>
        <p:spPr/>
        <p:txBody>
          <a:bodyPr/>
          <a:lstStyle/>
          <a:p>
            <a:fld id="{68984C78-38C0-4335-AABD-4E07D7B01C08}" type="slidenum">
              <a:rPr lang="en-GB" smtClean="0"/>
              <a:t>‹#›</a:t>
            </a:fld>
            <a:endParaRPr lang="en-GB"/>
          </a:p>
        </p:txBody>
      </p:sp>
    </p:spTree>
    <p:extLst>
      <p:ext uri="{BB962C8B-B14F-4D97-AF65-F5344CB8AC3E}">
        <p14:creationId xmlns:p14="http://schemas.microsoft.com/office/powerpoint/2010/main" val="1751456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12DB174-48A0-4C9F-9A4E-7D6ECD3EBD24}"/>
              </a:ext>
            </a:extLst>
          </p:cNvPr>
          <p:cNvSpPr>
            <a:spLocks noGrp="1"/>
          </p:cNvSpPr>
          <p:nvPr>
            <p:ph type="dt" sz="half" idx="10"/>
          </p:nvPr>
        </p:nvSpPr>
        <p:spPr/>
        <p:txBody>
          <a:bodyPr/>
          <a:lstStyle/>
          <a:p>
            <a:fld id="{798E2424-28FD-4D23-A4E3-B6A26BC396E7}" type="datetimeFigureOut">
              <a:rPr lang="en-GB" smtClean="0"/>
              <a:t>04/12/2020</a:t>
            </a:fld>
            <a:endParaRPr lang="en-GB"/>
          </a:p>
        </p:txBody>
      </p:sp>
      <p:sp>
        <p:nvSpPr>
          <p:cNvPr id="3" name="Footer Placeholder 2">
            <a:extLst>
              <a:ext uri="{FF2B5EF4-FFF2-40B4-BE49-F238E27FC236}">
                <a16:creationId xmlns="" xmlns:a16="http://schemas.microsoft.com/office/drawing/2014/main" id="{B4BC2A7A-065E-4DE8-B6C2-21A06479328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B35C1DB6-45E4-4C1C-8D3B-19347B098C2B}"/>
              </a:ext>
            </a:extLst>
          </p:cNvPr>
          <p:cNvSpPr>
            <a:spLocks noGrp="1"/>
          </p:cNvSpPr>
          <p:nvPr>
            <p:ph type="sldNum" sz="quarter" idx="12"/>
          </p:nvPr>
        </p:nvSpPr>
        <p:spPr/>
        <p:txBody>
          <a:bodyPr/>
          <a:lstStyle/>
          <a:p>
            <a:fld id="{68984C78-38C0-4335-AABD-4E07D7B01C08}" type="slidenum">
              <a:rPr lang="en-GB" smtClean="0"/>
              <a:t>‹#›</a:t>
            </a:fld>
            <a:endParaRPr lang="en-GB"/>
          </a:p>
        </p:txBody>
      </p:sp>
    </p:spTree>
    <p:extLst>
      <p:ext uri="{BB962C8B-B14F-4D97-AF65-F5344CB8AC3E}">
        <p14:creationId xmlns:p14="http://schemas.microsoft.com/office/powerpoint/2010/main" val="1778837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E61A24-1F85-406B-BEFC-3168EE174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C67B426-F693-4063-8319-C47EF2B9E9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999E7448-350B-4289-B7AD-CD6D4AB23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99BD4D6-68C2-479D-8249-F291CC413932}"/>
              </a:ext>
            </a:extLst>
          </p:cNvPr>
          <p:cNvSpPr>
            <a:spLocks noGrp="1"/>
          </p:cNvSpPr>
          <p:nvPr>
            <p:ph type="dt" sz="half" idx="10"/>
          </p:nvPr>
        </p:nvSpPr>
        <p:spPr/>
        <p:txBody>
          <a:bodyPr/>
          <a:lstStyle/>
          <a:p>
            <a:fld id="{798E2424-28FD-4D23-A4E3-B6A26BC396E7}" type="datetimeFigureOut">
              <a:rPr lang="en-GB" smtClean="0"/>
              <a:t>04/12/2020</a:t>
            </a:fld>
            <a:endParaRPr lang="en-GB"/>
          </a:p>
        </p:txBody>
      </p:sp>
      <p:sp>
        <p:nvSpPr>
          <p:cNvPr id="6" name="Footer Placeholder 5">
            <a:extLst>
              <a:ext uri="{FF2B5EF4-FFF2-40B4-BE49-F238E27FC236}">
                <a16:creationId xmlns="" xmlns:a16="http://schemas.microsoft.com/office/drawing/2014/main" id="{CB8E8282-D5DA-4017-8096-F64524955D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4BF675E-C833-4204-A083-5D95B0E80BA9}"/>
              </a:ext>
            </a:extLst>
          </p:cNvPr>
          <p:cNvSpPr>
            <a:spLocks noGrp="1"/>
          </p:cNvSpPr>
          <p:nvPr>
            <p:ph type="sldNum" sz="quarter" idx="12"/>
          </p:nvPr>
        </p:nvSpPr>
        <p:spPr/>
        <p:txBody>
          <a:bodyPr/>
          <a:lstStyle/>
          <a:p>
            <a:fld id="{68984C78-38C0-4335-AABD-4E07D7B01C08}" type="slidenum">
              <a:rPr lang="en-GB" smtClean="0"/>
              <a:t>‹#›</a:t>
            </a:fld>
            <a:endParaRPr lang="en-GB"/>
          </a:p>
        </p:txBody>
      </p:sp>
    </p:spTree>
    <p:extLst>
      <p:ext uri="{BB962C8B-B14F-4D97-AF65-F5344CB8AC3E}">
        <p14:creationId xmlns:p14="http://schemas.microsoft.com/office/powerpoint/2010/main" val="1880640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F5181C-03B4-4D0B-A9C1-51EC59FEE6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4CF57136-DA24-48FB-A7A3-3BAB50C41F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2EA99A62-E708-40F9-91B3-DA2632F50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6ACA77F-0718-4197-9674-193F27A6494E}"/>
              </a:ext>
            </a:extLst>
          </p:cNvPr>
          <p:cNvSpPr>
            <a:spLocks noGrp="1"/>
          </p:cNvSpPr>
          <p:nvPr>
            <p:ph type="dt" sz="half" idx="10"/>
          </p:nvPr>
        </p:nvSpPr>
        <p:spPr/>
        <p:txBody>
          <a:bodyPr/>
          <a:lstStyle/>
          <a:p>
            <a:fld id="{798E2424-28FD-4D23-A4E3-B6A26BC396E7}" type="datetimeFigureOut">
              <a:rPr lang="en-GB" smtClean="0"/>
              <a:t>04/12/2020</a:t>
            </a:fld>
            <a:endParaRPr lang="en-GB"/>
          </a:p>
        </p:txBody>
      </p:sp>
      <p:sp>
        <p:nvSpPr>
          <p:cNvPr id="6" name="Footer Placeholder 5">
            <a:extLst>
              <a:ext uri="{FF2B5EF4-FFF2-40B4-BE49-F238E27FC236}">
                <a16:creationId xmlns="" xmlns:a16="http://schemas.microsoft.com/office/drawing/2014/main" id="{8E8A3EC8-4637-42EC-9385-324E56BD40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54037E84-9DDB-4C91-8382-4C13B85235A5}"/>
              </a:ext>
            </a:extLst>
          </p:cNvPr>
          <p:cNvSpPr>
            <a:spLocks noGrp="1"/>
          </p:cNvSpPr>
          <p:nvPr>
            <p:ph type="sldNum" sz="quarter" idx="12"/>
          </p:nvPr>
        </p:nvSpPr>
        <p:spPr/>
        <p:txBody>
          <a:bodyPr/>
          <a:lstStyle/>
          <a:p>
            <a:fld id="{68984C78-38C0-4335-AABD-4E07D7B01C08}" type="slidenum">
              <a:rPr lang="en-GB" smtClean="0"/>
              <a:t>‹#›</a:t>
            </a:fld>
            <a:endParaRPr lang="en-GB"/>
          </a:p>
        </p:txBody>
      </p:sp>
    </p:spTree>
    <p:extLst>
      <p:ext uri="{BB962C8B-B14F-4D97-AF65-F5344CB8AC3E}">
        <p14:creationId xmlns:p14="http://schemas.microsoft.com/office/powerpoint/2010/main" val="2589313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A287FF-9960-41D2-A2A5-EA15E02C21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BDEAD09A-C10C-44EC-89FE-247B597195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089A18C-6FE9-4F33-9D88-4F05ADD23EA4}"/>
              </a:ext>
            </a:extLst>
          </p:cNvPr>
          <p:cNvSpPr>
            <a:spLocks noGrp="1"/>
          </p:cNvSpPr>
          <p:nvPr>
            <p:ph type="dt" sz="half" idx="10"/>
          </p:nvPr>
        </p:nvSpPr>
        <p:spPr/>
        <p:txBody>
          <a:bodyPr/>
          <a:lstStyle/>
          <a:p>
            <a:fld id="{798E2424-28FD-4D23-A4E3-B6A26BC396E7}" type="datetimeFigureOut">
              <a:rPr lang="en-GB" smtClean="0"/>
              <a:t>04/12/2020</a:t>
            </a:fld>
            <a:endParaRPr lang="en-GB"/>
          </a:p>
        </p:txBody>
      </p:sp>
      <p:sp>
        <p:nvSpPr>
          <p:cNvPr id="5" name="Footer Placeholder 4">
            <a:extLst>
              <a:ext uri="{FF2B5EF4-FFF2-40B4-BE49-F238E27FC236}">
                <a16:creationId xmlns="" xmlns:a16="http://schemas.microsoft.com/office/drawing/2014/main" id="{9DD3BA88-E84E-44F2-9947-F4E7F1733A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F85AFED-E744-43BA-9FB4-5A81CD98F56F}"/>
              </a:ext>
            </a:extLst>
          </p:cNvPr>
          <p:cNvSpPr>
            <a:spLocks noGrp="1"/>
          </p:cNvSpPr>
          <p:nvPr>
            <p:ph type="sldNum" sz="quarter" idx="12"/>
          </p:nvPr>
        </p:nvSpPr>
        <p:spPr/>
        <p:txBody>
          <a:bodyPr/>
          <a:lstStyle/>
          <a:p>
            <a:fld id="{68984C78-38C0-4335-AABD-4E07D7B01C08}" type="slidenum">
              <a:rPr lang="en-GB" smtClean="0"/>
              <a:t>‹#›</a:t>
            </a:fld>
            <a:endParaRPr lang="en-GB"/>
          </a:p>
        </p:txBody>
      </p:sp>
    </p:spTree>
    <p:extLst>
      <p:ext uri="{BB962C8B-B14F-4D97-AF65-F5344CB8AC3E}">
        <p14:creationId xmlns:p14="http://schemas.microsoft.com/office/powerpoint/2010/main" val="2023964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4F4A53B-13BC-4969-A260-94D1AA55D9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F55C5C82-00C2-4628-8820-EE5A921869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E44477B-0909-4451-B7B0-D56B13EE6858}"/>
              </a:ext>
            </a:extLst>
          </p:cNvPr>
          <p:cNvSpPr>
            <a:spLocks noGrp="1"/>
          </p:cNvSpPr>
          <p:nvPr>
            <p:ph type="dt" sz="half" idx="10"/>
          </p:nvPr>
        </p:nvSpPr>
        <p:spPr/>
        <p:txBody>
          <a:bodyPr/>
          <a:lstStyle/>
          <a:p>
            <a:fld id="{798E2424-28FD-4D23-A4E3-B6A26BC396E7}" type="datetimeFigureOut">
              <a:rPr lang="en-GB" smtClean="0"/>
              <a:t>04/12/2020</a:t>
            </a:fld>
            <a:endParaRPr lang="en-GB"/>
          </a:p>
        </p:txBody>
      </p:sp>
      <p:sp>
        <p:nvSpPr>
          <p:cNvPr id="5" name="Footer Placeholder 4">
            <a:extLst>
              <a:ext uri="{FF2B5EF4-FFF2-40B4-BE49-F238E27FC236}">
                <a16:creationId xmlns="" xmlns:a16="http://schemas.microsoft.com/office/drawing/2014/main" id="{DD491C42-E9A3-4B08-B150-DF9B2E3674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B98AD5B-E1E4-49CD-8FCC-1BEE1920E1E8}"/>
              </a:ext>
            </a:extLst>
          </p:cNvPr>
          <p:cNvSpPr>
            <a:spLocks noGrp="1"/>
          </p:cNvSpPr>
          <p:nvPr>
            <p:ph type="sldNum" sz="quarter" idx="12"/>
          </p:nvPr>
        </p:nvSpPr>
        <p:spPr/>
        <p:txBody>
          <a:bodyPr/>
          <a:lstStyle/>
          <a:p>
            <a:fld id="{68984C78-38C0-4335-AABD-4E07D7B01C08}" type="slidenum">
              <a:rPr lang="en-GB" smtClean="0"/>
              <a:t>‹#›</a:t>
            </a:fld>
            <a:endParaRPr lang="en-GB"/>
          </a:p>
        </p:txBody>
      </p:sp>
    </p:spTree>
    <p:extLst>
      <p:ext uri="{BB962C8B-B14F-4D97-AF65-F5344CB8AC3E}">
        <p14:creationId xmlns:p14="http://schemas.microsoft.com/office/powerpoint/2010/main" val="424608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Box 7"/>
          <p:cNvSpPr txBox="1"/>
          <p:nvPr userDrawn="1"/>
        </p:nvSpPr>
        <p:spPr>
          <a:xfrm>
            <a:off x="388420" y="6372543"/>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pic>
        <p:nvPicPr>
          <p:cNvPr id="12" name="Picture 11" descr="A picture containing clipart&#10;&#10;Description generated with very high confidence">
            <a:extLst>
              <a:ext uri="{FF2B5EF4-FFF2-40B4-BE49-F238E27FC236}">
                <a16:creationId xmlns="" xmlns:a16="http://schemas.microsoft.com/office/drawing/2014/main" id="{7ADC841C-5A22-4563-A975-9750BB6F94B4}"/>
              </a:ext>
            </a:extLst>
          </p:cNvPr>
          <p:cNvPicPr>
            <a:picLocks noChangeAspect="1"/>
          </p:cNvPicPr>
          <p:nvPr userDrawn="1"/>
        </p:nvPicPr>
        <p:blipFill>
          <a:blip r:embed="rId2"/>
          <a:stretch>
            <a:fillRect/>
          </a:stretch>
        </p:blipFill>
        <p:spPr>
          <a:xfrm>
            <a:off x="10261550" y="257855"/>
            <a:ext cx="1440873" cy="436418"/>
          </a:xfrm>
          <a:prstGeom prst="rect">
            <a:avLst/>
          </a:prstGeom>
        </p:spPr>
      </p:pic>
      <p:sp>
        <p:nvSpPr>
          <p:cNvPr id="7" name="TextBox 6">
            <a:extLst>
              <a:ext uri="{FF2B5EF4-FFF2-40B4-BE49-F238E27FC236}">
                <a16:creationId xmlns="" xmlns:a16="http://schemas.microsoft.com/office/drawing/2014/main" id="{FF362809-3DAB-4C1A-81F6-A6F6FE1D214F}"/>
              </a:ext>
            </a:extLst>
          </p:cNvPr>
          <p:cNvSpPr txBox="1"/>
          <p:nvPr userDrawn="1"/>
        </p:nvSpPr>
        <p:spPr>
          <a:xfrm>
            <a:off x="121920" y="137161"/>
            <a:ext cx="2072640" cy="646331"/>
          </a:xfrm>
          <a:prstGeom prst="rect">
            <a:avLst/>
          </a:prstGeom>
          <a:noFill/>
        </p:spPr>
        <p:txBody>
          <a:bodyPr wrap="square" rtlCol="0">
            <a:spAutoFit/>
          </a:bodyPr>
          <a:lstStyle/>
          <a:p>
            <a:r>
              <a:rPr lang="en-GB" sz="1800" b="1" dirty="0">
                <a:solidFill>
                  <a:schemeClr val="bg1"/>
                </a:solidFill>
                <a:latin typeface="Arial" panose="020B0604020202020204" pitchFamily="34" charset="0"/>
                <a:cs typeface="Arial" panose="020B0604020202020204" pitchFamily="34" charset="0"/>
              </a:rPr>
              <a:t>NHS Cancer Programme</a:t>
            </a:r>
          </a:p>
        </p:txBody>
      </p:sp>
      <p:pic>
        <p:nvPicPr>
          <p:cNvPr id="6" name="Picture 5" descr="A picture containing drawing&#10;&#10;Description automatically generated">
            <a:extLst>
              <a:ext uri="{FF2B5EF4-FFF2-40B4-BE49-F238E27FC236}">
                <a16:creationId xmlns="" xmlns:a16="http://schemas.microsoft.com/office/drawing/2014/main" id="{ADA161AD-20DC-47B8-8614-7118D67C9840}"/>
              </a:ext>
            </a:extLst>
          </p:cNvPr>
          <p:cNvPicPr>
            <a:picLocks noChangeAspect="1"/>
          </p:cNvPicPr>
          <p:nvPr userDrawn="1"/>
        </p:nvPicPr>
        <p:blipFill>
          <a:blip r:embed="rId3"/>
          <a:stretch>
            <a:fillRect/>
          </a:stretch>
        </p:blipFill>
        <p:spPr>
          <a:xfrm>
            <a:off x="10764821" y="5919492"/>
            <a:ext cx="1038763" cy="779072"/>
          </a:xfrm>
          <a:prstGeom prst="rect">
            <a:avLst/>
          </a:prstGeom>
        </p:spPr>
      </p:pic>
      <p:sp>
        <p:nvSpPr>
          <p:cNvPr id="13" name="Title 1">
            <a:extLst>
              <a:ext uri="{FF2B5EF4-FFF2-40B4-BE49-F238E27FC236}">
                <a16:creationId xmlns="" xmlns:a16="http://schemas.microsoft.com/office/drawing/2014/main" id="{408A9929-3B79-4932-A45D-6AF44938AC22}"/>
              </a:ext>
            </a:extLst>
          </p:cNvPr>
          <p:cNvSpPr>
            <a:spLocks noGrp="1"/>
          </p:cNvSpPr>
          <p:nvPr>
            <p:ph type="title"/>
          </p:nvPr>
        </p:nvSpPr>
        <p:spPr>
          <a:xfrm>
            <a:off x="6167854" y="1327645"/>
            <a:ext cx="5737279" cy="1921171"/>
          </a:xfrm>
          <a:prstGeom prst="rect">
            <a:avLst/>
          </a:prstGeom>
        </p:spPr>
        <p:txBody>
          <a:bodyPr vert="horz" lIns="91440" tIns="45720" rIns="91440" bIns="45720" rtlCol="0" anchor="b">
            <a:noAutofit/>
          </a:bodyPr>
          <a:lstStyle>
            <a:lvl1pPr algn="l" rtl="0">
              <a:spcAft>
                <a:spcPts val="600"/>
              </a:spcAft>
              <a:defRPr sz="4000" baseline="0">
                <a:solidFill>
                  <a:srgbClr val="005EB8"/>
                </a:solidFill>
                <a:latin typeface="Arial" panose="020B0604020202020204" pitchFamily="34" charset="0"/>
                <a:cs typeface="Arial" panose="020B0604020202020204" pitchFamily="34" charset="0"/>
              </a:defRPr>
            </a:lvl1pPr>
          </a:lstStyle>
          <a:p>
            <a:pPr>
              <a:spcAft>
                <a:spcPts val="600"/>
              </a:spcAft>
            </a:pPr>
            <a:r>
              <a:rPr lang="en-US" dirty="0">
                <a:latin typeface="+mj-lt"/>
                <a:cs typeface="+mj-cs"/>
              </a:rPr>
              <a:t>Click to edit Master title style</a:t>
            </a:r>
          </a:p>
        </p:txBody>
      </p:sp>
      <p:sp>
        <p:nvSpPr>
          <p:cNvPr id="10" name="Footer Placeholder 2">
            <a:extLst>
              <a:ext uri="{FF2B5EF4-FFF2-40B4-BE49-F238E27FC236}">
                <a16:creationId xmlns="" xmlns:a16="http://schemas.microsoft.com/office/drawing/2014/main" id="{8824E27B-283C-43D4-8067-F9E122D69411}"/>
              </a:ext>
            </a:extLst>
          </p:cNvPr>
          <p:cNvSpPr>
            <a:spLocks noGrp="1"/>
          </p:cNvSpPr>
          <p:nvPr>
            <p:ph type="ftr" sz="quarter" idx="3"/>
          </p:nvPr>
        </p:nvSpPr>
        <p:spPr>
          <a:xfrm>
            <a:off x="3644557" y="6314866"/>
            <a:ext cx="5046587"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Cancer Quality of Life Survey</a:t>
            </a:r>
          </a:p>
        </p:txBody>
      </p:sp>
      <p:pic>
        <p:nvPicPr>
          <p:cNvPr id="9" name="Picture 8" descr="A picture containing person, indoor, man, wall&#10;&#10;Description generated with high confidence">
            <a:extLst>
              <a:ext uri="{FF2B5EF4-FFF2-40B4-BE49-F238E27FC236}">
                <a16:creationId xmlns="" xmlns:a16="http://schemas.microsoft.com/office/drawing/2014/main" id="{A218A07F-9E1C-440B-831D-6C814A9C4DA9}"/>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l="12917" r="6495"/>
          <a:stretch/>
        </p:blipFill>
        <p:spPr>
          <a:xfrm>
            <a:off x="31" y="10"/>
            <a:ext cx="6024127"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90541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with PHE">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1" y="2273859"/>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hasCustomPrompt="1"/>
          </p:nvPr>
        </p:nvSpPr>
        <p:spPr>
          <a:xfrm>
            <a:off x="614921" y="1467723"/>
            <a:ext cx="103168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Use this </a:t>
            </a:r>
            <a:r>
              <a:rPr lang="en-US" dirty="0" err="1"/>
              <a:t>colour</a:t>
            </a:r>
            <a:r>
              <a:rPr lang="en-US" dirty="0"/>
              <a:t> for all audiences</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20" y="6372543"/>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4" y="6333446"/>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Cancer Quality of Life Survey</a:t>
            </a:r>
          </a:p>
        </p:txBody>
      </p:sp>
      <p:sp>
        <p:nvSpPr>
          <p:cNvPr id="7" name="TextBox 6">
            <a:extLst>
              <a:ext uri="{FF2B5EF4-FFF2-40B4-BE49-F238E27FC236}">
                <a16:creationId xmlns="" xmlns:a16="http://schemas.microsoft.com/office/drawing/2014/main" id="{FF362809-3DAB-4C1A-81F6-A6F6FE1D214F}"/>
              </a:ext>
            </a:extLst>
          </p:cNvPr>
          <p:cNvSpPr txBox="1"/>
          <p:nvPr userDrawn="1"/>
        </p:nvSpPr>
        <p:spPr>
          <a:xfrm>
            <a:off x="121920" y="137161"/>
            <a:ext cx="2072640" cy="646331"/>
          </a:xfrm>
          <a:prstGeom prst="rect">
            <a:avLst/>
          </a:prstGeom>
          <a:noFill/>
        </p:spPr>
        <p:txBody>
          <a:bodyPr wrap="square" rtlCol="0">
            <a:spAutoFit/>
          </a:bodyPr>
          <a:lstStyle/>
          <a:p>
            <a:r>
              <a:rPr lang="en-GB" sz="1800" b="1" dirty="0">
                <a:solidFill>
                  <a:schemeClr val="bg1"/>
                </a:solidFill>
                <a:latin typeface="Arial" panose="020B0604020202020204" pitchFamily="34" charset="0"/>
                <a:cs typeface="Arial" panose="020B0604020202020204" pitchFamily="34" charset="0"/>
              </a:rPr>
              <a:t>NHS Cancer Programme</a:t>
            </a:r>
          </a:p>
        </p:txBody>
      </p:sp>
    </p:spTree>
    <p:extLst>
      <p:ext uri="{BB962C8B-B14F-4D97-AF65-F5344CB8AC3E}">
        <p14:creationId xmlns:p14="http://schemas.microsoft.com/office/powerpoint/2010/main" val="13114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for all audiences - without PHE">
    <p:spTree>
      <p:nvGrpSpPr>
        <p:cNvPr id="1" name=""/>
        <p:cNvGrpSpPr/>
        <p:nvPr/>
      </p:nvGrpSpPr>
      <p:grpSpPr>
        <a:xfrm>
          <a:off x="0" y="0"/>
          <a:ext cx="0" cy="0"/>
          <a:chOff x="0" y="0"/>
          <a:chExt cx="0" cy="0"/>
        </a:xfrm>
      </p:grpSpPr>
      <p:sp>
        <p:nvSpPr>
          <p:cNvPr id="10" name="Content Placeholder 9"/>
          <p:cNvSpPr>
            <a:spLocks noGrp="1"/>
          </p:cNvSpPr>
          <p:nvPr>
            <p:ph sz="quarter" idx="10" hasCustomPrompt="1"/>
          </p:nvPr>
        </p:nvSpPr>
        <p:spPr>
          <a:xfrm>
            <a:off x="614921" y="2273859"/>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hasCustomPrompt="1"/>
          </p:nvPr>
        </p:nvSpPr>
        <p:spPr>
          <a:xfrm>
            <a:off x="614921" y="1467723"/>
            <a:ext cx="103168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Use this </a:t>
            </a:r>
            <a:r>
              <a:rPr lang="en-US" dirty="0" err="1"/>
              <a:t>colour</a:t>
            </a:r>
            <a:r>
              <a:rPr lang="en-US" dirty="0"/>
              <a:t> for all audiences</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20" y="6372543"/>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4" y="6333446"/>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Cancer Quality of Life Survey</a:t>
            </a:r>
          </a:p>
        </p:txBody>
      </p:sp>
      <p:sp>
        <p:nvSpPr>
          <p:cNvPr id="7" name="TextBox 6">
            <a:extLst>
              <a:ext uri="{FF2B5EF4-FFF2-40B4-BE49-F238E27FC236}">
                <a16:creationId xmlns="" xmlns:a16="http://schemas.microsoft.com/office/drawing/2014/main" id="{FF362809-3DAB-4C1A-81F6-A6F6FE1D214F}"/>
              </a:ext>
            </a:extLst>
          </p:cNvPr>
          <p:cNvSpPr txBox="1"/>
          <p:nvPr userDrawn="1"/>
        </p:nvSpPr>
        <p:spPr>
          <a:xfrm>
            <a:off x="121920" y="137161"/>
            <a:ext cx="2072640" cy="646331"/>
          </a:xfrm>
          <a:prstGeom prst="rect">
            <a:avLst/>
          </a:prstGeom>
          <a:noFill/>
        </p:spPr>
        <p:txBody>
          <a:bodyPr wrap="square" rtlCol="0">
            <a:spAutoFit/>
          </a:bodyPr>
          <a:lstStyle/>
          <a:p>
            <a:r>
              <a:rPr lang="en-GB" sz="1800" b="1" dirty="0">
                <a:solidFill>
                  <a:schemeClr val="bg1"/>
                </a:solidFill>
                <a:latin typeface="Arial" panose="020B0604020202020204" pitchFamily="34" charset="0"/>
                <a:cs typeface="Arial" panose="020B0604020202020204" pitchFamily="34" charset="0"/>
              </a:rPr>
              <a:t>NHS Cancer Programme</a:t>
            </a:r>
          </a:p>
        </p:txBody>
      </p:sp>
      <p:pic>
        <p:nvPicPr>
          <p:cNvPr id="14" name="Picture 13" descr="A picture containing drawing&#10;&#10;Description automatically generated">
            <a:extLst>
              <a:ext uri="{FF2B5EF4-FFF2-40B4-BE49-F238E27FC236}">
                <a16:creationId xmlns="" xmlns:a16="http://schemas.microsoft.com/office/drawing/2014/main" id="{7D46271A-2F8D-453E-BCCB-0B26C343BFC2}"/>
              </a:ext>
            </a:extLst>
          </p:cNvPr>
          <p:cNvPicPr>
            <a:picLocks noChangeAspect="1"/>
          </p:cNvPicPr>
          <p:nvPr userDrawn="1"/>
        </p:nvPicPr>
        <p:blipFill>
          <a:blip r:embed="rId2"/>
          <a:stretch>
            <a:fillRect/>
          </a:stretch>
        </p:blipFill>
        <p:spPr>
          <a:xfrm>
            <a:off x="10931820" y="5870470"/>
            <a:ext cx="779072" cy="779072"/>
          </a:xfrm>
          <a:prstGeom prst="rect">
            <a:avLst/>
          </a:prstGeom>
        </p:spPr>
      </p:pic>
      <p:pic>
        <p:nvPicPr>
          <p:cNvPr id="15" name="Picture 14" descr="A picture containing clipart&#10;&#10;Description generated with very high confidence">
            <a:extLst>
              <a:ext uri="{FF2B5EF4-FFF2-40B4-BE49-F238E27FC236}">
                <a16:creationId xmlns="" xmlns:a16="http://schemas.microsoft.com/office/drawing/2014/main" id="{97BD5233-B3D1-40F1-94B3-C26822749188}"/>
              </a:ext>
            </a:extLst>
          </p:cNvPr>
          <p:cNvPicPr>
            <a:picLocks noChangeAspect="1"/>
          </p:cNvPicPr>
          <p:nvPr userDrawn="1"/>
        </p:nvPicPr>
        <p:blipFill>
          <a:blip r:embed="rId3"/>
          <a:stretch>
            <a:fillRect/>
          </a:stretch>
        </p:blipFill>
        <p:spPr>
          <a:xfrm>
            <a:off x="10630237" y="347074"/>
            <a:ext cx="1080655" cy="436418"/>
          </a:xfrm>
          <a:prstGeom prst="rect">
            <a:avLst/>
          </a:prstGeom>
        </p:spPr>
      </p:pic>
    </p:spTree>
    <p:extLst>
      <p:ext uri="{BB962C8B-B14F-4D97-AF65-F5344CB8AC3E}">
        <p14:creationId xmlns:p14="http://schemas.microsoft.com/office/powerpoint/2010/main" val="403934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 for patients">
    <p:spTree>
      <p:nvGrpSpPr>
        <p:cNvPr id="1" name=""/>
        <p:cNvGrpSpPr/>
        <p:nvPr/>
      </p:nvGrpSpPr>
      <p:grpSpPr>
        <a:xfrm>
          <a:off x="0" y="0"/>
          <a:ext cx="0" cy="0"/>
          <a:chOff x="0" y="0"/>
          <a:chExt cx="0" cy="0"/>
        </a:xfrm>
      </p:grpSpPr>
      <p:sp>
        <p:nvSpPr>
          <p:cNvPr id="10" name="Content Placeholder 9"/>
          <p:cNvSpPr>
            <a:spLocks noGrp="1"/>
          </p:cNvSpPr>
          <p:nvPr>
            <p:ph sz="quarter" idx="10" hasCustomPrompt="1"/>
          </p:nvPr>
        </p:nvSpPr>
        <p:spPr>
          <a:xfrm>
            <a:off x="614921" y="2273859"/>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hasCustomPrompt="1"/>
          </p:nvPr>
        </p:nvSpPr>
        <p:spPr>
          <a:xfrm>
            <a:off x="614925" y="1467723"/>
            <a:ext cx="8756073" cy="611649"/>
          </a:xfrm>
          <a:prstGeom prst="rect">
            <a:avLst/>
          </a:prstGeom>
        </p:spPr>
        <p:txBody>
          <a:bodyPr/>
          <a:lstStyle>
            <a:lvl1pPr>
              <a:defRPr sz="3600" b="0">
                <a:solidFill>
                  <a:srgbClr val="AE2573"/>
                </a:solidFill>
                <a:latin typeface="Arial" panose="020B0604020202020204" pitchFamily="34" charset="0"/>
                <a:cs typeface="Arial" panose="020B0604020202020204" pitchFamily="34" charset="0"/>
              </a:defRPr>
            </a:lvl1pPr>
          </a:lstStyle>
          <a:p>
            <a:r>
              <a:rPr lang="en-US" dirty="0"/>
              <a:t>Use this </a:t>
            </a:r>
            <a:r>
              <a:rPr lang="en-US" dirty="0" err="1"/>
              <a:t>colour</a:t>
            </a:r>
            <a:r>
              <a:rPr lang="en-US" dirty="0"/>
              <a:t> for patients</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20" y="6372543"/>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4" y="6333446"/>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Cancer Quality of Life Survey</a:t>
            </a:r>
          </a:p>
        </p:txBody>
      </p:sp>
      <p:pic>
        <p:nvPicPr>
          <p:cNvPr id="12" name="Picture 11" descr="A picture containing clipart&#10;&#10;Description generated with very high confidence">
            <a:extLst>
              <a:ext uri="{FF2B5EF4-FFF2-40B4-BE49-F238E27FC236}">
                <a16:creationId xmlns="" xmlns:a16="http://schemas.microsoft.com/office/drawing/2014/main" id="{7ADC841C-5A22-4563-A975-9750BB6F94B4}"/>
              </a:ext>
            </a:extLst>
          </p:cNvPr>
          <p:cNvPicPr>
            <a:picLocks noChangeAspect="1"/>
          </p:cNvPicPr>
          <p:nvPr userDrawn="1"/>
        </p:nvPicPr>
        <p:blipFill>
          <a:blip r:embed="rId2"/>
          <a:stretch>
            <a:fillRect/>
          </a:stretch>
        </p:blipFill>
        <p:spPr>
          <a:xfrm>
            <a:off x="10261550" y="293024"/>
            <a:ext cx="1440873" cy="436418"/>
          </a:xfrm>
          <a:prstGeom prst="rect">
            <a:avLst/>
          </a:prstGeom>
        </p:spPr>
      </p:pic>
      <p:sp>
        <p:nvSpPr>
          <p:cNvPr id="7" name="TextBox 6">
            <a:extLst>
              <a:ext uri="{FF2B5EF4-FFF2-40B4-BE49-F238E27FC236}">
                <a16:creationId xmlns="" xmlns:a16="http://schemas.microsoft.com/office/drawing/2014/main" id="{FF362809-3DAB-4C1A-81F6-A6F6FE1D214F}"/>
              </a:ext>
            </a:extLst>
          </p:cNvPr>
          <p:cNvSpPr txBox="1"/>
          <p:nvPr userDrawn="1"/>
        </p:nvSpPr>
        <p:spPr>
          <a:xfrm>
            <a:off x="121920" y="137161"/>
            <a:ext cx="2072640" cy="646331"/>
          </a:xfrm>
          <a:prstGeom prst="rect">
            <a:avLst/>
          </a:prstGeom>
          <a:noFill/>
        </p:spPr>
        <p:txBody>
          <a:bodyPr wrap="square" rtlCol="0">
            <a:spAutoFit/>
          </a:bodyPr>
          <a:lstStyle/>
          <a:p>
            <a:r>
              <a:rPr lang="en-GB" sz="1800" b="1" dirty="0">
                <a:solidFill>
                  <a:schemeClr val="bg1"/>
                </a:solidFill>
                <a:latin typeface="Arial" panose="020B0604020202020204" pitchFamily="34" charset="0"/>
                <a:cs typeface="Arial" panose="020B0604020202020204" pitchFamily="34" charset="0"/>
              </a:rPr>
              <a:t>NHS Cancer Programme</a:t>
            </a:r>
          </a:p>
        </p:txBody>
      </p:sp>
      <p:pic>
        <p:nvPicPr>
          <p:cNvPr id="6" name="Picture 5" descr="A picture containing drawing&#10;&#10;Description automatically generated">
            <a:extLst>
              <a:ext uri="{FF2B5EF4-FFF2-40B4-BE49-F238E27FC236}">
                <a16:creationId xmlns="" xmlns:a16="http://schemas.microsoft.com/office/drawing/2014/main" id="{ADA161AD-20DC-47B8-8614-7118D67C9840}"/>
              </a:ext>
            </a:extLst>
          </p:cNvPr>
          <p:cNvPicPr>
            <a:picLocks noChangeAspect="1"/>
          </p:cNvPicPr>
          <p:nvPr userDrawn="1"/>
        </p:nvPicPr>
        <p:blipFill>
          <a:blip r:embed="rId3"/>
          <a:stretch>
            <a:fillRect/>
          </a:stretch>
        </p:blipFill>
        <p:spPr>
          <a:xfrm>
            <a:off x="10764821" y="5919492"/>
            <a:ext cx="1038763" cy="779072"/>
          </a:xfrm>
          <a:prstGeom prst="rect">
            <a:avLst/>
          </a:prstGeom>
        </p:spPr>
      </p:pic>
    </p:spTree>
    <p:extLst>
      <p:ext uri="{BB962C8B-B14F-4D97-AF65-F5344CB8AC3E}">
        <p14:creationId xmlns:p14="http://schemas.microsoft.com/office/powerpoint/2010/main" val="245203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 Alliances">
    <p:spTree>
      <p:nvGrpSpPr>
        <p:cNvPr id="1" name=""/>
        <p:cNvGrpSpPr/>
        <p:nvPr/>
      </p:nvGrpSpPr>
      <p:grpSpPr>
        <a:xfrm>
          <a:off x="0" y="0"/>
          <a:ext cx="0" cy="0"/>
          <a:chOff x="0" y="0"/>
          <a:chExt cx="0" cy="0"/>
        </a:xfrm>
      </p:grpSpPr>
      <p:sp>
        <p:nvSpPr>
          <p:cNvPr id="10" name="Content Placeholder 9"/>
          <p:cNvSpPr>
            <a:spLocks noGrp="1"/>
          </p:cNvSpPr>
          <p:nvPr>
            <p:ph sz="quarter" idx="10" hasCustomPrompt="1"/>
          </p:nvPr>
        </p:nvSpPr>
        <p:spPr>
          <a:xfrm>
            <a:off x="614921" y="2273859"/>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hasCustomPrompt="1"/>
          </p:nvPr>
        </p:nvSpPr>
        <p:spPr>
          <a:xfrm>
            <a:off x="614921" y="1467723"/>
            <a:ext cx="10316899" cy="611649"/>
          </a:xfrm>
          <a:prstGeom prst="rect">
            <a:avLst/>
          </a:prstGeom>
        </p:spPr>
        <p:txBody>
          <a:bodyPr/>
          <a:lstStyle>
            <a:lvl1pPr>
              <a:defRPr sz="3600" b="0">
                <a:solidFill>
                  <a:srgbClr val="41B6E6"/>
                </a:solidFill>
                <a:latin typeface="Arial" panose="020B0604020202020204" pitchFamily="34" charset="0"/>
                <a:cs typeface="Arial" panose="020B0604020202020204" pitchFamily="34" charset="0"/>
              </a:defRPr>
            </a:lvl1pPr>
          </a:lstStyle>
          <a:p>
            <a:r>
              <a:rPr lang="en-US" dirty="0"/>
              <a:t>Use this </a:t>
            </a:r>
            <a:r>
              <a:rPr lang="en-US" dirty="0" err="1"/>
              <a:t>colour</a:t>
            </a:r>
            <a:r>
              <a:rPr lang="en-US" dirty="0"/>
              <a:t> for Cancer Alliances</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20" y="6372543"/>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4" y="6333446"/>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Cancer Quality of Life Survey</a:t>
            </a:r>
          </a:p>
        </p:txBody>
      </p:sp>
      <p:pic>
        <p:nvPicPr>
          <p:cNvPr id="12" name="Picture 11" descr="A picture containing clipart&#10;&#10;Description generated with very high confidence">
            <a:extLst>
              <a:ext uri="{FF2B5EF4-FFF2-40B4-BE49-F238E27FC236}">
                <a16:creationId xmlns="" xmlns:a16="http://schemas.microsoft.com/office/drawing/2014/main" id="{7ADC841C-5A22-4563-A975-9750BB6F94B4}"/>
              </a:ext>
            </a:extLst>
          </p:cNvPr>
          <p:cNvPicPr>
            <a:picLocks noChangeAspect="1"/>
          </p:cNvPicPr>
          <p:nvPr userDrawn="1"/>
        </p:nvPicPr>
        <p:blipFill>
          <a:blip r:embed="rId2"/>
          <a:stretch>
            <a:fillRect/>
          </a:stretch>
        </p:blipFill>
        <p:spPr>
          <a:xfrm>
            <a:off x="10261550" y="293024"/>
            <a:ext cx="1440873" cy="436418"/>
          </a:xfrm>
          <a:prstGeom prst="rect">
            <a:avLst/>
          </a:prstGeom>
        </p:spPr>
      </p:pic>
      <p:sp>
        <p:nvSpPr>
          <p:cNvPr id="7" name="TextBox 6">
            <a:extLst>
              <a:ext uri="{FF2B5EF4-FFF2-40B4-BE49-F238E27FC236}">
                <a16:creationId xmlns="" xmlns:a16="http://schemas.microsoft.com/office/drawing/2014/main" id="{FF362809-3DAB-4C1A-81F6-A6F6FE1D214F}"/>
              </a:ext>
            </a:extLst>
          </p:cNvPr>
          <p:cNvSpPr txBox="1"/>
          <p:nvPr userDrawn="1"/>
        </p:nvSpPr>
        <p:spPr>
          <a:xfrm>
            <a:off x="121920" y="137161"/>
            <a:ext cx="2072640" cy="646331"/>
          </a:xfrm>
          <a:prstGeom prst="rect">
            <a:avLst/>
          </a:prstGeom>
          <a:noFill/>
        </p:spPr>
        <p:txBody>
          <a:bodyPr wrap="square" rtlCol="0">
            <a:spAutoFit/>
          </a:bodyPr>
          <a:lstStyle/>
          <a:p>
            <a:r>
              <a:rPr lang="en-GB" sz="1800" b="1" dirty="0">
                <a:solidFill>
                  <a:schemeClr val="bg1"/>
                </a:solidFill>
                <a:latin typeface="Arial" panose="020B0604020202020204" pitchFamily="34" charset="0"/>
                <a:cs typeface="Arial" panose="020B0604020202020204" pitchFamily="34" charset="0"/>
              </a:rPr>
              <a:t>NHS Cancer Programme</a:t>
            </a:r>
          </a:p>
        </p:txBody>
      </p:sp>
      <p:pic>
        <p:nvPicPr>
          <p:cNvPr id="6" name="Picture 5" descr="A picture containing drawing&#10;&#10;Description automatically generated">
            <a:extLst>
              <a:ext uri="{FF2B5EF4-FFF2-40B4-BE49-F238E27FC236}">
                <a16:creationId xmlns="" xmlns:a16="http://schemas.microsoft.com/office/drawing/2014/main" id="{ADA161AD-20DC-47B8-8614-7118D67C9840}"/>
              </a:ext>
            </a:extLst>
          </p:cNvPr>
          <p:cNvPicPr>
            <a:picLocks noChangeAspect="1"/>
          </p:cNvPicPr>
          <p:nvPr userDrawn="1"/>
        </p:nvPicPr>
        <p:blipFill>
          <a:blip r:embed="rId3"/>
          <a:stretch>
            <a:fillRect/>
          </a:stretch>
        </p:blipFill>
        <p:spPr>
          <a:xfrm>
            <a:off x="10764821" y="5919492"/>
            <a:ext cx="1038763" cy="779072"/>
          </a:xfrm>
          <a:prstGeom prst="rect">
            <a:avLst/>
          </a:prstGeom>
        </p:spPr>
      </p:pic>
    </p:spTree>
    <p:extLst>
      <p:ext uri="{BB962C8B-B14F-4D97-AF65-F5344CB8AC3E}">
        <p14:creationId xmlns:p14="http://schemas.microsoft.com/office/powerpoint/2010/main" val="217077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 Staff">
    <p:spTree>
      <p:nvGrpSpPr>
        <p:cNvPr id="1" name=""/>
        <p:cNvGrpSpPr/>
        <p:nvPr/>
      </p:nvGrpSpPr>
      <p:grpSpPr>
        <a:xfrm>
          <a:off x="0" y="0"/>
          <a:ext cx="0" cy="0"/>
          <a:chOff x="0" y="0"/>
          <a:chExt cx="0" cy="0"/>
        </a:xfrm>
      </p:grpSpPr>
      <p:sp>
        <p:nvSpPr>
          <p:cNvPr id="10" name="Content Placeholder 9"/>
          <p:cNvSpPr>
            <a:spLocks noGrp="1"/>
          </p:cNvSpPr>
          <p:nvPr>
            <p:ph sz="quarter" idx="10" hasCustomPrompt="1"/>
          </p:nvPr>
        </p:nvSpPr>
        <p:spPr>
          <a:xfrm>
            <a:off x="614921" y="2273859"/>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hasCustomPrompt="1"/>
          </p:nvPr>
        </p:nvSpPr>
        <p:spPr>
          <a:xfrm>
            <a:off x="614921" y="1467723"/>
            <a:ext cx="10316899" cy="611649"/>
          </a:xfrm>
          <a:prstGeom prst="rect">
            <a:avLst/>
          </a:prstGeom>
        </p:spPr>
        <p:txBody>
          <a:bodyPr/>
          <a:lstStyle>
            <a:lvl1pPr>
              <a:defRPr sz="3600" b="0">
                <a:solidFill>
                  <a:srgbClr val="768692"/>
                </a:solidFill>
                <a:latin typeface="Arial" panose="020B0604020202020204" pitchFamily="34" charset="0"/>
                <a:cs typeface="Arial" panose="020B0604020202020204" pitchFamily="34" charset="0"/>
              </a:defRPr>
            </a:lvl1pPr>
          </a:lstStyle>
          <a:p>
            <a:r>
              <a:rPr lang="en-US" dirty="0"/>
              <a:t>Use this </a:t>
            </a:r>
            <a:r>
              <a:rPr lang="en-US" dirty="0" err="1"/>
              <a:t>colour</a:t>
            </a:r>
            <a:r>
              <a:rPr lang="en-US" dirty="0"/>
              <a:t> for staff</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20" y="6372543"/>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4" y="6333446"/>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Cancer Quality of Life Survey</a:t>
            </a:r>
          </a:p>
        </p:txBody>
      </p:sp>
      <p:pic>
        <p:nvPicPr>
          <p:cNvPr id="12" name="Picture 11" descr="A picture containing clipart&#10;&#10;Description generated with very high confidence">
            <a:extLst>
              <a:ext uri="{FF2B5EF4-FFF2-40B4-BE49-F238E27FC236}">
                <a16:creationId xmlns="" xmlns:a16="http://schemas.microsoft.com/office/drawing/2014/main" id="{7ADC841C-5A22-4563-A975-9750BB6F94B4}"/>
              </a:ext>
            </a:extLst>
          </p:cNvPr>
          <p:cNvPicPr>
            <a:picLocks noChangeAspect="1"/>
          </p:cNvPicPr>
          <p:nvPr userDrawn="1"/>
        </p:nvPicPr>
        <p:blipFill>
          <a:blip r:embed="rId2"/>
          <a:stretch>
            <a:fillRect/>
          </a:stretch>
        </p:blipFill>
        <p:spPr>
          <a:xfrm>
            <a:off x="10261550" y="293024"/>
            <a:ext cx="1440873" cy="436418"/>
          </a:xfrm>
          <a:prstGeom prst="rect">
            <a:avLst/>
          </a:prstGeom>
        </p:spPr>
      </p:pic>
      <p:sp>
        <p:nvSpPr>
          <p:cNvPr id="7" name="TextBox 6">
            <a:extLst>
              <a:ext uri="{FF2B5EF4-FFF2-40B4-BE49-F238E27FC236}">
                <a16:creationId xmlns="" xmlns:a16="http://schemas.microsoft.com/office/drawing/2014/main" id="{FF362809-3DAB-4C1A-81F6-A6F6FE1D214F}"/>
              </a:ext>
            </a:extLst>
          </p:cNvPr>
          <p:cNvSpPr txBox="1"/>
          <p:nvPr userDrawn="1"/>
        </p:nvSpPr>
        <p:spPr>
          <a:xfrm>
            <a:off x="121920" y="137161"/>
            <a:ext cx="2072640" cy="646331"/>
          </a:xfrm>
          <a:prstGeom prst="rect">
            <a:avLst/>
          </a:prstGeom>
          <a:noFill/>
        </p:spPr>
        <p:txBody>
          <a:bodyPr wrap="square" rtlCol="0">
            <a:spAutoFit/>
          </a:bodyPr>
          <a:lstStyle/>
          <a:p>
            <a:r>
              <a:rPr lang="en-GB" sz="1800" b="1" dirty="0">
                <a:solidFill>
                  <a:schemeClr val="bg1"/>
                </a:solidFill>
                <a:latin typeface="Arial" panose="020B0604020202020204" pitchFamily="34" charset="0"/>
                <a:cs typeface="Arial" panose="020B0604020202020204" pitchFamily="34" charset="0"/>
              </a:rPr>
              <a:t>NHS Cancer Programme</a:t>
            </a:r>
          </a:p>
        </p:txBody>
      </p:sp>
      <p:pic>
        <p:nvPicPr>
          <p:cNvPr id="6" name="Picture 5" descr="A picture containing drawing&#10;&#10;Description automatically generated">
            <a:extLst>
              <a:ext uri="{FF2B5EF4-FFF2-40B4-BE49-F238E27FC236}">
                <a16:creationId xmlns="" xmlns:a16="http://schemas.microsoft.com/office/drawing/2014/main" id="{ADA161AD-20DC-47B8-8614-7118D67C9840}"/>
              </a:ext>
            </a:extLst>
          </p:cNvPr>
          <p:cNvPicPr>
            <a:picLocks noChangeAspect="1"/>
          </p:cNvPicPr>
          <p:nvPr userDrawn="1"/>
        </p:nvPicPr>
        <p:blipFill>
          <a:blip r:embed="rId3"/>
          <a:stretch>
            <a:fillRect/>
          </a:stretch>
        </p:blipFill>
        <p:spPr>
          <a:xfrm>
            <a:off x="10764821" y="5919492"/>
            <a:ext cx="1038763" cy="779072"/>
          </a:xfrm>
          <a:prstGeom prst="rect">
            <a:avLst/>
          </a:prstGeom>
        </p:spPr>
      </p:pic>
    </p:spTree>
    <p:extLst>
      <p:ext uri="{BB962C8B-B14F-4D97-AF65-F5344CB8AC3E}">
        <p14:creationId xmlns:p14="http://schemas.microsoft.com/office/powerpoint/2010/main" val="352820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B9B159-C9E6-4CE6-80BB-22E687A4EC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62F49B1F-B996-4273-8F4F-2C0CDF470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57004F01-3B3F-4E86-95C1-71EFBDA4D658}"/>
              </a:ext>
            </a:extLst>
          </p:cNvPr>
          <p:cNvSpPr>
            <a:spLocks noGrp="1"/>
          </p:cNvSpPr>
          <p:nvPr>
            <p:ph type="dt" sz="half" idx="10"/>
          </p:nvPr>
        </p:nvSpPr>
        <p:spPr/>
        <p:txBody>
          <a:bodyPr/>
          <a:lstStyle/>
          <a:p>
            <a:fld id="{798E2424-28FD-4D23-A4E3-B6A26BC396E7}" type="datetimeFigureOut">
              <a:rPr lang="en-GB" smtClean="0"/>
              <a:t>04/12/2020</a:t>
            </a:fld>
            <a:endParaRPr lang="en-GB"/>
          </a:p>
        </p:txBody>
      </p:sp>
      <p:sp>
        <p:nvSpPr>
          <p:cNvPr id="5" name="Footer Placeholder 4">
            <a:extLst>
              <a:ext uri="{FF2B5EF4-FFF2-40B4-BE49-F238E27FC236}">
                <a16:creationId xmlns="" xmlns:a16="http://schemas.microsoft.com/office/drawing/2014/main" id="{1CC7F657-044F-4CBA-9110-38A8EFB5F4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1D400B1-571F-45FF-89C0-0B69F98BC408}"/>
              </a:ext>
            </a:extLst>
          </p:cNvPr>
          <p:cNvSpPr>
            <a:spLocks noGrp="1"/>
          </p:cNvSpPr>
          <p:nvPr>
            <p:ph type="sldNum" sz="quarter" idx="12"/>
          </p:nvPr>
        </p:nvSpPr>
        <p:spPr/>
        <p:txBody>
          <a:bodyPr/>
          <a:lstStyle/>
          <a:p>
            <a:fld id="{68984C78-38C0-4335-AABD-4E07D7B01C08}" type="slidenum">
              <a:rPr lang="en-GB" smtClean="0"/>
              <a:t>‹#›</a:t>
            </a:fld>
            <a:endParaRPr lang="en-GB"/>
          </a:p>
        </p:txBody>
      </p:sp>
    </p:spTree>
    <p:extLst>
      <p:ext uri="{BB962C8B-B14F-4D97-AF65-F5344CB8AC3E}">
        <p14:creationId xmlns:p14="http://schemas.microsoft.com/office/powerpoint/2010/main" val="51953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0C0D55-C245-4C6C-B408-8B79354F97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F22B80E-3A67-44A7-8CC7-33471B9FD0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C5AE3F5-71CF-432E-A5F5-74FFC764BD33}"/>
              </a:ext>
            </a:extLst>
          </p:cNvPr>
          <p:cNvSpPr>
            <a:spLocks noGrp="1"/>
          </p:cNvSpPr>
          <p:nvPr>
            <p:ph type="dt" sz="half" idx="10"/>
          </p:nvPr>
        </p:nvSpPr>
        <p:spPr/>
        <p:txBody>
          <a:bodyPr/>
          <a:lstStyle/>
          <a:p>
            <a:fld id="{798E2424-28FD-4D23-A4E3-B6A26BC396E7}" type="datetimeFigureOut">
              <a:rPr lang="en-GB" smtClean="0"/>
              <a:t>04/12/2020</a:t>
            </a:fld>
            <a:endParaRPr lang="en-GB"/>
          </a:p>
        </p:txBody>
      </p:sp>
      <p:sp>
        <p:nvSpPr>
          <p:cNvPr id="5" name="Footer Placeholder 4">
            <a:extLst>
              <a:ext uri="{FF2B5EF4-FFF2-40B4-BE49-F238E27FC236}">
                <a16:creationId xmlns="" xmlns:a16="http://schemas.microsoft.com/office/drawing/2014/main" id="{03552A77-F568-47E1-85FD-A306D9ACEF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D90070A-66C8-4B8A-A59C-B76FD1BAF40B}"/>
              </a:ext>
            </a:extLst>
          </p:cNvPr>
          <p:cNvSpPr>
            <a:spLocks noGrp="1"/>
          </p:cNvSpPr>
          <p:nvPr>
            <p:ph type="sldNum" sz="quarter" idx="12"/>
          </p:nvPr>
        </p:nvSpPr>
        <p:spPr/>
        <p:txBody>
          <a:bodyPr/>
          <a:lstStyle/>
          <a:p>
            <a:fld id="{68984C78-38C0-4335-AABD-4E07D7B01C08}" type="slidenum">
              <a:rPr lang="en-GB" smtClean="0"/>
              <a:t>‹#›</a:t>
            </a:fld>
            <a:endParaRPr lang="en-GB"/>
          </a:p>
        </p:txBody>
      </p:sp>
    </p:spTree>
    <p:extLst>
      <p:ext uri="{BB962C8B-B14F-4D97-AF65-F5344CB8AC3E}">
        <p14:creationId xmlns:p14="http://schemas.microsoft.com/office/powerpoint/2010/main" val="4167702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20" y="6372543"/>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4" y="6333446"/>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Cancer Quality of Life Survey</a:t>
            </a:r>
          </a:p>
        </p:txBody>
      </p:sp>
    </p:spTree>
    <p:extLst>
      <p:ext uri="{BB962C8B-B14F-4D97-AF65-F5344CB8AC3E}">
        <p14:creationId xmlns:p14="http://schemas.microsoft.com/office/powerpoint/2010/main" val="293206050"/>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2" r:id="rId3"/>
    <p:sldLayoutId id="2147483674" r:id="rId4"/>
    <p:sldLayoutId id="2147483676" r:id="rId5"/>
    <p:sldLayoutId id="2147483677" r:id="rId6"/>
    <p:sldLayoutId id="2147483678"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198CD18-6D0A-47C9-BDCD-69176D6ABE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ED050DA-8A14-444D-8D60-F3431F2DC9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9456428-EC72-4132-9288-D5FA930823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E2424-28FD-4D23-A4E3-B6A26BC396E7}" type="datetimeFigureOut">
              <a:rPr lang="en-GB" smtClean="0"/>
              <a:t>04/12/2020</a:t>
            </a:fld>
            <a:endParaRPr lang="en-GB"/>
          </a:p>
        </p:txBody>
      </p:sp>
      <p:sp>
        <p:nvSpPr>
          <p:cNvPr id="5" name="Footer Placeholder 4">
            <a:extLst>
              <a:ext uri="{FF2B5EF4-FFF2-40B4-BE49-F238E27FC236}">
                <a16:creationId xmlns="" xmlns:a16="http://schemas.microsoft.com/office/drawing/2014/main" id="{88A851E4-E4B8-4AB4-9E5D-3304768D3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ABADEC0A-7796-45DB-8AEA-9552AFC4B0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84C78-38C0-4335-AABD-4E07D7B01C08}" type="slidenum">
              <a:rPr lang="en-GB" smtClean="0"/>
              <a:t>‹#›</a:t>
            </a:fld>
            <a:endParaRPr lang="en-GB"/>
          </a:p>
        </p:txBody>
      </p:sp>
    </p:spTree>
    <p:extLst>
      <p:ext uri="{BB962C8B-B14F-4D97-AF65-F5344CB8AC3E}">
        <p14:creationId xmlns:p14="http://schemas.microsoft.com/office/powerpoint/2010/main" val="198211228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DF5C17C-CD8F-4AA3-B85C-7B978D9615AF}"/>
              </a:ext>
            </a:extLst>
          </p:cNvPr>
          <p:cNvSpPr>
            <a:spLocks noGrp="1"/>
          </p:cNvSpPr>
          <p:nvPr>
            <p:ph sz="quarter" idx="10"/>
          </p:nvPr>
        </p:nvSpPr>
        <p:spPr>
          <a:xfrm>
            <a:off x="937550" y="1714566"/>
            <a:ext cx="10316899" cy="3922754"/>
          </a:xfrm>
        </p:spPr>
        <p:txBody>
          <a:bodyPr/>
          <a:lstStyle/>
          <a:p>
            <a:pPr marL="0" indent="0">
              <a:buNone/>
            </a:pPr>
            <a:r>
              <a:rPr lang="en-GB" sz="1600" dirty="0"/>
              <a:t>The purpose of theses slides is to help staff* who  regularly speak with cancer patients in England to:</a:t>
            </a:r>
          </a:p>
          <a:p>
            <a:endParaRPr lang="en-GB" sz="1600" dirty="0"/>
          </a:p>
          <a:p>
            <a:pPr marL="342900" indent="-342900">
              <a:buFont typeface="+mj-lt"/>
              <a:buAutoNum type="arabicPeriod"/>
            </a:pPr>
            <a:r>
              <a:rPr lang="en-GB" sz="1600" dirty="0"/>
              <a:t>understand how the QoL survey differs from other surveys and tools that are used to gather patient-reported information.</a:t>
            </a:r>
            <a:br>
              <a:rPr lang="en-GB" sz="1600" dirty="0"/>
            </a:br>
            <a:endParaRPr lang="en-GB" sz="1600" dirty="0"/>
          </a:p>
          <a:p>
            <a:pPr marL="342900" indent="-342900">
              <a:buFont typeface="+mj-lt"/>
              <a:buAutoNum type="arabicPeriod"/>
            </a:pPr>
            <a:r>
              <a:rPr lang="en-GB" sz="1600" dirty="0"/>
              <a:t>explain to patients how the QoL survey fits in alongside other surveys or ‘tick box’ forms that they may be given after their cancer diagnosis, and why it is very important that they complete the QoL survey if they possibly can.</a:t>
            </a:r>
          </a:p>
          <a:p>
            <a:endParaRPr lang="en-GB" sz="1600" dirty="0"/>
          </a:p>
          <a:p>
            <a:endParaRPr lang="en-GB" sz="1600" dirty="0"/>
          </a:p>
          <a:p>
            <a:pPr marL="0" indent="0">
              <a:buNone/>
            </a:pPr>
            <a:r>
              <a:rPr lang="en-GB" sz="1600" dirty="0"/>
              <a:t>* Cancer team members (doctors, nurses, AHPs, cancer support workers, receptionists, clinic ‘welcome’ volunteers etc), cancer information centre staff, cancer charity helpline staff, cancer charity websites?, primary care team members  </a:t>
            </a:r>
          </a:p>
          <a:p>
            <a:pPr marL="0" indent="0">
              <a:buNone/>
            </a:pPr>
            <a:endParaRPr lang="en-GB" dirty="0"/>
          </a:p>
        </p:txBody>
      </p:sp>
      <p:sp>
        <p:nvSpPr>
          <p:cNvPr id="4" name="Footer Placeholder 3">
            <a:extLst>
              <a:ext uri="{FF2B5EF4-FFF2-40B4-BE49-F238E27FC236}">
                <a16:creationId xmlns="" xmlns:a16="http://schemas.microsoft.com/office/drawing/2014/main" id="{CF245E56-463A-43D1-BB28-4FAE4F7F8F65}"/>
              </a:ext>
            </a:extLst>
          </p:cNvPr>
          <p:cNvSpPr>
            <a:spLocks noGrp="1"/>
          </p:cNvSpPr>
          <p:nvPr>
            <p:ph type="ftr" sz="quarter" idx="3"/>
          </p:nvPr>
        </p:nvSpPr>
        <p:spPr/>
        <p:txBody>
          <a:bodyPr/>
          <a:lstStyle/>
          <a:p>
            <a:r>
              <a:rPr lang="en-US"/>
              <a:t>Cancer Quality of Life Survey</a:t>
            </a:r>
            <a:endParaRPr lang="en-US" dirty="0"/>
          </a:p>
        </p:txBody>
      </p:sp>
    </p:spTree>
    <p:extLst>
      <p:ext uri="{BB962C8B-B14F-4D97-AF65-F5344CB8AC3E}">
        <p14:creationId xmlns:p14="http://schemas.microsoft.com/office/powerpoint/2010/main" val="95448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B62B694-0088-43C1-B1CF-FF61E769DA6F}"/>
              </a:ext>
            </a:extLst>
          </p:cNvPr>
          <p:cNvSpPr/>
          <p:nvPr/>
        </p:nvSpPr>
        <p:spPr>
          <a:xfrm>
            <a:off x="1648206" y="255682"/>
            <a:ext cx="9244584" cy="572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When are questionnaires and reviews usually carried out with cancer patients?</a:t>
            </a:r>
          </a:p>
        </p:txBody>
      </p:sp>
      <p:sp>
        <p:nvSpPr>
          <p:cNvPr id="3" name="Rectangle: Rounded Corners 2">
            <a:extLst>
              <a:ext uri="{FF2B5EF4-FFF2-40B4-BE49-F238E27FC236}">
                <a16:creationId xmlns="" xmlns:a16="http://schemas.microsoft.com/office/drawing/2014/main" id="{8445FC99-3B8D-4DC3-A286-15614627C374}"/>
              </a:ext>
            </a:extLst>
          </p:cNvPr>
          <p:cNvSpPr/>
          <p:nvPr/>
        </p:nvSpPr>
        <p:spPr>
          <a:xfrm>
            <a:off x="902934" y="1030684"/>
            <a:ext cx="3420000" cy="5760000"/>
          </a:xfrm>
          <a:prstGeom prst="roundRect">
            <a:avLst/>
          </a:prstGeom>
          <a:solidFill>
            <a:schemeClr val="accent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Diagnosis / before treatment</a:t>
            </a:r>
          </a:p>
        </p:txBody>
      </p:sp>
      <p:sp>
        <p:nvSpPr>
          <p:cNvPr id="5" name="Rectangle: Rounded Corners 4">
            <a:extLst>
              <a:ext uri="{FF2B5EF4-FFF2-40B4-BE49-F238E27FC236}">
                <a16:creationId xmlns="" xmlns:a16="http://schemas.microsoft.com/office/drawing/2014/main" id="{ECD2802B-1A31-4FB9-9E78-5AD4B1CE15A0}"/>
              </a:ext>
            </a:extLst>
          </p:cNvPr>
          <p:cNvSpPr/>
          <p:nvPr/>
        </p:nvSpPr>
        <p:spPr>
          <a:xfrm>
            <a:off x="4322790" y="1030684"/>
            <a:ext cx="3420000" cy="5760000"/>
          </a:xfrm>
          <a:prstGeom prst="round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During</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treatment</a:t>
            </a:r>
          </a:p>
        </p:txBody>
      </p:sp>
      <p:sp>
        <p:nvSpPr>
          <p:cNvPr id="6" name="Rectangle: Rounded Corners 5">
            <a:extLst>
              <a:ext uri="{FF2B5EF4-FFF2-40B4-BE49-F238E27FC236}">
                <a16:creationId xmlns="" xmlns:a16="http://schemas.microsoft.com/office/drawing/2014/main" id="{7AFD96B7-B624-4194-87A1-BD0EB0D1ABDC}"/>
              </a:ext>
            </a:extLst>
          </p:cNvPr>
          <p:cNvSpPr/>
          <p:nvPr/>
        </p:nvSpPr>
        <p:spPr>
          <a:xfrm>
            <a:off x="7742646" y="1030684"/>
            <a:ext cx="3420000" cy="57600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After treatment</a:t>
            </a:r>
          </a:p>
        </p:txBody>
      </p:sp>
      <p:sp>
        <p:nvSpPr>
          <p:cNvPr id="7" name="Arrow: Left-Right 6">
            <a:extLst>
              <a:ext uri="{FF2B5EF4-FFF2-40B4-BE49-F238E27FC236}">
                <a16:creationId xmlns="" xmlns:a16="http://schemas.microsoft.com/office/drawing/2014/main" id="{9EA045D7-1864-4543-A23A-5CD67B16F41F}"/>
              </a:ext>
            </a:extLst>
          </p:cNvPr>
          <p:cNvSpPr/>
          <p:nvPr/>
        </p:nvSpPr>
        <p:spPr>
          <a:xfrm>
            <a:off x="1172790" y="2252000"/>
            <a:ext cx="9720000" cy="7200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Holistic Needs Assessments (HNA)</a:t>
            </a:r>
          </a:p>
        </p:txBody>
      </p:sp>
      <p:sp>
        <p:nvSpPr>
          <p:cNvPr id="8" name="Arrow: Left-Right 7">
            <a:extLst>
              <a:ext uri="{FF2B5EF4-FFF2-40B4-BE49-F238E27FC236}">
                <a16:creationId xmlns="" xmlns:a16="http://schemas.microsoft.com/office/drawing/2014/main" id="{A7D634EF-FC6A-4872-BD45-78423FFAB2AF}"/>
              </a:ext>
            </a:extLst>
          </p:cNvPr>
          <p:cNvSpPr/>
          <p:nvPr/>
        </p:nvSpPr>
        <p:spPr>
          <a:xfrm>
            <a:off x="1172790" y="2996220"/>
            <a:ext cx="9720000" cy="7200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Local symptom monitoring; Clinical trial questionnaires </a:t>
            </a:r>
          </a:p>
        </p:txBody>
      </p:sp>
      <p:sp>
        <p:nvSpPr>
          <p:cNvPr id="9" name="Arrow: Left-Right 8">
            <a:extLst>
              <a:ext uri="{FF2B5EF4-FFF2-40B4-BE49-F238E27FC236}">
                <a16:creationId xmlns="" xmlns:a16="http://schemas.microsoft.com/office/drawing/2014/main" id="{89F53F53-C248-4780-B3D3-463BDC0D3B4A}"/>
              </a:ext>
            </a:extLst>
          </p:cNvPr>
          <p:cNvSpPr/>
          <p:nvPr/>
        </p:nvSpPr>
        <p:spPr>
          <a:xfrm>
            <a:off x="1192784" y="5860082"/>
            <a:ext cx="9720000" cy="720000"/>
          </a:xfrm>
          <a:prstGeom prst="lef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Friends and Family Test</a:t>
            </a:r>
          </a:p>
        </p:txBody>
      </p:sp>
      <p:sp>
        <p:nvSpPr>
          <p:cNvPr id="10" name="Arrow: Left-Right 9">
            <a:extLst>
              <a:ext uri="{FF2B5EF4-FFF2-40B4-BE49-F238E27FC236}">
                <a16:creationId xmlns="" xmlns:a16="http://schemas.microsoft.com/office/drawing/2014/main" id="{6DE171F3-42E1-47CC-8E17-7DE59583FA86}"/>
              </a:ext>
            </a:extLst>
          </p:cNvPr>
          <p:cNvSpPr/>
          <p:nvPr/>
        </p:nvSpPr>
        <p:spPr>
          <a:xfrm>
            <a:off x="1172790" y="5107316"/>
            <a:ext cx="9720000" cy="720000"/>
          </a:xfrm>
          <a:prstGeom prst="lef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Local patient satisfaction surveys</a:t>
            </a:r>
          </a:p>
        </p:txBody>
      </p:sp>
      <p:sp>
        <p:nvSpPr>
          <p:cNvPr id="12" name="Arrow: Left-Right 11">
            <a:extLst>
              <a:ext uri="{FF2B5EF4-FFF2-40B4-BE49-F238E27FC236}">
                <a16:creationId xmlns="" xmlns:a16="http://schemas.microsoft.com/office/drawing/2014/main" id="{EE0F022D-1174-4C00-A533-79AF48AB5EEC}"/>
              </a:ext>
            </a:extLst>
          </p:cNvPr>
          <p:cNvSpPr/>
          <p:nvPr/>
        </p:nvSpPr>
        <p:spPr>
          <a:xfrm>
            <a:off x="4910074" y="3759668"/>
            <a:ext cx="6002710" cy="7200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Cancer Care Reviews (CCR) in primary care</a:t>
            </a:r>
          </a:p>
        </p:txBody>
      </p:sp>
      <p:sp>
        <p:nvSpPr>
          <p:cNvPr id="13" name="Arrow: Left-Right 12">
            <a:extLst>
              <a:ext uri="{FF2B5EF4-FFF2-40B4-BE49-F238E27FC236}">
                <a16:creationId xmlns="" xmlns:a16="http://schemas.microsoft.com/office/drawing/2014/main" id="{6890604D-6B25-45A6-B3BC-6729FC84F13B}"/>
              </a:ext>
            </a:extLst>
          </p:cNvPr>
          <p:cNvSpPr/>
          <p:nvPr/>
        </p:nvSpPr>
        <p:spPr>
          <a:xfrm>
            <a:off x="5409184" y="4431504"/>
            <a:ext cx="4534916" cy="720000"/>
          </a:xfrm>
          <a:prstGeom prst="lef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National Cancer Patient Experience Survey</a:t>
            </a:r>
          </a:p>
        </p:txBody>
      </p:sp>
      <p:grpSp>
        <p:nvGrpSpPr>
          <p:cNvPr id="19" name="Group 18">
            <a:extLst>
              <a:ext uri="{FF2B5EF4-FFF2-40B4-BE49-F238E27FC236}">
                <a16:creationId xmlns="" xmlns:a16="http://schemas.microsoft.com/office/drawing/2014/main" id="{7DF299E0-15FC-441A-AA13-767448A1F368}"/>
              </a:ext>
            </a:extLst>
          </p:cNvPr>
          <p:cNvGrpSpPr/>
          <p:nvPr/>
        </p:nvGrpSpPr>
        <p:grpSpPr>
          <a:xfrm>
            <a:off x="7155506" y="1574687"/>
            <a:ext cx="3602554" cy="2430385"/>
            <a:chOff x="7155506" y="1574687"/>
            <a:chExt cx="3602554" cy="2430385"/>
          </a:xfrm>
        </p:grpSpPr>
        <p:sp>
          <p:nvSpPr>
            <p:cNvPr id="16" name="Arrow: Down 15">
              <a:extLst>
                <a:ext uri="{FF2B5EF4-FFF2-40B4-BE49-F238E27FC236}">
                  <a16:creationId xmlns="" xmlns:a16="http://schemas.microsoft.com/office/drawing/2014/main" id="{AEA43953-E88A-4A9B-8286-6E5231906BE3}"/>
                </a:ext>
              </a:extLst>
            </p:cNvPr>
            <p:cNvSpPr/>
            <p:nvPr/>
          </p:nvSpPr>
          <p:spPr>
            <a:xfrm>
              <a:off x="7946136" y="2121407"/>
              <a:ext cx="301752" cy="576073"/>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Down 16">
              <a:extLst>
                <a:ext uri="{FF2B5EF4-FFF2-40B4-BE49-F238E27FC236}">
                  <a16:creationId xmlns="" xmlns:a16="http://schemas.microsoft.com/office/drawing/2014/main" id="{2A60039E-68F2-422C-9C92-54275BA84A03}"/>
                </a:ext>
              </a:extLst>
            </p:cNvPr>
            <p:cNvSpPr/>
            <p:nvPr/>
          </p:nvSpPr>
          <p:spPr>
            <a:xfrm>
              <a:off x="8794386" y="2102183"/>
              <a:ext cx="301752" cy="1902889"/>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 xmlns:a16="http://schemas.microsoft.com/office/drawing/2014/main" id="{E52A6196-2952-4C95-BB26-09B2AB362E94}"/>
                </a:ext>
              </a:extLst>
            </p:cNvPr>
            <p:cNvSpPr/>
            <p:nvPr/>
          </p:nvSpPr>
          <p:spPr>
            <a:xfrm>
              <a:off x="7155506" y="1574687"/>
              <a:ext cx="3602554" cy="720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National Quality of Life Survey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may prompt an HNA or CCR </a:t>
              </a:r>
            </a:p>
          </p:txBody>
        </p:sp>
      </p:grpSp>
    </p:spTree>
    <p:extLst>
      <p:ext uri="{BB962C8B-B14F-4D97-AF65-F5344CB8AC3E}">
        <p14:creationId xmlns:p14="http://schemas.microsoft.com/office/powerpoint/2010/main" val="734219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01DEAB0D-B1C2-40EC-825A-45FA78B923E8}"/>
              </a:ext>
            </a:extLst>
          </p:cNvPr>
          <p:cNvGraphicFramePr>
            <a:graphicFrameLocks noGrp="1"/>
          </p:cNvGraphicFramePr>
          <p:nvPr>
            <p:ph idx="1"/>
            <p:extLst/>
          </p:nvPr>
        </p:nvGraphicFramePr>
        <p:xfrm>
          <a:off x="142043" y="80224"/>
          <a:ext cx="11978239" cy="6708406"/>
        </p:xfrm>
        <a:graphic>
          <a:graphicData uri="http://schemas.openxmlformats.org/drawingml/2006/table">
            <a:tbl>
              <a:tblPr firstRow="1" bandRow="1">
                <a:tableStyleId>{5C22544A-7EE6-4342-B048-85BDC9FD1C3A}</a:tableStyleId>
              </a:tblPr>
              <a:tblGrid>
                <a:gridCol w="1198485">
                  <a:extLst>
                    <a:ext uri="{9D8B030D-6E8A-4147-A177-3AD203B41FA5}">
                      <a16:colId xmlns="" xmlns:a16="http://schemas.microsoft.com/office/drawing/2014/main" val="957169920"/>
                    </a:ext>
                  </a:extLst>
                </a:gridCol>
                <a:gridCol w="2515134">
                  <a:extLst>
                    <a:ext uri="{9D8B030D-6E8A-4147-A177-3AD203B41FA5}">
                      <a16:colId xmlns="" xmlns:a16="http://schemas.microsoft.com/office/drawing/2014/main" val="2713156516"/>
                    </a:ext>
                  </a:extLst>
                </a:gridCol>
                <a:gridCol w="2939947">
                  <a:extLst>
                    <a:ext uri="{9D8B030D-6E8A-4147-A177-3AD203B41FA5}">
                      <a16:colId xmlns="" xmlns:a16="http://schemas.microsoft.com/office/drawing/2014/main" val="2241461800"/>
                    </a:ext>
                  </a:extLst>
                </a:gridCol>
                <a:gridCol w="2748806">
                  <a:extLst>
                    <a:ext uri="{9D8B030D-6E8A-4147-A177-3AD203B41FA5}">
                      <a16:colId xmlns="" xmlns:a16="http://schemas.microsoft.com/office/drawing/2014/main" val="2375976882"/>
                    </a:ext>
                  </a:extLst>
                </a:gridCol>
                <a:gridCol w="2575867">
                  <a:extLst>
                    <a:ext uri="{9D8B030D-6E8A-4147-A177-3AD203B41FA5}">
                      <a16:colId xmlns="" xmlns:a16="http://schemas.microsoft.com/office/drawing/2014/main" val="132556394"/>
                    </a:ext>
                  </a:extLst>
                </a:gridCol>
              </a:tblGrid>
              <a:tr h="267798">
                <a:tc>
                  <a:txBody>
                    <a:bodyPr/>
                    <a:lstStyle/>
                    <a:p>
                      <a:endParaRPr lang="en-GB" sz="1000" dirty="0"/>
                    </a:p>
                  </a:txBody>
                  <a:tcPr/>
                </a:tc>
                <a:tc gridSpan="4">
                  <a:txBody>
                    <a:bodyPr/>
                    <a:lstStyle/>
                    <a:p>
                      <a:pPr algn="ctr"/>
                      <a:r>
                        <a:rPr lang="en-GB" sz="1200" dirty="0"/>
                        <a:t>Differences between questionnaires that cancer patients may receive in England 2020</a:t>
                      </a:r>
                    </a:p>
                  </a:txBody>
                  <a:tcPr/>
                </a:tc>
                <a:tc hMerge="1">
                  <a:txBody>
                    <a:bodyPr/>
                    <a:lstStyle/>
                    <a:p>
                      <a:endParaRPr lang="en-GB" sz="1000" dirty="0"/>
                    </a:p>
                  </a:txBody>
                  <a:tcPr/>
                </a:tc>
                <a:tc hMerge="1">
                  <a:txBody>
                    <a:bodyPr/>
                    <a:lstStyle/>
                    <a:p>
                      <a:endParaRPr lang="en-GB" sz="1000" dirty="0"/>
                    </a:p>
                  </a:txBody>
                  <a:tcPr/>
                </a:tc>
                <a:tc hMerge="1">
                  <a:txBody>
                    <a:bodyPr/>
                    <a:lstStyle/>
                    <a:p>
                      <a:endParaRPr lang="en-GB" sz="1000" dirty="0"/>
                    </a:p>
                  </a:txBody>
                  <a:tcPr/>
                </a:tc>
                <a:extLst>
                  <a:ext uri="{0D108BD9-81ED-4DB2-BD59-A6C34878D82A}">
                    <a16:rowId xmlns="" xmlns:a16="http://schemas.microsoft.com/office/drawing/2014/main" val="2649434582"/>
                  </a:ext>
                </a:extLst>
              </a:tr>
              <a:tr h="238042">
                <a:tc>
                  <a:txBody>
                    <a:bodyPr/>
                    <a:lstStyle/>
                    <a:p>
                      <a:endParaRPr lang="en-GB" sz="1000" dirty="0"/>
                    </a:p>
                  </a:txBody>
                  <a:tcPr/>
                </a:tc>
                <a:tc>
                  <a:txBody>
                    <a:bodyPr/>
                    <a:lstStyle/>
                    <a:p>
                      <a:pPr algn="ctr"/>
                      <a:r>
                        <a:rPr lang="en-GB" sz="1000" b="1" dirty="0"/>
                        <a:t>Holistic Needs Assessment (HNA)</a:t>
                      </a:r>
                    </a:p>
                  </a:txBody>
                  <a:tcPr/>
                </a:tc>
                <a:tc>
                  <a:txBody>
                    <a:bodyPr/>
                    <a:lstStyle/>
                    <a:p>
                      <a:pPr algn="ctr"/>
                      <a:r>
                        <a:rPr lang="en-GB" sz="1000" b="1" dirty="0"/>
                        <a:t>Cancer Quality of Life Survey</a:t>
                      </a:r>
                    </a:p>
                  </a:txBody>
                  <a:tcPr/>
                </a:tc>
                <a:tc>
                  <a:txBody>
                    <a:bodyPr/>
                    <a:lstStyle/>
                    <a:p>
                      <a:pPr algn="ctr"/>
                      <a:r>
                        <a:rPr lang="en-GB" sz="1000" b="1" dirty="0"/>
                        <a:t>National Cancer Patient Experience Survey</a:t>
                      </a:r>
                    </a:p>
                  </a:txBody>
                  <a:tcPr/>
                </a:tc>
                <a:tc>
                  <a:txBody>
                    <a:bodyPr/>
                    <a:lstStyle/>
                    <a:p>
                      <a:pPr algn="ctr"/>
                      <a:r>
                        <a:rPr lang="en-GB" sz="1000" b="1" dirty="0"/>
                        <a:t>Other ‘Symptom’ or ‘Satisfaction’ Surveys</a:t>
                      </a:r>
                    </a:p>
                  </a:txBody>
                  <a:tcPr/>
                </a:tc>
                <a:extLst>
                  <a:ext uri="{0D108BD9-81ED-4DB2-BD59-A6C34878D82A}">
                    <a16:rowId xmlns="" xmlns:a16="http://schemas.microsoft.com/office/drawing/2014/main" val="357282388"/>
                  </a:ext>
                </a:extLst>
              </a:tr>
              <a:tr h="535595">
                <a:tc>
                  <a:txBody>
                    <a:bodyPr/>
                    <a:lstStyle/>
                    <a:p>
                      <a:r>
                        <a:rPr lang="en-GB" sz="1000" dirty="0"/>
                        <a:t>What is it?</a:t>
                      </a:r>
                    </a:p>
                  </a:txBody>
                  <a:tcPr/>
                </a:tc>
                <a:tc>
                  <a:txBody>
                    <a:bodyPr/>
                    <a:lstStyle/>
                    <a:p>
                      <a:r>
                        <a:rPr lang="en-GB" sz="1000" dirty="0">
                          <a:solidFill>
                            <a:schemeClr val="tx1"/>
                          </a:solidFill>
                        </a:rPr>
                        <a:t>A conversation with a member of your healthcare team to discuss all your concerns and what you need.</a:t>
                      </a:r>
                    </a:p>
                  </a:txBody>
                  <a:tcPr/>
                </a:tc>
                <a:tc>
                  <a:txBody>
                    <a:bodyPr/>
                    <a:lstStyle/>
                    <a:p>
                      <a:r>
                        <a:rPr lang="en-GB" sz="1000" dirty="0"/>
                        <a:t>A short, nationwide, 10-minute survey asking about your overall emotional, physical and social wellbeing.</a:t>
                      </a:r>
                    </a:p>
                  </a:txBody>
                  <a:tcPr/>
                </a:tc>
                <a:tc>
                  <a:txBody>
                    <a:bodyPr/>
                    <a:lstStyle/>
                    <a:p>
                      <a:r>
                        <a:rPr lang="en-GB" sz="1000" dirty="0"/>
                        <a:t>A nationwide survey asking about your satisfaction with the care you have received. </a:t>
                      </a:r>
                    </a:p>
                  </a:txBody>
                  <a:tcPr/>
                </a:tc>
                <a:tc>
                  <a:txBody>
                    <a:bodyPr/>
                    <a:lstStyle/>
                    <a:p>
                      <a:r>
                        <a:rPr lang="en-GB" sz="1000" dirty="0"/>
                        <a:t>Locally run surveys, for example, run by university researchers, cancer charities, or as part of a clinical trial.</a:t>
                      </a:r>
                    </a:p>
                  </a:txBody>
                  <a:tcPr/>
                </a:tc>
                <a:extLst>
                  <a:ext uri="{0D108BD9-81ED-4DB2-BD59-A6C34878D82A}">
                    <a16:rowId xmlns="" xmlns:a16="http://schemas.microsoft.com/office/drawing/2014/main" val="1181458633"/>
                  </a:ext>
                </a:extLst>
              </a:tr>
              <a:tr h="1279478">
                <a:tc>
                  <a:txBody>
                    <a:bodyPr/>
                    <a:lstStyle/>
                    <a:p>
                      <a:r>
                        <a:rPr lang="en-GB" sz="1000" dirty="0"/>
                        <a:t>When will I be asked to take part?</a:t>
                      </a:r>
                    </a:p>
                  </a:txBody>
                  <a:tcPr/>
                </a:tc>
                <a:tc>
                  <a:txBody>
                    <a:bodyPr/>
                    <a:lstStyle/>
                    <a:p>
                      <a:r>
                        <a:rPr lang="en-GB" sz="1000" b="1" i="1" dirty="0">
                          <a:solidFill>
                            <a:schemeClr val="tx1"/>
                          </a:solidFill>
                        </a:rPr>
                        <a:t>You can be offered, or you can ask for, an assessment at any time</a:t>
                      </a:r>
                      <a:r>
                        <a:rPr lang="en-GB" sz="1000" dirty="0">
                          <a:solidFill>
                            <a:schemeClr val="tx1"/>
                          </a:solidFill>
                        </a:rPr>
                        <a:t>. It is likely that a member of your cancer care team will offer an HNA at least once. Useful time points are soon after diagnosis, at end of treatment, and whenever your circumstances or needs change. You can have an HNA as many times as you like. </a:t>
                      </a:r>
                    </a:p>
                  </a:txBody>
                  <a:tcPr/>
                </a:tc>
                <a:tc>
                  <a:txBody>
                    <a:bodyPr/>
                    <a:lstStyle/>
                    <a:p>
                      <a:r>
                        <a:rPr lang="en-GB" sz="1000" b="1" i="1" dirty="0"/>
                        <a:t>This is a one-off survey. </a:t>
                      </a:r>
                      <a:r>
                        <a:rPr lang="en-GB" sz="1000" dirty="0"/>
                        <a:t>You will receive an invitation to take part through the post. You will be invited to take part around 18-months after you were first diagnosed with cancer.</a:t>
                      </a:r>
                    </a:p>
                    <a:p>
                      <a:r>
                        <a:rPr lang="en-GB" sz="1000" dirty="0">
                          <a:solidFill>
                            <a:schemeClr val="tx1"/>
                          </a:solidFill>
                        </a:rPr>
                        <a:t>When it first launches, only a sample of people with certain cancers will be invited to take part. By 2022 it is expected most people will be invited.</a:t>
                      </a:r>
                    </a:p>
                  </a:txBody>
                  <a:tcPr/>
                </a:tc>
                <a:tc>
                  <a:txBody>
                    <a:bodyPr/>
                    <a:lstStyle/>
                    <a:p>
                      <a:r>
                        <a:rPr lang="en-GB" sz="1000" b="1" i="1" dirty="0"/>
                        <a:t>This is a one-off survey </a:t>
                      </a:r>
                      <a:r>
                        <a:rPr lang="en-GB" sz="1000" dirty="0"/>
                        <a:t>that </a:t>
                      </a:r>
                      <a:r>
                        <a:rPr lang="en-GB" sz="1000" dirty="0">
                          <a:solidFill>
                            <a:schemeClr val="tx1"/>
                          </a:solidFill>
                        </a:rPr>
                        <a:t>usually</a:t>
                      </a:r>
                      <a:r>
                        <a:rPr lang="en-GB" sz="1000" dirty="0"/>
                        <a:t> runs every year for three months. You might be asked to take part, but not everyone will be. Only people who have been treated for cancer during the 3-months that the survey is run are asked to take part.</a:t>
                      </a:r>
                    </a:p>
                  </a:txBody>
                  <a:tcPr/>
                </a:tc>
                <a:tc>
                  <a:txBody>
                    <a:bodyPr/>
                    <a:lstStyle/>
                    <a:p>
                      <a:r>
                        <a:rPr lang="en-GB" sz="1000" b="1" i="1" dirty="0"/>
                        <a:t>These can be one off, or surveys that are repeated many times during your treatment.</a:t>
                      </a:r>
                    </a:p>
                  </a:txBody>
                  <a:tcPr/>
                </a:tc>
                <a:extLst>
                  <a:ext uri="{0D108BD9-81ED-4DB2-BD59-A6C34878D82A}">
                    <a16:rowId xmlns="" xmlns:a16="http://schemas.microsoft.com/office/drawing/2014/main" val="908139525"/>
                  </a:ext>
                </a:extLst>
              </a:tr>
              <a:tr h="538744">
                <a:tc>
                  <a:txBody>
                    <a:bodyPr/>
                    <a:lstStyle/>
                    <a:p>
                      <a:r>
                        <a:rPr lang="en-GB" sz="1000" dirty="0"/>
                        <a:t>Example question:</a:t>
                      </a:r>
                    </a:p>
                  </a:txBody>
                  <a:tcPr/>
                </a:tc>
                <a:tc>
                  <a:txBody>
                    <a:bodyPr/>
                    <a:lstStyle/>
                    <a:p>
                      <a:r>
                        <a:rPr lang="en-GB" sz="1000" dirty="0"/>
                        <a:t>Do you have any physical concerns that you want to talk about?</a:t>
                      </a:r>
                    </a:p>
                  </a:txBody>
                  <a:tcPr/>
                </a:tc>
                <a:tc>
                  <a:txBody>
                    <a:bodyPr/>
                    <a:lstStyle/>
                    <a:p>
                      <a:r>
                        <a:rPr lang="en-GB" sz="1000" dirty="0"/>
                        <a:t>How would you rate your overall health in the past week?</a:t>
                      </a:r>
                    </a:p>
                  </a:txBody>
                  <a:tcPr/>
                </a:tc>
                <a:tc>
                  <a:txBody>
                    <a:bodyPr/>
                    <a:lstStyle/>
                    <a:p>
                      <a:r>
                        <a:rPr lang="en-GB" sz="1000" dirty="0"/>
                        <a:t>How easy or difficult has it been for you to contact your Clinical Nurse Specialist?</a:t>
                      </a:r>
                    </a:p>
                  </a:txBody>
                  <a:tcPr/>
                </a:tc>
                <a:tc>
                  <a:txBody>
                    <a:bodyPr/>
                    <a:lstStyle/>
                    <a:p>
                      <a:r>
                        <a:rPr lang="en-GB" sz="1000" i="1" dirty="0">
                          <a:solidFill>
                            <a:schemeClr val="tx1"/>
                          </a:solidFill>
                        </a:rPr>
                        <a:t>Questions may be more targeted towards a particular treatment or cancer type and be quite detailed.</a:t>
                      </a:r>
                    </a:p>
                  </a:txBody>
                  <a:tcPr/>
                </a:tc>
                <a:extLst>
                  <a:ext uri="{0D108BD9-81ED-4DB2-BD59-A6C34878D82A}">
                    <a16:rowId xmlns="" xmlns:a16="http://schemas.microsoft.com/office/drawing/2014/main" val="2353998903"/>
                  </a:ext>
                </a:extLst>
              </a:tr>
              <a:tr h="1130701">
                <a:tc>
                  <a:txBody>
                    <a:bodyPr/>
                    <a:lstStyle/>
                    <a:p>
                      <a:r>
                        <a:rPr lang="en-GB" sz="1000" dirty="0">
                          <a:solidFill>
                            <a:schemeClr val="tx1"/>
                          </a:solidFill>
                        </a:rPr>
                        <a:t>How do I give my answers?</a:t>
                      </a:r>
                    </a:p>
                  </a:txBody>
                  <a:tcPr/>
                </a:tc>
                <a:tc>
                  <a:txBody>
                    <a:bodyPr/>
                    <a:lstStyle/>
                    <a:p>
                      <a:r>
                        <a:rPr lang="en-GB" sz="1000" dirty="0">
                          <a:solidFill>
                            <a:schemeClr val="tx1"/>
                          </a:solidFill>
                        </a:rPr>
                        <a:t>Various options include:</a:t>
                      </a:r>
                    </a:p>
                    <a:p>
                      <a:pPr marL="171450" indent="-171450">
                        <a:buFontTx/>
                        <a:buChar char="-"/>
                      </a:pPr>
                      <a:r>
                        <a:rPr lang="en-GB" sz="1000" dirty="0">
                          <a:solidFill>
                            <a:schemeClr val="tx1"/>
                          </a:solidFill>
                        </a:rPr>
                        <a:t>On an electronic tablet in the clinic </a:t>
                      </a:r>
                    </a:p>
                    <a:p>
                      <a:pPr marL="171450" indent="-171450">
                        <a:buFontTx/>
                        <a:buChar char="-"/>
                      </a:pPr>
                      <a:r>
                        <a:rPr lang="en-GB" sz="1000" dirty="0">
                          <a:solidFill>
                            <a:schemeClr val="tx1"/>
                          </a:solidFill>
                        </a:rPr>
                        <a:t>Online </a:t>
                      </a:r>
                    </a:p>
                    <a:p>
                      <a:pPr marL="171450" indent="-171450">
                        <a:buFontTx/>
                        <a:buChar char="-"/>
                      </a:pPr>
                      <a:r>
                        <a:rPr lang="en-GB" sz="1000" dirty="0">
                          <a:solidFill>
                            <a:schemeClr val="tx1"/>
                          </a:solidFill>
                        </a:rPr>
                        <a:t>Paper, possibly in advance of a hospital appointment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dirty="0">
                          <a:solidFill>
                            <a:schemeClr val="tx1"/>
                          </a:solidFill>
                        </a:rPr>
                        <a:t>Verbally - questions asked over the phone or in a clinic appointment</a:t>
                      </a:r>
                    </a:p>
                  </a:txBody>
                  <a:tcPr/>
                </a:tc>
                <a:tc>
                  <a:txBody>
                    <a:bodyPr/>
                    <a:lstStyle/>
                    <a:p>
                      <a:r>
                        <a:rPr lang="en-GB" sz="1000" dirty="0">
                          <a:solidFill>
                            <a:schemeClr val="tx1"/>
                          </a:solidFill>
                        </a:rPr>
                        <a:t>Online form </a:t>
                      </a:r>
                    </a:p>
                    <a:p>
                      <a:r>
                        <a:rPr lang="en-GB" sz="1000" dirty="0">
                          <a:solidFill>
                            <a:schemeClr val="tx1"/>
                          </a:solidFill>
                        </a:rPr>
                        <a:t>Paper format can be provided</a:t>
                      </a:r>
                    </a:p>
                  </a:txBody>
                  <a:tcPr/>
                </a:tc>
                <a:tc>
                  <a:txBody>
                    <a:bodyPr/>
                    <a:lstStyle/>
                    <a:p>
                      <a:r>
                        <a:rPr lang="en-GB" sz="1000" dirty="0">
                          <a:solidFill>
                            <a:schemeClr val="tx1"/>
                          </a:solidFill>
                        </a:rPr>
                        <a:t>Paper </a:t>
                      </a:r>
                    </a:p>
                    <a:p>
                      <a:r>
                        <a:rPr lang="en-GB" sz="1000" dirty="0">
                          <a:solidFill>
                            <a:schemeClr val="tx1"/>
                          </a:solidFill>
                        </a:rPr>
                        <a:t>Online option</a:t>
                      </a:r>
                    </a:p>
                  </a:txBody>
                  <a:tcPr/>
                </a:tc>
                <a:tc>
                  <a:txBody>
                    <a:bodyPr/>
                    <a:lstStyle/>
                    <a:p>
                      <a:r>
                        <a:rPr lang="en-GB" sz="1000" b="0" i="0" dirty="0">
                          <a:solidFill>
                            <a:schemeClr val="tx1"/>
                          </a:solidFill>
                        </a:rPr>
                        <a:t>Paper</a:t>
                      </a:r>
                    </a:p>
                    <a:p>
                      <a:r>
                        <a:rPr lang="en-GB" sz="1000" b="0" i="0" dirty="0">
                          <a:solidFill>
                            <a:schemeClr val="tx1"/>
                          </a:solidFill>
                        </a:rPr>
                        <a:t>Online</a:t>
                      </a:r>
                    </a:p>
                    <a:p>
                      <a:r>
                        <a:rPr lang="en-GB" sz="1000" b="0" i="0" dirty="0">
                          <a:solidFill>
                            <a:schemeClr val="tx1"/>
                          </a:solidFill>
                        </a:rPr>
                        <a:t>Telephone</a:t>
                      </a:r>
                    </a:p>
                  </a:txBody>
                  <a:tcPr/>
                </a:tc>
                <a:extLst>
                  <a:ext uri="{0D108BD9-81ED-4DB2-BD59-A6C34878D82A}">
                    <a16:rowId xmlns="" xmlns:a16="http://schemas.microsoft.com/office/drawing/2014/main" val="805299841"/>
                  </a:ext>
                </a:extLst>
              </a:tr>
              <a:tr h="1130701">
                <a:tc>
                  <a:txBody>
                    <a:bodyPr/>
                    <a:lstStyle/>
                    <a:p>
                      <a:r>
                        <a:rPr lang="en-GB" sz="1000" dirty="0">
                          <a:solidFill>
                            <a:schemeClr val="tx1"/>
                          </a:solidFill>
                        </a:rPr>
                        <a:t>What happens to my answers?</a:t>
                      </a:r>
                    </a:p>
                  </a:txBody>
                  <a:tcPr/>
                </a:tc>
                <a:tc>
                  <a:txBody>
                    <a:bodyPr/>
                    <a:lstStyle/>
                    <a:p>
                      <a:r>
                        <a:rPr lang="en-GB" sz="1000" dirty="0">
                          <a:solidFill>
                            <a:schemeClr val="tx1"/>
                          </a:solidFill>
                        </a:rPr>
                        <a:t>Your answers will be discussed with you and used to agree a personalised care and support plan to ensure that you get the help and support you need through your cancer journey.</a:t>
                      </a:r>
                    </a:p>
                  </a:txBody>
                  <a:tcPr/>
                </a:tc>
                <a:tc>
                  <a:txBody>
                    <a:bodyPr/>
                    <a:lstStyle/>
                    <a:p>
                      <a:r>
                        <a:rPr lang="en-GB" sz="1000" dirty="0">
                          <a:solidFill>
                            <a:schemeClr val="tx1"/>
                          </a:solidFill>
                        </a:rPr>
                        <a:t>Your answers will be analysed along with everyone else’s to help to build up a national picture on quality of life outcomes for people diagnosed with cancer.</a:t>
                      </a:r>
                    </a:p>
                    <a:p>
                      <a:r>
                        <a:rPr lang="en-GB" sz="1000" dirty="0">
                          <a:solidFill>
                            <a:schemeClr val="tx1"/>
                          </a:solidFill>
                        </a:rPr>
                        <a:t>[It is planned that] Your answers will be given back to you in a format that helps you to understand how your quality of life compares to other people in a similar position to you.</a:t>
                      </a:r>
                    </a:p>
                  </a:txBody>
                  <a:tcPr/>
                </a:tc>
                <a:tc>
                  <a:txBody>
                    <a:bodyPr/>
                    <a:lstStyle/>
                    <a:p>
                      <a:r>
                        <a:rPr lang="en-GB" sz="1000" dirty="0">
                          <a:solidFill>
                            <a:schemeClr val="tx1"/>
                          </a:solidFill>
                        </a:rPr>
                        <a:t>Your answers will be analysed along with everyone else’s to help to build up a national picture of how people feel about the quality of the cancer care that the NHS provides, and how satisfied people are with their care (called ‘patient experience’).  </a:t>
                      </a:r>
                    </a:p>
                  </a:txBody>
                  <a:tcPr/>
                </a:tc>
                <a:tc>
                  <a:txBody>
                    <a:bodyPr/>
                    <a:lstStyle/>
                    <a:p>
                      <a:r>
                        <a:rPr lang="en-GB" sz="1000" dirty="0">
                          <a:solidFill>
                            <a:schemeClr val="tx1"/>
                          </a:solidFill>
                        </a:rPr>
                        <a:t>This depends on who is running the survey. For example, a survey used in a clinical trial might help to decide if a new treatment is causing bad side effects in too many patients.  </a:t>
                      </a:r>
                    </a:p>
                    <a:p>
                      <a:r>
                        <a:rPr lang="en-GB" sz="1000" dirty="0">
                          <a:solidFill>
                            <a:schemeClr val="tx1"/>
                          </a:solidFill>
                        </a:rPr>
                        <a:t>A survey run by a charity might help the charity decide, for example,  what is most important for them to campaign about.</a:t>
                      </a:r>
                    </a:p>
                  </a:txBody>
                  <a:tcPr/>
                </a:tc>
                <a:extLst>
                  <a:ext uri="{0D108BD9-81ED-4DB2-BD59-A6C34878D82A}">
                    <a16:rowId xmlns="" xmlns:a16="http://schemas.microsoft.com/office/drawing/2014/main" val="2832398015"/>
                  </a:ext>
                </a:extLst>
              </a:tr>
              <a:tr h="1465846">
                <a:tc>
                  <a:txBody>
                    <a:bodyPr/>
                    <a:lstStyle/>
                    <a:p>
                      <a:r>
                        <a:rPr lang="en-GB" sz="1000" dirty="0">
                          <a:solidFill>
                            <a:schemeClr val="tx1"/>
                          </a:solidFill>
                        </a:rPr>
                        <a:t>How are my answers useful to me, to other patients and to the NHS?</a:t>
                      </a:r>
                    </a:p>
                  </a:txBody>
                  <a:tcPr/>
                </a:tc>
                <a:tc>
                  <a:txBody>
                    <a:bodyPr/>
                    <a:lstStyle/>
                    <a:p>
                      <a:r>
                        <a:rPr lang="en-GB" sz="1000" dirty="0">
                          <a:solidFill>
                            <a:schemeClr val="tx1"/>
                          </a:solidFill>
                        </a:rPr>
                        <a:t>An HNA can help you to express what is concerning you the most at that moment, and to work out if you need any support  - thus enabling your health care team to provide that support.</a:t>
                      </a:r>
                    </a:p>
                    <a:p>
                      <a:endParaRPr lang="en-GB" sz="1000" dirty="0">
                        <a:solidFill>
                          <a:schemeClr val="tx1"/>
                        </a:solidFill>
                      </a:endParaRPr>
                    </a:p>
                    <a:p>
                      <a:r>
                        <a:rPr lang="en-GB" sz="1000" dirty="0">
                          <a:solidFill>
                            <a:schemeClr val="tx1"/>
                          </a:solidFill>
                        </a:rPr>
                        <a:t>In some places, HNA responses are analysed to see what people’s top concerns 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Filling in the survey could prompt you to notice something you are worried about. If so, you can speak to your cancer care team, and perhaps go on to have  an HNA or a review with your GP.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The information collected in the survey will </a:t>
                      </a:r>
                      <a:r>
                        <a:rPr lang="en-GB" sz="1000" kern="1200" dirty="0">
                          <a:solidFill>
                            <a:schemeClr val="tx1"/>
                          </a:solidFill>
                          <a:effectLst/>
                          <a:latin typeface="+mn-lt"/>
                          <a:ea typeface="+mn-ea"/>
                          <a:cs typeface="+mn-cs"/>
                        </a:rPr>
                        <a:t>help the NHS to work out where it needs to better support people to live well after a cancer diagnosis. </a:t>
                      </a:r>
                      <a:endParaRPr lang="en-GB" sz="10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The information about  cancer patient experience across England will help the NHS to work out where it should drive local and national improvements in quality of cancer care provided when someone is being diagnosed and receiving cancer treatment. </a:t>
                      </a:r>
                      <a:endParaRPr lang="en-GB" sz="1000" strike="sngStrike" dirty="0">
                        <a:solidFill>
                          <a:schemeClr val="tx1"/>
                        </a:solidFill>
                      </a:endParaRPr>
                    </a:p>
                  </a:txBody>
                  <a:tcPr/>
                </a:tc>
                <a:tc>
                  <a:txBody>
                    <a:bodyPr/>
                    <a:lstStyle/>
                    <a:p>
                      <a:r>
                        <a:rPr lang="en-GB" sz="1000" dirty="0">
                          <a:solidFill>
                            <a:schemeClr val="tx1"/>
                          </a:solidFill>
                        </a:rPr>
                        <a:t>The results can help to inform the type of treatment or services provided.</a:t>
                      </a:r>
                    </a:p>
                  </a:txBody>
                  <a:tcPr/>
                </a:tc>
                <a:extLst>
                  <a:ext uri="{0D108BD9-81ED-4DB2-BD59-A6C34878D82A}">
                    <a16:rowId xmlns="" xmlns:a16="http://schemas.microsoft.com/office/drawing/2014/main" val="2562920409"/>
                  </a:ext>
                </a:extLst>
              </a:tr>
            </a:tbl>
          </a:graphicData>
        </a:graphic>
      </p:graphicFrame>
    </p:spTree>
    <p:extLst>
      <p:ext uri="{BB962C8B-B14F-4D97-AF65-F5344CB8AC3E}">
        <p14:creationId xmlns:p14="http://schemas.microsoft.com/office/powerpoint/2010/main" val="1127284366"/>
      </p:ext>
    </p:extLst>
  </p:cSld>
  <p:clrMapOvr>
    <a:masterClrMapping/>
  </p:clrMapOvr>
</p:sld>
</file>

<file path=ppt/theme/theme1.xml><?xml version="1.0" encoding="utf-8"?>
<a:theme xmlns:a="http://schemas.openxmlformats.org/drawingml/2006/main" name="1_Office Theme">
  <a:themeElements>
    <a:clrScheme name="NHS England">
      <a:dk1>
        <a:srgbClr val="231F20"/>
      </a:dk1>
      <a:lt1>
        <a:srgbClr val="FFFFFF"/>
      </a:lt1>
      <a:dk2>
        <a:srgbClr val="44546A"/>
      </a:dk2>
      <a:lt2>
        <a:srgbClr val="E7E6E6"/>
      </a:lt2>
      <a:accent1>
        <a:srgbClr val="005EB8"/>
      </a:accent1>
      <a:accent2>
        <a:srgbClr val="003087"/>
      </a:accent2>
      <a:accent3>
        <a:srgbClr val="0072CE"/>
      </a:accent3>
      <a:accent4>
        <a:srgbClr val="768692"/>
      </a:accent4>
      <a:accent5>
        <a:srgbClr val="E8EDEE"/>
      </a:accent5>
      <a:accent6>
        <a:srgbClr val="009639"/>
      </a:accent6>
      <a:hlink>
        <a:srgbClr val="00A499"/>
      </a:hlink>
      <a:folHlink>
        <a:srgbClr val="8A15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200519 - QoL slide template" id="{2FEA6496-B160-4369-836B-EED3636C1A58}" vid="{2FC801CB-787D-4702-97A1-657906FF8C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4A07F297CB714AA444711BE03C57E6" ma:contentTypeVersion="8" ma:contentTypeDescription="Create a new document." ma:contentTypeScope="" ma:versionID="44cedfab5a90c890980aa163f06d395f">
  <xsd:schema xmlns:xsd="http://www.w3.org/2001/XMLSchema" xmlns:xs="http://www.w3.org/2001/XMLSchema" xmlns:p="http://schemas.microsoft.com/office/2006/metadata/properties" xmlns:ns2="f90e7bc6-a3db-487f-b513-bfabef5bed32" xmlns:ns3="cccaf3ac-2de9-44d4-aa31-54302fceb5f7" xmlns:ns4="5d66da30-c57e-467e-bd92-94ce3dcc2d9c" targetNamespace="http://schemas.microsoft.com/office/2006/metadata/properties" ma:root="true" ma:fieldsID="9d0a37bc5eeda498f4a54b4266b83b25" ns2:_="" ns3:_="" ns4:_="">
    <xsd:import namespace="f90e7bc6-a3db-487f-b513-bfabef5bed32"/>
    <xsd:import namespace="cccaf3ac-2de9-44d4-aa31-54302fceb5f7"/>
    <xsd:import namespace="5d66da30-c57e-467e-bd92-94ce3dcc2d9c"/>
    <xsd:element name="properties">
      <xsd:complexType>
        <xsd:sequence>
          <xsd:element name="documentManagement">
            <xsd:complexType>
              <xsd:all>
                <xsd:element ref="ns2:TaxKeywordTaxHTField" minOccurs="0"/>
                <xsd:element ref="ns3:TaxCatchAll" minOccurs="0"/>
                <xsd:element ref="ns4:MediaServiceMetadata" minOccurs="0"/>
                <xsd:element ref="ns4:MediaServiceFastMetadata" minOccurs="0"/>
                <xsd:element ref="ns4:templ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e7bc6-a3db-487f-b513-bfabef5bed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149f758-a6f2-4b74-bc3e-e8922073796b}" ma:internalName="TaxCatchAll" ma:showField="CatchAllData" ma:web="f90e7bc6-a3db-487f-b513-bfabef5bed3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66da30-c57e-467e-bd92-94ce3dcc2d9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template" ma:index="13" nillable="true" ma:displayName="template" ma:format="Dropdown" ma:internalName="templa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CF3BF6-5D31-47E8-BB21-3E4B5AB3CD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e7bc6-a3db-487f-b513-bfabef5bed32"/>
    <ds:schemaRef ds:uri="cccaf3ac-2de9-44d4-aa31-54302fceb5f7"/>
    <ds:schemaRef ds:uri="5d66da30-c57e-467e-bd92-94ce3dcc2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200519 - QoL slide template</Template>
  <TotalTime>2867</TotalTime>
  <Words>957</Words>
  <Application>Microsoft Office PowerPoint</Application>
  <PresentationFormat>Custom</PresentationFormat>
  <Paragraphs>69</Paragraphs>
  <Slides>3</Slides>
  <Notes>0</Notes>
  <HiddenSlides>0</HiddenSlides>
  <MMClips>0</MMClips>
  <ScaleCrop>false</ScaleCrop>
  <HeadingPairs>
    <vt:vector size="4" baseType="variant">
      <vt:variant>
        <vt:lpstr>Theme</vt:lpstr>
      </vt:variant>
      <vt:variant>
        <vt:i4>2</vt:i4>
      </vt:variant>
      <vt:variant>
        <vt:lpstr>Slide Titles</vt:lpstr>
      </vt:variant>
      <vt:variant>
        <vt:i4>3</vt:i4>
      </vt:variant>
    </vt:vector>
  </HeadingPairs>
  <TitlesOfParts>
    <vt:vector size="5" baseType="lpstr">
      <vt:lpstr>1_Office Theme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Barton</dc:creator>
  <cp:lastModifiedBy>Helen Robertson</cp:lastModifiedBy>
  <cp:revision>16</cp:revision>
  <dcterms:created xsi:type="dcterms:W3CDTF">2020-06-21T18:48:46Z</dcterms:created>
  <dcterms:modified xsi:type="dcterms:W3CDTF">2020-12-04T10:11:12Z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0x010100A54A07F297CB714AA444711BE03C57E6</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ies>
</file>