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35360" y="1124744"/>
            <a:ext cx="10988917" cy="1008112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algn="l">
              <a:defRPr sz="3600" baseline="0">
                <a:solidFill>
                  <a:srgbClr val="0072C6"/>
                </a:solidFill>
              </a:defRPr>
            </a:lvl1pPr>
          </a:lstStyle>
          <a:p>
            <a:r>
              <a:rPr lang="en-GB" dirty="0"/>
              <a:t>Document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2062" y="2204865"/>
            <a:ext cx="9793087" cy="504825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730" y="476672"/>
            <a:ext cx="1422879" cy="4320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936"/>
            <a:ext cx="12192000" cy="403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3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9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02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32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47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602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rgbClr val="E3248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694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03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212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01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9011840" y="6453336"/>
            <a:ext cx="2844800" cy="404664"/>
          </a:xfrm>
        </p:spPr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71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rgbClr val="A25BA0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79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086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360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04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142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66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68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02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rgbClr val="33BBB1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3031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8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34433" y="188912"/>
            <a:ext cx="2209172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05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441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463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24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6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933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2638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2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34433" y="188912"/>
            <a:ext cx="2209172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06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2671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25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07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137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BB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09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813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35723" y="1660327"/>
            <a:ext cx="10464800" cy="576648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2C6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34434" y="2275200"/>
            <a:ext cx="11523133" cy="4106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6" name="Picture 5" descr="A group of people standing in a line&#10;&#10;Description automatically generated with low confidence">
            <a:extLst>
              <a:ext uri="{FF2B5EF4-FFF2-40B4-BE49-F238E27FC236}">
                <a16:creationId xmlns:a16="http://schemas.microsoft.com/office/drawing/2014/main" id="{936CF2E8-EC1F-4018-86CE-BBBD9DB9D1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75" y="-151667"/>
            <a:ext cx="7728065" cy="177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477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" r="-1"/>
          <a:stretch/>
        </p:blipFill>
        <p:spPr>
          <a:xfrm>
            <a:off x="0" y="0"/>
            <a:ext cx="12181645" cy="109835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12000" y="648001"/>
            <a:ext cx="11544640" cy="980800"/>
          </a:xfrm>
        </p:spPr>
        <p:txBody>
          <a:bodyPr anchor="ctr">
            <a:normAutofit/>
          </a:bodyPr>
          <a:lstStyle>
            <a:lvl1pPr algn="ctr">
              <a:defRPr sz="2400" b="1">
                <a:solidFill>
                  <a:srgbClr val="0072C6"/>
                </a:solidFill>
              </a:defRPr>
            </a:lvl1pPr>
            <a:lvl2pPr>
              <a:defRPr>
                <a:solidFill>
                  <a:srgbClr val="0072C6"/>
                </a:solidFill>
              </a:defRPr>
            </a:lvl2pPr>
            <a:lvl3pPr>
              <a:defRPr>
                <a:solidFill>
                  <a:srgbClr val="0072C6"/>
                </a:solidFill>
              </a:defRPr>
            </a:lvl3pPr>
            <a:lvl4pPr>
              <a:defRPr>
                <a:solidFill>
                  <a:srgbClr val="0072C6"/>
                </a:solidFill>
              </a:defRPr>
            </a:lvl4pPr>
            <a:lvl5pPr>
              <a:defRPr>
                <a:solidFill>
                  <a:srgbClr val="0072C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34433" y="1659600"/>
            <a:ext cx="11522207" cy="4321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0553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5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 lIns="91330" tIns="45670" rIns="91330" bIns="45670"/>
          <a:lstStyle>
            <a:lvl1pPr marL="177588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588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4434" y="1341440"/>
            <a:ext cx="11523133" cy="518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976320" y="6520260"/>
            <a:ext cx="2844800" cy="365125"/>
          </a:xfrm>
          <a:prstGeom prst="rect">
            <a:avLst/>
          </a:prstGeom>
        </p:spPr>
        <p:txBody>
          <a:bodyPr vert="horz" lIns="91363" tIns="45685" rIns="91363" bIns="45685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2635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5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 lIns="91330" tIns="45670" rIns="91330" bIns="45670"/>
          <a:lstStyle>
            <a:lvl1pPr marL="177588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588" indent="0">
              <a:defRPr sz="2200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4434" y="1341440"/>
            <a:ext cx="11523133" cy="518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11840" y="6525344"/>
            <a:ext cx="2844800" cy="288032"/>
          </a:xfrm>
          <a:prstGeom prst="rect">
            <a:avLst/>
          </a:prstGeom>
        </p:spPr>
        <p:txBody>
          <a:bodyPr vert="horz" lIns="91363" tIns="45685" rIns="91363" bIns="45685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/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66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A0BFB-A6AC-4463-840F-217CBBB2D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059F-F815-4AC3-A752-25404FA9E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32BB0-EBE1-4141-AB2E-8DC00B8D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2E5A-9290-486B-8093-A48165FD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9A514-16C1-4939-9A04-EFCBDA12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4C2E-CDB7-4DA1-8F6E-2C0EC2CF9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9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6" y="188916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 lIns="91330" tIns="45670" rIns="91330" bIns="45670"/>
          <a:lstStyle>
            <a:lvl1pPr marL="99893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6" y="692697"/>
            <a:ext cx="11523133" cy="432047"/>
          </a:xfrm>
        </p:spPr>
        <p:txBody>
          <a:bodyPr>
            <a:normAutofit/>
          </a:bodyPr>
          <a:lstStyle>
            <a:lvl1pPr marL="99893" indent="0">
              <a:defRPr sz="1238" baseline="0">
                <a:solidFill>
                  <a:srgbClr val="0072C6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4436" y="1341444"/>
            <a:ext cx="11523133" cy="518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11840" y="6381340"/>
            <a:ext cx="2844800" cy="365125"/>
          </a:xfrm>
          <a:prstGeom prst="rect">
            <a:avLst/>
          </a:prstGeom>
        </p:spPr>
        <p:txBody>
          <a:bodyPr vert="horz" lIns="91363" tIns="45685" rIns="91363" bIns="45685" rtlCol="0" anchor="ctr"/>
          <a:lstStyle>
            <a:lvl1pPr algn="r">
              <a:defRPr sz="675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C524A1-7B6A-464D-B8BC-8FE2E057339E}" type="slidenum">
              <a:rPr lang="en-GB" smtClean="0">
                <a:solidFill>
                  <a:srgbClr val="3F3F3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F3F3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5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31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7586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35360" y="190801"/>
            <a:ext cx="11523133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37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1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endParaRPr lang="en-GB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34434" y="1340768"/>
            <a:ext cx="9313333" cy="504056"/>
          </a:xfrm>
        </p:spPr>
        <p:txBody>
          <a:bodyPr>
            <a:noAutofit/>
          </a:bodyPr>
          <a:lstStyle>
            <a:lvl1pPr>
              <a:defRPr sz="3600" baseline="0">
                <a:solidFill>
                  <a:schemeClr val="bg1"/>
                </a:solidFill>
                <a:latin typeface="+mj-lt"/>
              </a:defRPr>
            </a:lvl1pPr>
            <a:lvl2pPr>
              <a:defRPr sz="3600">
                <a:solidFill>
                  <a:schemeClr val="bg1"/>
                </a:solidFill>
                <a:latin typeface="+mj-lt"/>
              </a:defRPr>
            </a:lvl2pPr>
            <a:lvl3pPr>
              <a:defRPr sz="3600">
                <a:solidFill>
                  <a:schemeClr val="bg1"/>
                </a:solidFill>
                <a:latin typeface="+mj-lt"/>
              </a:defRPr>
            </a:lvl3pPr>
            <a:lvl4pPr>
              <a:defRPr sz="3600">
                <a:solidFill>
                  <a:schemeClr val="bg1"/>
                </a:solidFill>
                <a:latin typeface="+mj-lt"/>
              </a:defRPr>
            </a:lvl4pPr>
            <a:lvl5pPr>
              <a:defRPr sz="36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Divider Slide 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10555" y="188912"/>
            <a:ext cx="2233051" cy="115252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01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310555" y="6165304"/>
            <a:ext cx="1145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solidFill>
                  <a:schemeClr val="bg1"/>
                </a:solidFill>
              </a:rPr>
              <a:t>Transforming</a:t>
            </a:r>
            <a:r>
              <a:rPr lang="en-GB" sz="1800" i="1" baseline="0" dirty="0">
                <a:solidFill>
                  <a:schemeClr val="bg1"/>
                </a:solidFill>
              </a:rPr>
              <a:t> London’s health and care together</a:t>
            </a:r>
            <a:endParaRPr lang="en-GB" sz="1800" i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10555" y="6165304"/>
            <a:ext cx="11450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76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4" y="692697"/>
            <a:ext cx="11523133" cy="432047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1439"/>
            <a:ext cx="11523133" cy="4967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8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marL="952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4434" y="1342801"/>
            <a:ext cx="5666317" cy="5113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6096001" y="1341438"/>
            <a:ext cx="5760640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34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4434" y="188914"/>
            <a:ext cx="11523133" cy="5037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Click to edit Master title style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34433" y="1341438"/>
            <a:ext cx="3744384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71434" y="1341438"/>
            <a:ext cx="364913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113185" y="1341438"/>
            <a:ext cx="3744383" cy="5040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34434" y="692697"/>
            <a:ext cx="11523133" cy="360040"/>
          </a:xfrm>
        </p:spPr>
        <p:txBody>
          <a:bodyPr>
            <a:normAutofit/>
          </a:bodyPr>
          <a:lstStyle>
            <a:lvl1pPr marL="177800" indent="0">
              <a:defRPr sz="2200" baseline="0">
                <a:solidFill>
                  <a:schemeClr val="accent5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Subtitle 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36000" y="190801"/>
            <a:ext cx="11523133" cy="503783"/>
          </a:xfrm>
          <a:prstGeom prst="rect">
            <a:avLst/>
          </a:prstGeom>
          <a:solidFill>
            <a:srgbClr val="0091C9"/>
          </a:solidFill>
        </p:spPr>
        <p:txBody>
          <a:bodyPr/>
          <a:lstStyle>
            <a:lvl1pPr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0" indent="0"/>
            <a:r>
              <a:rPr lang="en-US" sz="2400" dirty="0"/>
              <a:t>Click to edit Master title style</a:t>
            </a:r>
            <a:endParaRPr lang="en-GB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20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4434" y="908050"/>
            <a:ext cx="11523133" cy="54737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011840" y="63813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8FC524A1-7B6A-464D-B8BC-8FE2E057339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0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hf hdr="0" ftr="0" dt="0"/>
  <p:txStyles>
    <p:titleStyle>
      <a:lvl1pPr algn="l" defTabSz="914400" rtl="0" eaLnBrk="1" latinLnBrk="0" hangingPunct="1">
        <a:spcBef>
          <a:spcPts val="60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809625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079500" indent="-269875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8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lp.ethnicminoritynetwork@nhs.net" TargetMode="Externa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1FE3A-31C0-4DE1-859C-8E71E04B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1880" y="6381329"/>
            <a:ext cx="2844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C524A1-7B6A-464D-B8BC-8FE2E057339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F3F3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F3F3F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C67B-E664-42A1-9A81-CE4B02E611D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4474" y="2275200"/>
            <a:ext cx="11523133" cy="4106128"/>
          </a:xfrm>
        </p:spPr>
        <p:txBody>
          <a:bodyPr>
            <a:normAutofit/>
          </a:bodyPr>
          <a:lstStyle/>
          <a:p>
            <a:r>
              <a:rPr lang="en-GB" sz="4400" dirty="0"/>
              <a:t> </a:t>
            </a:r>
          </a:p>
          <a:p>
            <a:endParaRPr lang="en-GB" sz="4400" dirty="0"/>
          </a:p>
          <a:p>
            <a:endParaRPr lang="en-GB" sz="4400" dirty="0"/>
          </a:p>
          <a:p>
            <a:endParaRPr lang="en-GB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158AF-C116-4235-8B1D-99726FE34BB5}"/>
              </a:ext>
            </a:extLst>
          </p:cNvPr>
          <p:cNvSpPr/>
          <p:nvPr/>
        </p:nvSpPr>
        <p:spPr>
          <a:xfrm>
            <a:off x="6356834" y="2963524"/>
            <a:ext cx="5515820" cy="2643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"/>
              <a:tabLst>
                <a:tab pos="22860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Key speakers at the next meeting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"/>
              <a:tabLst>
                <a:tab pos="22860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Mary Edward (Wessex Cancer Alliance) 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will be speaking developing AHPs/First contact practitioners in primary care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FFFFFF"/>
              </a:buClr>
              <a:buSzTx/>
              <a:buFont typeface="Wingdings" panose="05000000000000000000" pitchFamily="2" charset="2"/>
              <a:buChar char=""/>
              <a:tabLst>
                <a:tab pos="228600" algn="l"/>
              </a:tabLst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Alex Greenway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(NHS </a:t>
            </a:r>
            <a:r>
              <a:rPr lang="en-GB" sz="16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Surrey Heartlands 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CCG) will be </a:t>
            </a:r>
            <a:r>
              <a:rPr lang="en-GB" sz="160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speaking about </a:t>
            </a:r>
            <a:r>
              <a:rPr lang="en-GB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training/education to health and care staff on cancer as a long term condition.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268130-6953-4C9F-A826-3BAD9F3823C2}"/>
              </a:ext>
            </a:extLst>
          </p:cNvPr>
          <p:cNvSpPr/>
          <p:nvPr/>
        </p:nvSpPr>
        <p:spPr>
          <a:xfrm>
            <a:off x="359824" y="1624673"/>
            <a:ext cx="11523133" cy="116095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National Primary Care (Personalised Cancer Care) Discussion Group</a:t>
            </a:r>
          </a:p>
          <a:p>
            <a:pPr lvl="0" algn="ctr">
              <a:defRPr/>
            </a:pPr>
            <a:r>
              <a:rPr lang="en-GB" sz="2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Meets quarterly: The next meeting is on 2 Nov 2021, 13:00-14:00 via MS Teams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21FE75-CD8A-457F-834C-46E5C59A5A0D}"/>
              </a:ext>
            </a:extLst>
          </p:cNvPr>
          <p:cNvSpPr/>
          <p:nvPr/>
        </p:nvSpPr>
        <p:spPr>
          <a:xfrm>
            <a:off x="349520" y="5658567"/>
            <a:ext cx="11523133" cy="10358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To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this group or </a:t>
            </a:r>
            <a:r>
              <a:rPr lang="en-GB" dirty="0">
                <a:solidFill>
                  <a:prstClr val="white"/>
                </a:solidFill>
              </a:rPr>
              <a:t>for more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information, please </a:t>
            </a:r>
            <a:r>
              <a:rPr lang="en-GB" noProof="0" dirty="0">
                <a:solidFill>
                  <a:prstClr val="white"/>
                </a:solidFill>
                <a:latin typeface="Arial"/>
              </a:rPr>
              <a:t>c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ontact 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jasontong@nhs.net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D7D2E4-52A2-4E6A-B786-940B2AAD7D95}"/>
              </a:ext>
            </a:extLst>
          </p:cNvPr>
          <p:cNvSpPr/>
          <p:nvPr/>
        </p:nvSpPr>
        <p:spPr>
          <a:xfrm>
            <a:off x="359824" y="2963524"/>
            <a:ext cx="5911659" cy="2643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national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discussion group focuses on how primary care can add </a:t>
            </a:r>
            <a:r>
              <a:rPr lang="en-GB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the cancer patients’ experience through </a:t>
            </a:r>
            <a:r>
              <a:rPr lang="en-GB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developing the role of primary care nurses in cancer and improving integrated care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We will use this time to share good practice, discuss challenges and identify synergy.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GB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welcome anyone to join this group from any background nationally who is interested in this topic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66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96"/>
    </mc:Choice>
    <mc:Fallback xmlns="">
      <p:transition spd="slow" advTm="12496"/>
    </mc:Fallback>
  </mc:AlternateContent>
</p:sld>
</file>

<file path=ppt/theme/theme1.xml><?xml version="1.0" encoding="utf-8"?>
<a:theme xmlns:a="http://schemas.openxmlformats.org/drawingml/2006/main" name="Healthy London_Powerpoint template v2">
  <a:themeElements>
    <a:clrScheme name="Healthy London PPT colours">
      <a:dk1>
        <a:srgbClr val="3F3F3F"/>
      </a:dk1>
      <a:lt1>
        <a:sysClr val="window" lastClr="FFFFFF"/>
      </a:lt1>
      <a:dk2>
        <a:srgbClr val="0091C9"/>
      </a:dk2>
      <a:lt2>
        <a:srgbClr val="B4E7FE"/>
      </a:lt2>
      <a:accent1>
        <a:srgbClr val="E32486"/>
      </a:accent1>
      <a:accent2>
        <a:srgbClr val="A25BA0"/>
      </a:accent2>
      <a:accent3>
        <a:srgbClr val="33BBB1"/>
      </a:accent3>
      <a:accent4>
        <a:srgbClr val="003893"/>
      </a:accent4>
      <a:accent5>
        <a:srgbClr val="3F3F3F"/>
      </a:accent5>
      <a:accent6>
        <a:srgbClr val="0072C6"/>
      </a:accent6>
      <a:hlink>
        <a:srgbClr val="0000FF"/>
      </a:hlink>
      <a:folHlink>
        <a:srgbClr val="800080"/>
      </a:folHlink>
    </a:clrScheme>
    <a:fontScheme name="London Health Partnership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Healthy London_Powerpoint template v2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Dyer (NHS South West London CCG)</dc:creator>
  <cp:lastModifiedBy>ROBERTSON, Helen (NHS BATH AND NORTH EAST SOMERSET, SWINDON AND WILTSHIRE CCG)</cp:lastModifiedBy>
  <cp:revision>22</cp:revision>
  <dcterms:created xsi:type="dcterms:W3CDTF">2020-11-05T12:59:41Z</dcterms:created>
  <dcterms:modified xsi:type="dcterms:W3CDTF">2021-10-29T09:25:11Z</dcterms:modified>
</cp:coreProperties>
</file>