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son-Duffy, Chloe" initials="LC" lastIdx="2" clrIdx="0">
    <p:extLst>
      <p:ext uri="{19B8F6BF-5375-455C-9EA6-DF929625EA0E}">
        <p15:presenceInfo xmlns:p15="http://schemas.microsoft.com/office/powerpoint/2012/main" userId="S::Chloe.Lawson-Duffy@dhsc.gov.uk::92222567-d472-4089-8845-ff8c209a4e7b" providerId="AD"/>
      </p:ext>
    </p:extLst>
  </p:cmAuthor>
  <p:cmAuthor id="2" name="Farren, Becky" initials="FB" lastIdx="5" clrIdx="1">
    <p:extLst>
      <p:ext uri="{19B8F6BF-5375-455C-9EA6-DF929625EA0E}">
        <p15:presenceInfo xmlns:p15="http://schemas.microsoft.com/office/powerpoint/2012/main" userId="S::becky.farren@dhsc.gov.uk::3e52e108-f898-4a66-9a4c-5d9dad289b4d" providerId="AD"/>
      </p:ext>
    </p:extLst>
  </p:cmAuthor>
  <p:cmAuthor id="3" name="English, Pippa" initials="EP" lastIdx="1" clrIdx="2">
    <p:extLst>
      <p:ext uri="{19B8F6BF-5375-455C-9EA6-DF929625EA0E}">
        <p15:presenceInfo xmlns:p15="http://schemas.microsoft.com/office/powerpoint/2012/main" userId="S::Pippa.English@dhsc.gov.uk::364920cd-db0c-41e6-8edc-81fe84e759ff" providerId="AD"/>
      </p:ext>
    </p:extLst>
  </p:cmAuthor>
  <p:cmAuthor id="4" name="McCotter, Viv" initials="MV" lastIdx="6" clrIdx="3">
    <p:extLst>
      <p:ext uri="{19B8F6BF-5375-455C-9EA6-DF929625EA0E}">
        <p15:presenceInfo xmlns:p15="http://schemas.microsoft.com/office/powerpoint/2012/main" userId="S::Viv.McCotter@dhsc.gov.uk::8875e495-11f4-4bf3-9966-e60c43d75a34" providerId="AD"/>
      </p:ext>
    </p:extLst>
  </p:cmAuthor>
  <p:cmAuthor id="5" name="Kitching, Emily" initials="KE" lastIdx="1" clrIdx="4">
    <p:extLst>
      <p:ext uri="{19B8F6BF-5375-455C-9EA6-DF929625EA0E}">
        <p15:presenceInfo xmlns:p15="http://schemas.microsoft.com/office/powerpoint/2012/main" userId="S::Emily.Kitching@dhsc.gov.uk::09277bbf-4055-4f73-b8f4-9592c4fb93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00AFA0"/>
    <a:srgbClr val="007E72"/>
    <a:srgbClr val="009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DF0D5-0369-43FC-96FC-C6562EAA0B6D}" v="1" dt="2021-10-01T09:05:25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33" autoAdjust="0"/>
    <p:restoredTop sz="93640" autoAdjust="0"/>
  </p:normalViewPr>
  <p:slideViewPr>
    <p:cSldViewPr snapToGrid="0">
      <p:cViewPr varScale="1">
        <p:scale>
          <a:sx n="72" d="100"/>
          <a:sy n="72" d="100"/>
        </p:scale>
        <p:origin x="3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C2B71-1C6E-4D28-BAD6-860B3800814D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812AB-D3CC-4FE6-8BCA-1F391BCA2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8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0812AB-D3CC-4FE6-8BCA-1F391BCA26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4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9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7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6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70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6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97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5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6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5A82-59C5-4408-9C94-01E9D0C8618F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96AA-96AB-4417-97DE-FE844400E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4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hyperlink" Target="https://www.gov.uk/government/consultations/extending-free-ppe-to-the-health-and-care-sector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122287-A912-4678-91C8-8D4874D48369}"/>
              </a:ext>
            </a:extLst>
          </p:cNvPr>
          <p:cNvCxnSpPr/>
          <p:nvPr/>
        </p:nvCxnSpPr>
        <p:spPr>
          <a:xfrm>
            <a:off x="0" y="9312744"/>
            <a:ext cx="6858000" cy="0"/>
          </a:xfrm>
          <a:prstGeom prst="line">
            <a:avLst/>
          </a:prstGeom>
          <a:ln w="38100">
            <a:solidFill>
              <a:srgbClr val="00AF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A6021A9-6812-4C00-8A80-95A13F0FB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8" y="9441793"/>
            <a:ext cx="3467100" cy="28053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ADF987-57FB-494A-AE87-33C0F166BC30}"/>
              </a:ext>
            </a:extLst>
          </p:cNvPr>
          <p:cNvSpPr/>
          <p:nvPr/>
        </p:nvSpPr>
        <p:spPr>
          <a:xfrm>
            <a:off x="202018" y="242531"/>
            <a:ext cx="6509529" cy="696167"/>
          </a:xfrm>
          <a:prstGeom prst="rect">
            <a:avLst/>
          </a:prstGeom>
          <a:ln w="28575">
            <a:solidFill>
              <a:srgbClr val="00AFA0"/>
            </a:solidFill>
          </a:ln>
        </p:spPr>
        <p:txBody>
          <a:bodyPr wrap="square" anchor="ctr">
            <a:spAutoFit/>
          </a:bodyPr>
          <a:lstStyle/>
          <a:p>
            <a:pPr algn="ctr" fontAlgn="base"/>
            <a:endParaRPr lang="en-GB" sz="2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F66D949-0BD3-4C0E-9F6E-D0B06E14D773}"/>
              </a:ext>
            </a:extLst>
          </p:cNvPr>
          <p:cNvSpPr/>
          <p:nvPr/>
        </p:nvSpPr>
        <p:spPr>
          <a:xfrm>
            <a:off x="243424" y="1180220"/>
            <a:ext cx="6509526" cy="1148866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of Health and Social Care has launched a public consultation on extending free PPE to the health and care sector beyond 31st March 2022. The consultation will close on the 31</a:t>
            </a:r>
            <a:r>
              <a:rPr lang="en-GB" sz="13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2021.</a:t>
            </a:r>
          </a:p>
          <a:p>
            <a:endParaRPr lang="en-GB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is committed to providing free, COVID-19 PPE until 31</a:t>
            </a:r>
            <a:r>
              <a:rPr lang="en-GB" sz="13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2022. It is considering whether to extend the provision of free PPE beyond its current end date.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8B7228-FD33-43AD-B69C-54B8677499AD}"/>
              </a:ext>
            </a:extLst>
          </p:cNvPr>
          <p:cNvSpPr/>
          <p:nvPr/>
        </p:nvSpPr>
        <p:spPr>
          <a:xfrm>
            <a:off x="243424" y="7994475"/>
            <a:ext cx="6413991" cy="1241593"/>
          </a:xfrm>
          <a:prstGeom prst="rect">
            <a:avLst/>
          </a:prstGeom>
          <a:ln>
            <a:solidFill>
              <a:srgbClr val="00AF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5AAED4-42A4-4153-BE28-720F6419A283}"/>
              </a:ext>
            </a:extLst>
          </p:cNvPr>
          <p:cNvGrpSpPr/>
          <p:nvPr/>
        </p:nvGrpSpPr>
        <p:grpSpPr>
          <a:xfrm>
            <a:off x="876764" y="2963361"/>
            <a:ext cx="5242852" cy="4997493"/>
            <a:chOff x="700548" y="2948750"/>
            <a:chExt cx="5615166" cy="584119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417DD9A-BE28-415D-92B3-A3A84D5DA9B5}"/>
                </a:ext>
              </a:extLst>
            </p:cNvPr>
            <p:cNvGrpSpPr/>
            <p:nvPr/>
          </p:nvGrpSpPr>
          <p:grpSpPr>
            <a:xfrm>
              <a:off x="715855" y="2948750"/>
              <a:ext cx="5599859" cy="5799991"/>
              <a:chOff x="176976" y="2590144"/>
              <a:chExt cx="6504047" cy="5975935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C9693A05-43E7-4794-B14B-56F4F25C79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6976" y="5905343"/>
                <a:ext cx="6504047" cy="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D4DFB30-94AF-4265-83D9-B3AC8E96CD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52470" y="2590144"/>
                <a:ext cx="0" cy="5975935"/>
              </a:xfrm>
              <a:prstGeom prst="line">
                <a:avLst/>
              </a:prstGeom>
              <a:ln w="12700">
                <a:solidFill>
                  <a:srgbClr val="00AF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13AEF8EC-466E-49F1-870D-B9AC114C7E37}"/>
                </a:ext>
              </a:extLst>
            </p:cNvPr>
            <p:cNvGrpSpPr/>
            <p:nvPr/>
          </p:nvGrpSpPr>
          <p:grpSpPr>
            <a:xfrm>
              <a:off x="5623095" y="6223163"/>
              <a:ext cx="298420" cy="287936"/>
              <a:chOff x="3428999" y="4800827"/>
              <a:chExt cx="428712" cy="39519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AAD9ED0-F03B-4146-8CAB-A8AC72D3DD14}"/>
                  </a:ext>
                </a:extLst>
              </p:cNvPr>
              <p:cNvSpPr/>
              <p:nvPr/>
            </p:nvSpPr>
            <p:spPr>
              <a:xfrm>
                <a:off x="3428999" y="5022049"/>
                <a:ext cx="116961" cy="913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6510184-3660-4C7E-9042-E3239311910A}"/>
                  </a:ext>
                </a:extLst>
              </p:cNvPr>
              <p:cNvSpPr/>
              <p:nvPr/>
            </p:nvSpPr>
            <p:spPr>
              <a:xfrm rot="959402">
                <a:off x="3719854" y="5111769"/>
                <a:ext cx="137857" cy="842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62F78F9-F637-46AE-A0A2-7F36918759EB}"/>
                  </a:ext>
                </a:extLst>
              </p:cNvPr>
              <p:cNvSpPr/>
              <p:nvPr/>
            </p:nvSpPr>
            <p:spPr>
              <a:xfrm>
                <a:off x="3656093" y="4800827"/>
                <a:ext cx="138110" cy="1509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C18C1A87-EDD7-4222-831B-4ED3D9CF88F1}"/>
                </a:ext>
              </a:extLst>
            </p:cNvPr>
            <p:cNvSpPr/>
            <p:nvPr/>
          </p:nvSpPr>
          <p:spPr>
            <a:xfrm>
              <a:off x="700548" y="2978440"/>
              <a:ext cx="2565262" cy="497349"/>
            </a:xfrm>
            <a:prstGeom prst="roundRect">
              <a:avLst/>
            </a:prstGeom>
            <a:solidFill>
              <a:srgbClr val="00A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n-GB" sz="1200" b="1" dirty="0"/>
                <a:t>Reasons for the consultation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2FF688E8-66A7-438E-B73C-DCD9D9610146}"/>
                </a:ext>
              </a:extLst>
            </p:cNvPr>
            <p:cNvSpPr/>
            <p:nvPr/>
          </p:nvSpPr>
          <p:spPr>
            <a:xfrm>
              <a:off x="3607657" y="2978290"/>
              <a:ext cx="2669722" cy="486728"/>
            </a:xfrm>
            <a:prstGeom prst="roundRect">
              <a:avLst/>
            </a:prstGeom>
            <a:solidFill>
              <a:srgbClr val="00A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n-GB" sz="1200" b="1" dirty="0"/>
                <a:t>Scope of the consultation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47CCCD4-CAE2-4721-8CF4-A88191BDDD59}"/>
                </a:ext>
              </a:extLst>
            </p:cNvPr>
            <p:cNvSpPr/>
            <p:nvPr/>
          </p:nvSpPr>
          <p:spPr>
            <a:xfrm>
              <a:off x="3591580" y="5480947"/>
              <a:ext cx="2623480" cy="433514"/>
            </a:xfrm>
            <a:prstGeom prst="roundRect">
              <a:avLst/>
            </a:prstGeom>
            <a:solidFill>
              <a:srgbClr val="00A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n-GB" sz="1200" b="1" dirty="0"/>
                <a:t>What will happen with the outcomes of the consultation?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8AB874C-16D4-4F18-B39F-A8CDB48F5874}"/>
                </a:ext>
              </a:extLst>
            </p:cNvPr>
            <p:cNvSpPr txBox="1"/>
            <p:nvPr/>
          </p:nvSpPr>
          <p:spPr>
            <a:xfrm>
              <a:off x="751203" y="3551527"/>
              <a:ext cx="2425963" cy="5125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In response to COVID-19, </a:t>
              </a:r>
              <a:r>
                <a:rPr lang="en-GB" sz="900" b="1" dirty="0"/>
                <a:t>DHSC is committed to providing this central, free provision of COVID-19 PPE</a:t>
              </a:r>
              <a:r>
                <a:rPr lang="en-GB" sz="900" dirty="0"/>
                <a:t> until 31st March 2022.</a:t>
              </a:r>
            </a:p>
            <a:p>
              <a:endParaRPr lang="en-GB" sz="900" dirty="0"/>
            </a:p>
            <a:p>
              <a:r>
                <a:rPr lang="en-GB" sz="900" dirty="0"/>
                <a:t>Given current case numbers and guidance, we </a:t>
              </a:r>
              <a:r>
                <a:rPr lang="en-GB" sz="900" b="1" dirty="0"/>
                <a:t>expect PPE usage to remain at COVID-19 levels beyond March 2022 </a:t>
              </a:r>
              <a:r>
                <a:rPr lang="en-GB" sz="900" dirty="0"/>
                <a:t>putting significant upward pressure on health and care costs in the next financial year. We have sufficient stock centrally to continue to support providers to meet their COVID-19 PPE needs. The Department is therefore considering whether to extend the provision of free PPE beyond its current end date of 31st March 2022. </a:t>
              </a:r>
              <a:r>
                <a:rPr lang="en-GB" sz="900" b="1" dirty="0"/>
                <a:t>This consultation will inform the Department's decision. </a:t>
              </a:r>
            </a:p>
            <a:p>
              <a:endParaRPr lang="en-GB" sz="900" dirty="0"/>
            </a:p>
            <a:p>
              <a:r>
                <a:rPr lang="en-GB" sz="900" dirty="0"/>
                <a:t>Supporting our front-line health and care staff is our priority. However, the Department recognises that continuing to intervene in the PPE market in the UK could have a negative impact on the businesses who operate in this market. We therefore </a:t>
              </a:r>
              <a:r>
                <a:rPr lang="en-GB" sz="900" b="1" dirty="0"/>
                <a:t>welcome views from a broad range of stakeholders </a:t>
              </a:r>
              <a:r>
                <a:rPr lang="en-GB" sz="900" dirty="0"/>
                <a:t>on extending the current free provision to ensure we make a well-balanced and considered decision.</a:t>
              </a:r>
            </a:p>
            <a:p>
              <a:pPr>
                <a:lnSpc>
                  <a:spcPts val="800"/>
                </a:lnSpc>
              </a:pPr>
              <a:endParaRPr lang="en-GB" sz="900" dirty="0"/>
            </a:p>
            <a:p>
              <a:pPr>
                <a:lnSpc>
                  <a:spcPts val="800"/>
                </a:lnSpc>
              </a:pPr>
              <a:r>
                <a:rPr lang="en-GB" sz="900" dirty="0"/>
                <a:t> </a:t>
              </a:r>
            </a:p>
            <a:p>
              <a:pPr>
                <a:lnSpc>
                  <a:spcPts val="800"/>
                </a:lnSpc>
              </a:pPr>
              <a:endParaRPr lang="en-GB" sz="900" dirty="0"/>
            </a:p>
            <a:p>
              <a:pPr>
                <a:lnSpc>
                  <a:spcPts val="800"/>
                </a:lnSpc>
              </a:pPr>
              <a:endParaRPr lang="en-GB" sz="900" dirty="0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90AE033-F66E-4592-A7EB-21CE883F86D0}"/>
                </a:ext>
              </a:extLst>
            </p:cNvPr>
            <p:cNvSpPr/>
            <p:nvPr/>
          </p:nvSpPr>
          <p:spPr>
            <a:xfrm rot="20287428">
              <a:off x="714879" y="7315013"/>
              <a:ext cx="110051" cy="899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32AE629-3B1C-4B6C-B310-94B53389F73F}"/>
                </a:ext>
              </a:extLst>
            </p:cNvPr>
            <p:cNvSpPr txBox="1"/>
            <p:nvPr/>
          </p:nvSpPr>
          <p:spPr>
            <a:xfrm>
              <a:off x="3643451" y="3542076"/>
              <a:ext cx="2617254" cy="1888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The consultation covers</a:t>
              </a:r>
              <a:r>
                <a:rPr lang="en-GB" sz="900" b="1" dirty="0"/>
                <a:t> all health and care settings. </a:t>
              </a:r>
              <a:r>
                <a:rPr lang="en-GB" sz="900" dirty="0"/>
                <a:t>This includes NHS Trusts/Foundation trusts, community health and care services, dentists and orthodontists, general practice, pharmacists, optometrists, mental health services, palliative and end of life care (including hospices), and adult social care. </a:t>
              </a:r>
            </a:p>
            <a:p>
              <a:endParaRPr lang="en-GB" sz="900" b="1" dirty="0"/>
            </a:p>
            <a:p>
              <a:r>
                <a:rPr lang="en-GB" sz="900" dirty="0"/>
                <a:t>There are non-health and care settings who currently receive the free, central provision but these are out of scope of this consultation.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7B8EC48-5AC1-4B21-9F5B-455746ADE7BC}"/>
                </a:ext>
              </a:extLst>
            </p:cNvPr>
            <p:cNvSpPr txBox="1"/>
            <p:nvPr/>
          </p:nvSpPr>
          <p:spPr>
            <a:xfrm>
              <a:off x="3632526" y="5930035"/>
              <a:ext cx="2576015" cy="285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14400">
                <a:defRPr/>
              </a:pPr>
              <a:r>
                <a:rPr lang="en-GB" sz="900" dirty="0"/>
                <a:t>The consultation responses will be a key factor when making our decision. However, whilst the popularity of an option will be considered, it will not determine the decision. </a:t>
              </a:r>
              <a:r>
                <a:rPr lang="en-GB" sz="900" b="1" dirty="0"/>
                <a:t>Consultation responses will also be considered against other factors</a:t>
              </a:r>
              <a:r>
                <a:rPr lang="en-GB" sz="900" dirty="0"/>
                <a:t> such as value for money, the impact to the PPE market, the safety of health and care staff and available funding. </a:t>
              </a:r>
            </a:p>
            <a:p>
              <a:pPr lvl="0" defTabSz="914400">
                <a:defRPr/>
              </a:pPr>
              <a:endParaRPr lang="en-GB" sz="900" dirty="0"/>
            </a:p>
            <a:p>
              <a:pPr lvl="0" defTabSz="914400">
                <a:defRPr/>
              </a:pPr>
              <a:r>
                <a:rPr lang="en-GB" sz="900" dirty="0"/>
                <a:t>Evidence provided during the consultation will provide further insight into these other factors. </a:t>
              </a:r>
            </a:p>
            <a:p>
              <a:pPr lvl="0" defTabSz="914400">
                <a:defRPr/>
              </a:pPr>
              <a:endParaRPr lang="en-GB" sz="900" dirty="0"/>
            </a:p>
            <a:p>
              <a:pPr lvl="0" defTabSz="914400">
                <a:defRPr/>
              </a:pPr>
              <a:r>
                <a:rPr lang="en-GB" sz="900" dirty="0"/>
                <a:t>Respondent information provided as part of the consultation response will provide insight into how views differ across sectors and organisation types. These differences will also inform our decision.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3A564D87-0D53-4987-8762-266324F841F9}"/>
              </a:ext>
            </a:extLst>
          </p:cNvPr>
          <p:cNvSpPr txBox="1"/>
          <p:nvPr/>
        </p:nvSpPr>
        <p:spPr>
          <a:xfrm>
            <a:off x="308815" y="8069215"/>
            <a:ext cx="1843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A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dates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80C4D4D-A30F-437F-A161-F8A9E88D02FB}"/>
              </a:ext>
            </a:extLst>
          </p:cNvPr>
          <p:cNvSpPr/>
          <p:nvPr/>
        </p:nvSpPr>
        <p:spPr>
          <a:xfrm>
            <a:off x="1758682" y="8253125"/>
            <a:ext cx="818880" cy="673294"/>
          </a:xfrm>
          <a:prstGeom prst="roundRect">
            <a:avLst/>
          </a:prstGeom>
          <a:solidFill>
            <a:srgbClr val="00AFA0"/>
          </a:solidFill>
          <a:ln>
            <a:solidFill>
              <a:srgbClr val="00A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1 October 2021 – 31 October 2021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8CCC1C-DA74-4114-9258-1786ADB23F83}"/>
              </a:ext>
            </a:extLst>
          </p:cNvPr>
          <p:cNvSpPr txBox="1"/>
          <p:nvPr/>
        </p:nvSpPr>
        <p:spPr>
          <a:xfrm>
            <a:off x="292317" y="8343066"/>
            <a:ext cx="165747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270"/>
            <a:r>
              <a:rPr lang="en-GB" sz="1000" b="1" dirty="0">
                <a:latin typeface="Arial"/>
                <a:cs typeface="Arial"/>
              </a:rPr>
              <a:t>The consultation will open on 1st October and close at 23:45 on 31st October. </a:t>
            </a:r>
            <a:endParaRPr lang="en-US"/>
          </a:p>
          <a:p>
            <a:pPr marL="172800" indent="-171450">
              <a:buFont typeface="Arial" panose="020B0604020202020204" pitchFamily="34" charset="0"/>
              <a:buChar char="•"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17C97C1-BF9E-405B-9402-392369BD4DAE}"/>
              </a:ext>
            </a:extLst>
          </p:cNvPr>
          <p:cNvSpPr txBox="1"/>
          <p:nvPr/>
        </p:nvSpPr>
        <p:spPr>
          <a:xfrm>
            <a:off x="2757736" y="8243925"/>
            <a:ext cx="2999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50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The consultation is available on GOV.UK: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https://www.gov.uk/government/consultations/extending-free-ppe-to-the-health-and-care-sector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Alternatively, you can send your responses and any supporting evidence to </a:t>
            </a:r>
            <a:r>
              <a:rPr lang="en-GB" sz="1000" b="1" dirty="0">
                <a:solidFill>
                  <a:srgbClr val="00A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PPE.strategy@dhsc.gov</a:t>
            </a:r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2C5B65C-FAA5-4B23-8086-2B437B56C183}"/>
              </a:ext>
            </a:extLst>
          </p:cNvPr>
          <p:cNvSpPr txBox="1"/>
          <p:nvPr/>
        </p:nvSpPr>
        <p:spPr>
          <a:xfrm>
            <a:off x="2719212" y="8061720"/>
            <a:ext cx="2362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A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to find the consultation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39ABD018-5A1F-4BFC-825F-117796FAFB9C}"/>
              </a:ext>
            </a:extLst>
          </p:cNvPr>
          <p:cNvSpPr/>
          <p:nvPr/>
        </p:nvSpPr>
        <p:spPr>
          <a:xfrm>
            <a:off x="5693174" y="8259426"/>
            <a:ext cx="818880" cy="673294"/>
          </a:xfrm>
          <a:prstGeom prst="roundRect">
            <a:avLst/>
          </a:prstGeom>
          <a:solidFill>
            <a:srgbClr val="00AFA0"/>
          </a:solidFill>
          <a:ln>
            <a:solidFill>
              <a:srgbClr val="00A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99F7EA-9A26-4821-B00D-92178AE316FC}"/>
              </a:ext>
            </a:extLst>
          </p:cNvPr>
          <p:cNvSpPr/>
          <p:nvPr/>
        </p:nvSpPr>
        <p:spPr>
          <a:xfrm>
            <a:off x="284834" y="269402"/>
            <a:ext cx="6426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DHSC is consulting on extending the provision of free, COVID-19 PPE beyond March 2022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17C3E-35B4-4DCA-8454-45C644C43C6A}"/>
              </a:ext>
            </a:extLst>
          </p:cNvPr>
          <p:cNvSpPr txBox="1"/>
          <p:nvPr/>
        </p:nvSpPr>
        <p:spPr>
          <a:xfrm>
            <a:off x="292317" y="2492886"/>
            <a:ext cx="641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DHSC welcomes the views of health and care providers</a:t>
            </a:r>
          </a:p>
          <a:p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E180A4-4D0E-4108-9906-DACF7BE93278}"/>
              </a:ext>
            </a:extLst>
          </p:cNvPr>
          <p:cNvGrpSpPr/>
          <p:nvPr/>
        </p:nvGrpSpPr>
        <p:grpSpPr>
          <a:xfrm>
            <a:off x="-59913" y="2939209"/>
            <a:ext cx="914400" cy="1031203"/>
            <a:chOff x="-30336" y="3216134"/>
            <a:chExt cx="914400" cy="1031203"/>
          </a:xfrm>
        </p:grpSpPr>
        <p:pic>
          <p:nvPicPr>
            <p:cNvPr id="15" name="Graphic 14" descr="Confused person">
              <a:extLst>
                <a:ext uri="{FF2B5EF4-FFF2-40B4-BE49-F238E27FC236}">
                  <a16:creationId xmlns:a16="http://schemas.microsoft.com/office/drawing/2014/main" id="{935F446A-08A5-474A-9D08-07D46571D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30336" y="3332937"/>
              <a:ext cx="914400" cy="914400"/>
            </a:xfrm>
            <a:prstGeom prst="rect">
              <a:avLst/>
            </a:prstGeom>
          </p:spPr>
        </p:pic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2F55C5FB-8F87-448A-B71A-A82C549F7A15}"/>
                </a:ext>
              </a:extLst>
            </p:cNvPr>
            <p:cNvSpPr/>
            <p:nvPr/>
          </p:nvSpPr>
          <p:spPr>
            <a:xfrm>
              <a:off x="507371" y="3235402"/>
              <a:ext cx="345370" cy="231398"/>
            </a:xfrm>
            <a:prstGeom prst="wedgeEllipseCallou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Graphic 16" descr="Question mark">
              <a:extLst>
                <a:ext uri="{FF2B5EF4-FFF2-40B4-BE49-F238E27FC236}">
                  <a16:creationId xmlns:a16="http://schemas.microsoft.com/office/drawing/2014/main" id="{C633B0BC-14E1-4D74-B804-E97B6FF42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2636" y="3216134"/>
              <a:ext cx="258115" cy="258115"/>
            </a:xfrm>
            <a:prstGeom prst="rect">
              <a:avLst/>
            </a:prstGeom>
          </p:spPr>
        </p:pic>
      </p:grpSp>
      <p:pic>
        <p:nvPicPr>
          <p:cNvPr id="24" name="Graphic 23" descr="Users">
            <a:extLst>
              <a:ext uri="{FF2B5EF4-FFF2-40B4-BE49-F238E27FC236}">
                <a16:creationId xmlns:a16="http://schemas.microsoft.com/office/drawing/2014/main" id="{4D35B6C7-5477-40A9-BF00-72587A8858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80789" y="2874180"/>
            <a:ext cx="756213" cy="756213"/>
          </a:xfrm>
          <a:prstGeom prst="rect">
            <a:avLst/>
          </a:prstGeom>
        </p:spPr>
      </p:pic>
      <p:pic>
        <p:nvPicPr>
          <p:cNvPr id="26" name="Graphic 25" descr="Question mark">
            <a:extLst>
              <a:ext uri="{FF2B5EF4-FFF2-40B4-BE49-F238E27FC236}">
                <a16:creationId xmlns:a16="http://schemas.microsoft.com/office/drawing/2014/main" id="{E23E0B99-EF81-49C2-BB09-43A6AB1D13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91016" y="3205481"/>
            <a:ext cx="137779" cy="137779"/>
          </a:xfrm>
          <a:prstGeom prst="rect">
            <a:avLst/>
          </a:prstGeom>
        </p:spPr>
      </p:pic>
      <p:pic>
        <p:nvPicPr>
          <p:cNvPr id="47" name="Graphic 46" descr="Question mark">
            <a:extLst>
              <a:ext uri="{FF2B5EF4-FFF2-40B4-BE49-F238E27FC236}">
                <a16:creationId xmlns:a16="http://schemas.microsoft.com/office/drawing/2014/main" id="{123C884A-7BF3-4CDB-AAE3-2C3BD0BAF6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91523" y="3324219"/>
            <a:ext cx="137779" cy="137779"/>
          </a:xfrm>
          <a:prstGeom prst="rect">
            <a:avLst/>
          </a:prstGeom>
        </p:spPr>
      </p:pic>
      <p:pic>
        <p:nvPicPr>
          <p:cNvPr id="48" name="Graphic 47" descr="Question mark">
            <a:extLst>
              <a:ext uri="{FF2B5EF4-FFF2-40B4-BE49-F238E27FC236}">
                <a16:creationId xmlns:a16="http://schemas.microsoft.com/office/drawing/2014/main" id="{A793A07E-B23D-45BF-9B88-D19D28574B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92030" y="3205481"/>
            <a:ext cx="137779" cy="137779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EE026F6-4660-4733-94B3-85206C1BEB80}"/>
              </a:ext>
            </a:extLst>
          </p:cNvPr>
          <p:cNvGrpSpPr/>
          <p:nvPr/>
        </p:nvGrpSpPr>
        <p:grpSpPr>
          <a:xfrm>
            <a:off x="6055685" y="5159078"/>
            <a:ext cx="315191" cy="262681"/>
            <a:chOff x="6067074" y="5105431"/>
            <a:chExt cx="315191" cy="262681"/>
          </a:xfrm>
        </p:grpSpPr>
        <p:sp>
          <p:nvSpPr>
            <p:cNvPr id="28" name="Speech Bubble: Rectangle with Corners Rounded 27">
              <a:extLst>
                <a:ext uri="{FF2B5EF4-FFF2-40B4-BE49-F238E27FC236}">
                  <a16:creationId xmlns:a16="http://schemas.microsoft.com/office/drawing/2014/main" id="{53FB10B3-5CD1-4A82-B1C0-D2EB945CCB26}"/>
                </a:ext>
              </a:extLst>
            </p:cNvPr>
            <p:cNvSpPr/>
            <p:nvPr/>
          </p:nvSpPr>
          <p:spPr>
            <a:xfrm>
              <a:off x="6119616" y="5180168"/>
              <a:ext cx="216503" cy="145057"/>
            </a:xfrm>
            <a:prstGeom prst="wedgeRoundRectCallou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0A00AC7-833E-47F8-91CF-03BB2876FFA4}"/>
                </a:ext>
              </a:extLst>
            </p:cNvPr>
            <p:cNvSpPr txBox="1"/>
            <p:nvPr/>
          </p:nvSpPr>
          <p:spPr>
            <a:xfrm>
              <a:off x="6067074" y="5105431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BEB5F15-F3B2-4FDE-9987-A87D0FA4B91B}"/>
                </a:ext>
              </a:extLst>
            </p:cNvPr>
            <p:cNvSpPr txBox="1"/>
            <p:nvPr/>
          </p:nvSpPr>
          <p:spPr>
            <a:xfrm>
              <a:off x="6094367" y="5137280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EC7428A-BBC3-482F-8E26-504B6416BFC5}"/>
              </a:ext>
            </a:extLst>
          </p:cNvPr>
          <p:cNvGrpSpPr/>
          <p:nvPr/>
        </p:nvGrpSpPr>
        <p:grpSpPr>
          <a:xfrm>
            <a:off x="6215874" y="5247531"/>
            <a:ext cx="315191" cy="262681"/>
            <a:chOff x="6067074" y="5105431"/>
            <a:chExt cx="315191" cy="262681"/>
          </a:xfrm>
        </p:grpSpPr>
        <p:sp>
          <p:nvSpPr>
            <p:cNvPr id="59" name="Speech Bubble: Rectangle with Corners Rounded 58">
              <a:extLst>
                <a:ext uri="{FF2B5EF4-FFF2-40B4-BE49-F238E27FC236}">
                  <a16:creationId xmlns:a16="http://schemas.microsoft.com/office/drawing/2014/main" id="{884EB7E4-43CC-4106-9D40-0BDF5C6CE651}"/>
                </a:ext>
              </a:extLst>
            </p:cNvPr>
            <p:cNvSpPr/>
            <p:nvPr/>
          </p:nvSpPr>
          <p:spPr>
            <a:xfrm>
              <a:off x="6119616" y="5180168"/>
              <a:ext cx="216503" cy="145057"/>
            </a:xfrm>
            <a:prstGeom prst="wedgeRoundRectCallou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B40C910-2808-4A81-B907-B1B27185EF3B}"/>
                </a:ext>
              </a:extLst>
            </p:cNvPr>
            <p:cNvSpPr txBox="1"/>
            <p:nvPr/>
          </p:nvSpPr>
          <p:spPr>
            <a:xfrm>
              <a:off x="6067074" y="5105431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E518E2A-1DA3-43D4-A538-7A783CA4129C}"/>
                </a:ext>
              </a:extLst>
            </p:cNvPr>
            <p:cNvSpPr txBox="1"/>
            <p:nvPr/>
          </p:nvSpPr>
          <p:spPr>
            <a:xfrm>
              <a:off x="6094367" y="5137280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80B5264-3C43-407B-96E5-572C4DCE78CD}"/>
              </a:ext>
            </a:extLst>
          </p:cNvPr>
          <p:cNvGrpSpPr/>
          <p:nvPr/>
        </p:nvGrpSpPr>
        <p:grpSpPr>
          <a:xfrm>
            <a:off x="6243009" y="5064381"/>
            <a:ext cx="315191" cy="262681"/>
            <a:chOff x="6067074" y="5105431"/>
            <a:chExt cx="315191" cy="262681"/>
          </a:xfrm>
        </p:grpSpPr>
        <p:sp>
          <p:nvSpPr>
            <p:cNvPr id="65" name="Speech Bubble: Rectangle with Corners Rounded 64">
              <a:extLst>
                <a:ext uri="{FF2B5EF4-FFF2-40B4-BE49-F238E27FC236}">
                  <a16:creationId xmlns:a16="http://schemas.microsoft.com/office/drawing/2014/main" id="{B9F98908-0E80-470E-B5DC-9B42844B9675}"/>
                </a:ext>
              </a:extLst>
            </p:cNvPr>
            <p:cNvSpPr/>
            <p:nvPr/>
          </p:nvSpPr>
          <p:spPr>
            <a:xfrm>
              <a:off x="6119616" y="5180168"/>
              <a:ext cx="216503" cy="145057"/>
            </a:xfrm>
            <a:prstGeom prst="wedgeRoundRectCallou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80ED0DB-956D-4C5E-8C40-726AEEED7BB3}"/>
                </a:ext>
              </a:extLst>
            </p:cNvPr>
            <p:cNvSpPr txBox="1"/>
            <p:nvPr/>
          </p:nvSpPr>
          <p:spPr>
            <a:xfrm>
              <a:off x="6067074" y="5105431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8F536FC-760F-465F-9B1B-8F3C889F3B30}"/>
                </a:ext>
              </a:extLst>
            </p:cNvPr>
            <p:cNvSpPr txBox="1"/>
            <p:nvPr/>
          </p:nvSpPr>
          <p:spPr>
            <a:xfrm>
              <a:off x="6094367" y="5137280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FEE4E70-D7A9-49B6-94E6-1E8CBECC0D43}"/>
              </a:ext>
            </a:extLst>
          </p:cNvPr>
          <p:cNvGrpSpPr/>
          <p:nvPr/>
        </p:nvGrpSpPr>
        <p:grpSpPr>
          <a:xfrm>
            <a:off x="6396125" y="5177400"/>
            <a:ext cx="315191" cy="262681"/>
            <a:chOff x="6067074" y="5105431"/>
            <a:chExt cx="315191" cy="262681"/>
          </a:xfrm>
        </p:grpSpPr>
        <p:sp>
          <p:nvSpPr>
            <p:cNvPr id="70" name="Speech Bubble: Rectangle with Corners Rounded 69">
              <a:extLst>
                <a:ext uri="{FF2B5EF4-FFF2-40B4-BE49-F238E27FC236}">
                  <a16:creationId xmlns:a16="http://schemas.microsoft.com/office/drawing/2014/main" id="{F4D3D747-75F1-4436-BD23-34D5D89B7CB7}"/>
                </a:ext>
              </a:extLst>
            </p:cNvPr>
            <p:cNvSpPr/>
            <p:nvPr/>
          </p:nvSpPr>
          <p:spPr>
            <a:xfrm>
              <a:off x="6119616" y="5180168"/>
              <a:ext cx="216503" cy="145057"/>
            </a:xfrm>
            <a:prstGeom prst="wedgeRoundRectCallout">
              <a:avLst/>
            </a:prstGeom>
            <a:noFill/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35B259A-8B97-4D73-B5CE-C0B64D21DD44}"/>
                </a:ext>
              </a:extLst>
            </p:cNvPr>
            <p:cNvSpPr txBox="1"/>
            <p:nvPr/>
          </p:nvSpPr>
          <p:spPr>
            <a:xfrm>
              <a:off x="6067074" y="5105431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2D2FFE5-9FAC-47EC-B2BE-394168E61F3A}"/>
                </a:ext>
              </a:extLst>
            </p:cNvPr>
            <p:cNvSpPr txBox="1"/>
            <p:nvPr/>
          </p:nvSpPr>
          <p:spPr>
            <a:xfrm>
              <a:off x="6094367" y="5137280"/>
              <a:ext cx="2878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008080"/>
                  </a:solidFill>
                </a:rPr>
                <a:t>---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49EF2D-3071-4C10-A684-39A01D8CB3E7}"/>
              </a:ext>
            </a:extLst>
          </p:cNvPr>
          <p:cNvGrpSpPr/>
          <p:nvPr/>
        </p:nvGrpSpPr>
        <p:grpSpPr>
          <a:xfrm>
            <a:off x="6440917" y="5368548"/>
            <a:ext cx="216503" cy="218312"/>
            <a:chOff x="6458895" y="4909087"/>
            <a:chExt cx="216503" cy="21831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A99B86-CC7A-4102-AE00-93DA4613A48D}"/>
                </a:ext>
              </a:extLst>
            </p:cNvPr>
            <p:cNvSpPr/>
            <p:nvPr/>
          </p:nvSpPr>
          <p:spPr>
            <a:xfrm>
              <a:off x="6458895" y="4910901"/>
              <a:ext cx="216498" cy="21649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Graphic 31" descr="Question mark">
              <a:extLst>
                <a:ext uri="{FF2B5EF4-FFF2-40B4-BE49-F238E27FC236}">
                  <a16:creationId xmlns:a16="http://schemas.microsoft.com/office/drawing/2014/main" id="{49AADBE8-329C-403D-82C8-DCA2BAB22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58895" y="4909087"/>
              <a:ext cx="216503" cy="216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713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78C29EA38EA46A4952C9AAE73DEB8" ma:contentTypeVersion="6" ma:contentTypeDescription="Create a new document." ma:contentTypeScope="" ma:versionID="6c2816cf56947baf1d4db6f64e45660d">
  <xsd:schema xmlns:xsd="http://www.w3.org/2001/XMLSchema" xmlns:xs="http://www.w3.org/2001/XMLSchema" xmlns:p="http://schemas.microsoft.com/office/2006/metadata/properties" xmlns:ns2="ea619630-162b-4744-a807-9b79dc7416bb" xmlns:ns3="76256d95-9c16-48b8-b057-600873782057" targetNamespace="http://schemas.microsoft.com/office/2006/metadata/properties" ma:root="true" ma:fieldsID="7f7131ae35dbf9fd7e42e9a850fba736" ns2:_="" ns3:_="">
    <xsd:import namespace="ea619630-162b-4744-a807-9b79dc7416bb"/>
    <xsd:import namespace="76256d95-9c16-48b8-b057-6008737820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19630-162b-4744-a807-9b79dc7416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56d95-9c16-48b8-b057-6008737820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6256d95-9c16-48b8-b057-600873782057">
      <UserInfo>
        <DisplayName>Horsfield, Gary</DisplayName>
        <AccountId>22</AccountId>
        <AccountType/>
      </UserInfo>
      <UserInfo>
        <DisplayName>Burnham, Oliver</DisplayName>
        <AccountId>43</AccountId>
        <AccountType/>
      </UserInfo>
      <UserInfo>
        <DisplayName>Sprengers, Ida</DisplayName>
        <AccountId>14</AccountId>
        <AccountType/>
      </UserInfo>
      <UserInfo>
        <DisplayName>Brindley, Laura</DisplayName>
        <AccountId>54</AccountId>
        <AccountType/>
      </UserInfo>
      <UserInfo>
        <DisplayName>Lawson-Duffy, Chloe</DisplayName>
        <AccountId>12</AccountId>
        <AccountType/>
      </UserInfo>
      <UserInfo>
        <DisplayName>Norton, Lucy</DisplayName>
        <AccountId>78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9E7582-0899-47A8-9E2A-33BF6FCC74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619630-162b-4744-a807-9b79dc7416bb"/>
    <ds:schemaRef ds:uri="76256d95-9c16-48b8-b057-600873782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018382-9C97-4122-8C55-449130F44A0B}">
  <ds:schemaRefs>
    <ds:schemaRef ds:uri="76256d95-9c16-48b8-b057-600873782057"/>
    <ds:schemaRef ds:uri="ea619630-162b-4744-a807-9b79dc7416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643531-D2A4-40B3-9AA0-5129BA8C3E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553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English, Pippa</dc:creator>
  <cp:lastModifiedBy>ROBERTSON, Helen (NHS BATH AND NORTH EAST SOMERSET, SWINDON AND WILTSHIRE CCG)</cp:lastModifiedBy>
  <cp:revision>9</cp:revision>
  <dcterms:created xsi:type="dcterms:W3CDTF">2021-01-05T11:54:54Z</dcterms:created>
  <dcterms:modified xsi:type="dcterms:W3CDTF">2021-10-12T13:24:40Z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0x01010084C78C29EA38EA46A4952C9AAE73DEB8</vt:lpwstr>
  </property>
</Properties>
</file>