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D82F8-E567-4A73-B156-0E716CB58EF4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425911-44CE-4961-8947-7A425A90F7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23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D8248-E502-4A39-B9AC-31CF1A8B0491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6A89F90-982C-4F80-9B93-051FF9FBA4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" y="4604843"/>
            <a:ext cx="9141658" cy="22531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6D1EE741-5F92-44A6-AE94-8AB913B159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80011" y="0"/>
            <a:ext cx="3663990" cy="152698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145" y="3339288"/>
            <a:ext cx="8359710" cy="282129"/>
          </a:xfrm>
        </p:spPr>
        <p:txBody>
          <a:bodyPr>
            <a:spAutoFit/>
          </a:bodyPr>
          <a:lstStyle>
            <a:lvl1pPr marL="0" indent="0" algn="l">
              <a:lnSpc>
                <a:spcPts val="2177"/>
              </a:lnSpc>
              <a:spcBef>
                <a:spcPts val="0"/>
              </a:spcBef>
              <a:buNone/>
              <a:defRPr sz="2000" b="1">
                <a:solidFill>
                  <a:schemeClr val="tx2"/>
                </a:solidFill>
              </a:defRPr>
            </a:lvl1pPr>
            <a:lvl2pPr marL="414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3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2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2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7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1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CA1EE8C0-B804-408D-B567-234B5E687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45" y="2197046"/>
            <a:ext cx="8359710" cy="465349"/>
          </a:xfrm>
        </p:spPr>
        <p:txBody>
          <a:bodyPr/>
          <a:lstStyle>
            <a:lvl1pPr>
              <a:lnSpc>
                <a:spcPts val="3627"/>
              </a:lnSpc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85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46DF6A5C-01E5-49EF-97A4-D6C3E36B53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2" y="2841085"/>
            <a:ext cx="9141658" cy="300492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="" xmlns:a16="http://schemas.microsoft.com/office/drawing/2014/main" id="{E195291E-EBC7-4872-A07F-7C9A3451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="" xmlns:a16="http://schemas.microsoft.com/office/drawing/2014/main" id="{EC7EE6AF-E344-4A23-97D3-D8CFDFE9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C66633C7-415F-4BB7-A0A7-489A5606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DE0E4C9C-E6BD-4205-9FF1-7DD1494F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17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45" y="1404317"/>
            <a:ext cx="8359710" cy="4813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5C6FB81-B7EF-48D4-8DA3-2142168C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3D14497-269B-4AA2-B02A-B2BA7F55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EADABD27-01B8-481F-A08E-AE97DDB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="" xmlns:a16="http://schemas.microsoft.com/office/drawing/2014/main" id="{6E3C6A75-80CE-4AEE-B10B-F73286EA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9650423-CC5B-5843-AFA3-4826D3376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5" y="6368417"/>
            <a:ext cx="8359710" cy="5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27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44" y="1404317"/>
            <a:ext cx="4081890" cy="4813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5C6FB81-B7EF-48D4-8DA3-2142168CE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3D14497-269B-4AA2-B02A-B2BA7F55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EADABD27-01B8-481F-A08E-AE97DDB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="" xmlns:a16="http://schemas.microsoft.com/office/drawing/2014/main" id="{6E3C6A75-80CE-4AEE-B10B-F73286EA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390B3BC-2C45-4894-A4C8-EE88E0B308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69966" y="1404317"/>
            <a:ext cx="4081890" cy="481387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ECB8AA11-118E-5648-BCC4-F5C8A321E7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5" y="6368417"/>
            <a:ext cx="8359710" cy="5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4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A309313-BA1A-4719-83D1-056D3BEF383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="" xmlns:a16="http://schemas.microsoft.com/office/drawing/2014/main" id="{DE375473-8761-4F57-8B53-B8D275B7C5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="" xmlns:a16="http://schemas.microsoft.com/office/drawing/2014/main" id="{A97BD4F7-82D7-4830-AA81-4B77F6B6D88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3" name="Title 12">
            <a:extLst>
              <a:ext uri="{FF2B5EF4-FFF2-40B4-BE49-F238E27FC236}">
                <a16:creationId xmlns="" xmlns:a16="http://schemas.microsoft.com/office/drawing/2014/main" id="{47CB88DD-6F4E-4092-97D4-8C2D2390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Picture Placeholder 8">
            <a:extLst>
              <a:ext uri="{FF2B5EF4-FFF2-40B4-BE49-F238E27FC236}">
                <a16:creationId xmlns="" xmlns:a16="http://schemas.microsoft.com/office/drawing/2014/main" id="{C93C30D0-F7C9-4DE8-A287-F6BD0C1E00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2145" y="1404317"/>
            <a:ext cx="8359710" cy="4810604"/>
          </a:xfrm>
          <a:solidFill>
            <a:schemeClr val="bg2"/>
          </a:solidFill>
        </p:spPr>
        <p:txBody>
          <a:bodyPr anchor="ctr" anchorCtr="1"/>
          <a:lstStyle>
            <a:lvl1pPr marL="0" indent="0">
              <a:buNone/>
              <a:defRPr/>
            </a:lvl1pPr>
          </a:lstStyle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5C8A5FE-A9E8-A542-9645-FF0B156AAA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5" y="6368417"/>
            <a:ext cx="8359710" cy="5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2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>
            <a:extLst>
              <a:ext uri="{FF2B5EF4-FFF2-40B4-BE49-F238E27FC236}">
                <a16:creationId xmlns="" xmlns:a16="http://schemas.microsoft.com/office/drawing/2014/main" id="{340F3432-AADF-40CA-B672-53121CC17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0" name="Footer Placeholder 9">
            <a:extLst>
              <a:ext uri="{FF2B5EF4-FFF2-40B4-BE49-F238E27FC236}">
                <a16:creationId xmlns="" xmlns:a16="http://schemas.microsoft.com/office/drawing/2014/main" id="{B30B6002-5757-49B9-B4A6-23DB3595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="" xmlns:a16="http://schemas.microsoft.com/office/drawing/2014/main" id="{30981D7B-C526-4800-B56A-CF9533DD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="" xmlns:a16="http://schemas.microsoft.com/office/drawing/2014/main" id="{16FDE582-F61E-4DC7-A31D-2491E394F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2B427EC-9690-9649-A0C6-0802ADD6E5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5" y="6368417"/>
            <a:ext cx="8359710" cy="5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43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="" xmlns:a16="http://schemas.microsoft.com/office/drawing/2014/main" id="{4B997097-21E7-4674-A453-E0149C4AA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C39E9-7E83-44CC-A7C2-503FF78721EA}" type="datetime1">
              <a:rPr lang="en-US">
                <a:solidFill>
                  <a:prstClr val="black"/>
                </a:solidFill>
              </a:rPr>
              <a:pPr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="" xmlns:a16="http://schemas.microsoft.com/office/drawing/2014/main" id="{CBE92B22-5A3B-4B17-B66C-0EE2DD497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="" xmlns:a16="http://schemas.microsoft.com/office/drawing/2014/main" id="{A1DF1A38-2807-410B-99C0-3CD5931CD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8249B657-905A-458B-B8FC-DFED4C883DEA}" type="slidenum">
              <a:rPr>
                <a:solidFill>
                  <a:prstClr val="black"/>
                </a:solidFill>
              </a:rPr>
              <a:pPr algn="r"/>
              <a:t>‹#›</a:t>
            </a:fld>
            <a:endParaRPr dirty="0">
              <a:solidFill>
                <a:prstClr val="black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9FD6762-7EE0-4148-A40D-7E14176240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5" y="6368417"/>
            <a:ext cx="8359710" cy="5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2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145" y="345795"/>
            <a:ext cx="8359710" cy="42319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145" y="1404318"/>
            <a:ext cx="8359710" cy="48140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82374" y="6517617"/>
            <a:ext cx="1142929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lnSpc>
                <a:spcPct val="100000"/>
              </a:lnSpc>
              <a:defRPr lang="en-GB" sz="600" kern="1200" spc="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3926"/>
            <a:fld id="{F3FC39E9-7E83-44CC-A7C2-503FF78721EA}" type="datetime1">
              <a:rPr lang="en-US">
                <a:solidFill>
                  <a:prstClr val="black"/>
                </a:solidFill>
              </a:rPr>
              <a:pPr defTabSz="913926"/>
              <a:t>6/8/2020</a:t>
            </a:fld>
            <a:endParaRPr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8" y="6517617"/>
            <a:ext cx="6890231" cy="9233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r">
              <a:lnSpc>
                <a:spcPct val="100000"/>
              </a:lnSpc>
              <a:defRPr sz="600" spc="0" baseline="0">
                <a:solidFill>
                  <a:schemeClr val="tx1"/>
                </a:solidFill>
              </a:defRPr>
            </a:lvl1pPr>
          </a:lstStyle>
          <a:p>
            <a:pPr algn="l" defTabSz="913926"/>
            <a:r>
              <a:rPr lang="en-GB" dirty="0">
                <a:solidFill>
                  <a:prstClr val="black"/>
                </a:solidFill>
              </a:rPr>
              <a:t>NHS Bath and North East Somerset, Swindon and Wiltshire CCG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5304" y="6517617"/>
            <a:ext cx="326551" cy="9233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>
              <a:lnSpc>
                <a:spcPct val="100000"/>
              </a:lnSpc>
              <a:defRPr lang="en-GB" sz="600" spc="0" baseline="0" smtClean="0">
                <a:solidFill>
                  <a:schemeClr val="tx1"/>
                </a:solidFill>
              </a:defRPr>
            </a:lvl1pPr>
          </a:lstStyle>
          <a:p>
            <a:pPr algn="r" defTabSz="913926"/>
            <a:fld id="{8249B657-905A-458B-B8FC-DFED4C883DEA}" type="slidenum">
              <a:rPr>
                <a:solidFill>
                  <a:prstClr val="black"/>
                </a:solidFill>
              </a:rPr>
              <a:pPr algn="r" defTabSz="913926"/>
              <a:t>‹#›</a:t>
            </a:fld>
            <a:endParaRPr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829108" rtl="0" eaLnBrk="1" latinLnBrk="0" hangingPunct="1">
        <a:lnSpc>
          <a:spcPts val="3266"/>
        </a:lnSpc>
        <a:spcBef>
          <a:spcPct val="0"/>
        </a:spcBef>
        <a:buNone/>
        <a:defRPr sz="3100" b="1" kern="1200" spc="-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95854" indent="-195854" algn="l" defTabSz="829108" rtl="0" eaLnBrk="1" latinLnBrk="0" hangingPunct="1">
        <a:lnSpc>
          <a:spcPts val="2903"/>
        </a:lnSpc>
        <a:spcBef>
          <a:spcPts val="1905"/>
        </a:spcBef>
        <a:buFont typeface="Arial" panose="020B0604020202020204" pitchFamily="34" charset="0"/>
        <a:buChar char="•"/>
        <a:defRPr sz="2500" b="0" kern="1200" spc="0" baseline="0">
          <a:solidFill>
            <a:schemeClr val="tx1"/>
          </a:solidFill>
          <a:latin typeface="+mn-lt"/>
          <a:ea typeface="+mn-ea"/>
          <a:cs typeface="+mn-cs"/>
        </a:defRPr>
      </a:lvl1pPr>
      <a:lvl2pPr marL="456987" indent="-261137" algn="l" defTabSz="829108" rtl="0" eaLnBrk="1" latinLnBrk="0" hangingPunct="1">
        <a:lnSpc>
          <a:spcPts val="2903"/>
        </a:lnSpc>
        <a:spcBef>
          <a:spcPts val="1905"/>
        </a:spcBef>
        <a:buFont typeface="Arial" panose="020B0604020202020204" pitchFamily="34" charset="0"/>
        <a:buChar char="–"/>
        <a:defRPr sz="2500" b="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2840" indent="-195854" algn="l" defTabSz="829108" rtl="0" eaLnBrk="1" latinLnBrk="0" hangingPunct="1">
        <a:lnSpc>
          <a:spcPts val="2903"/>
        </a:lnSpc>
        <a:spcBef>
          <a:spcPts val="1905"/>
        </a:spcBef>
        <a:buFont typeface="Arial" panose="020B0604020202020204" pitchFamily="34" charset="0"/>
        <a:buChar char="•"/>
        <a:defRPr sz="2500" b="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81336" indent="-228494" algn="l" defTabSz="829108" rtl="0" eaLnBrk="1" latinLnBrk="0" hangingPunct="1">
        <a:lnSpc>
          <a:spcPts val="2903"/>
        </a:lnSpc>
        <a:spcBef>
          <a:spcPts val="1905"/>
        </a:spcBef>
        <a:buFont typeface="Arial" panose="020B0604020202020204" pitchFamily="34" charset="0"/>
        <a:buChar char="–"/>
        <a:defRPr sz="2500" b="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77189" indent="-195854" algn="l" defTabSz="829108" rtl="0" eaLnBrk="1" latinLnBrk="0" hangingPunct="1">
        <a:lnSpc>
          <a:spcPts val="2903"/>
        </a:lnSpc>
        <a:spcBef>
          <a:spcPts val="1905"/>
        </a:spcBef>
        <a:buFont typeface="Arial" panose="020B0604020202020204" pitchFamily="34" charset="0"/>
        <a:buChar char="»"/>
        <a:defRPr sz="2500" b="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280048" indent="-207278" algn="l" defTabSz="829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4602" indent="-207278" algn="l" defTabSz="829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09158" indent="-207278" algn="l" defTabSz="829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3710" indent="-207278" algn="l" defTabSz="829108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54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08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662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216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771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325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1879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433" algn="l" defTabSz="8291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F4FB1923-4DBD-43CB-9E0C-D213BB340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145" y="3339289"/>
            <a:ext cx="8359710" cy="282129"/>
          </a:xfrm>
        </p:spPr>
        <p:txBody>
          <a:bodyPr/>
          <a:lstStyle/>
          <a:p>
            <a:r>
              <a:rPr lang="en-GB" dirty="0" smtClean="0"/>
              <a:t>June 2020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6088F533-F7AF-42DE-B682-2DD2DF7C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45" y="2197047"/>
            <a:ext cx="8359710" cy="465349"/>
          </a:xfrm>
        </p:spPr>
        <p:txBody>
          <a:bodyPr/>
          <a:lstStyle/>
          <a:p>
            <a:r>
              <a:rPr lang="en-GB" dirty="0" smtClean="0"/>
              <a:t>Car lease scheme - FAQs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58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included in the lease?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 – can choose make, model, colour, extras </a:t>
            </a:r>
            <a:r>
              <a:rPr lang="en-GB" dirty="0" smtClean="0"/>
              <a:t>etc.</a:t>
            </a:r>
            <a:endParaRPr lang="en-GB" dirty="0"/>
          </a:p>
          <a:p>
            <a:r>
              <a:rPr lang="en-GB" dirty="0"/>
              <a:t>Insurance (business use for CCG purposes only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 smtClean="0"/>
              <a:t>Maintenance.</a:t>
            </a:r>
            <a:endParaRPr lang="en-GB" dirty="0"/>
          </a:p>
          <a:p>
            <a:r>
              <a:rPr lang="en-GB" dirty="0"/>
              <a:t>Can opt to include the installation of a charging point at home in the lease.</a:t>
            </a:r>
          </a:p>
          <a:p>
            <a:r>
              <a:rPr lang="en-GB" dirty="0"/>
              <a:t>Breakdown cover (some limitations</a:t>
            </a:r>
            <a:r>
              <a:rPr lang="en-GB" dirty="0" smtClean="0"/>
              <a:t>).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4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45" y="345795"/>
            <a:ext cx="8359710" cy="846386"/>
          </a:xfrm>
        </p:spPr>
        <p:txBody>
          <a:bodyPr/>
          <a:lstStyle/>
          <a:p>
            <a:r>
              <a:rPr lang="en-GB" dirty="0"/>
              <a:t>Will I save money through having a lease car?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As a lease car is paid for through salary sacrifice arrangements this will mean that you will pay less tax, national insurance and pension contributions.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lease car through salary sacrifice arrangements is classed as a “company car” by HMRC and so company car tax arrangements will apply.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At </a:t>
            </a:r>
            <a:r>
              <a:rPr lang="en-GB" dirty="0"/>
              <a:t>the moment electric vehicles attract minimal amounts of additional tax, there is no guarantee that this will always be the case.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88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I buy the car at the end of the lease?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would need to discuss this with the lease company.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011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I charge the car at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This will currently vary from site to site and will depend on the </a:t>
            </a:r>
            <a:r>
              <a:rPr lang="en-GB" dirty="0" smtClean="0"/>
              <a:t>facilities available.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45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Will the CCG save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CCG will incur costs from administering the scheme but it will make some financial savings as it will pay less </a:t>
            </a:r>
            <a:r>
              <a:rPr lang="en-GB" dirty="0" smtClean="0"/>
              <a:t>employer </a:t>
            </a:r>
            <a:r>
              <a:rPr lang="en-GB" dirty="0"/>
              <a:t>national insurance and make lower employer pension contributions.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63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45" y="345795"/>
            <a:ext cx="8359710" cy="846386"/>
          </a:xfrm>
        </p:spPr>
        <p:txBody>
          <a:bodyPr/>
          <a:lstStyle/>
          <a:p>
            <a:r>
              <a:rPr lang="en-GB" dirty="0"/>
              <a:t>What additional charges are there for me to pay?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35971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/>
              <a:t>Examples include (not exhaustive list)</a:t>
            </a:r>
          </a:p>
          <a:p>
            <a:r>
              <a:rPr lang="en-GB" sz="1400" dirty="0"/>
              <a:t>Insurance excess – if you have an accident you will have to pay this separately (over 25 with &gt;1 year driving = £250).  The excess is higher if you have points on your licence and if you are &lt;25 and if you have had a licence for &lt;1year.</a:t>
            </a:r>
          </a:p>
          <a:p>
            <a:r>
              <a:rPr lang="en-GB" sz="1400" dirty="0"/>
              <a:t>If you exceed the mileage you undertake to do as part of the lease then you will need to pay 12p extra per </a:t>
            </a:r>
            <a:r>
              <a:rPr lang="en-GB" sz="1400" dirty="0" smtClean="0"/>
              <a:t>mile.</a:t>
            </a:r>
            <a:endParaRPr lang="en-GB" sz="1400" dirty="0"/>
          </a:p>
          <a:p>
            <a:r>
              <a:rPr lang="en-GB" sz="1400" dirty="0"/>
              <a:t>Any fines ( such as speeding, parking, congestion charge</a:t>
            </a:r>
            <a:r>
              <a:rPr lang="en-GB" sz="1400" dirty="0" smtClean="0"/>
              <a:t>).</a:t>
            </a:r>
            <a:endParaRPr lang="en-GB" sz="1400" dirty="0"/>
          </a:p>
          <a:p>
            <a:r>
              <a:rPr lang="en-GB" sz="1400" dirty="0"/>
              <a:t>Uninsured damage </a:t>
            </a:r>
            <a:r>
              <a:rPr lang="en-GB" sz="1400" dirty="0" smtClean="0"/>
              <a:t>costs.</a:t>
            </a:r>
            <a:endParaRPr lang="en-GB" sz="1400" dirty="0"/>
          </a:p>
          <a:p>
            <a:r>
              <a:rPr lang="en-GB" sz="1400" dirty="0"/>
              <a:t>Any lease company admin charges for processing </a:t>
            </a:r>
            <a:r>
              <a:rPr lang="en-GB" sz="1400" dirty="0" smtClean="0"/>
              <a:t>fines.</a:t>
            </a:r>
            <a:endParaRPr lang="en-GB" sz="1400" dirty="0"/>
          </a:p>
          <a:p>
            <a:r>
              <a:rPr lang="en-GB" sz="1400" dirty="0"/>
              <a:t>Termination </a:t>
            </a:r>
            <a:r>
              <a:rPr lang="en-GB" sz="1400" dirty="0" smtClean="0"/>
              <a:t>penalties.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34285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additional charges collected?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They will be deducted from your salary or invoiced if this is not sufficient.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82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45" y="345795"/>
            <a:ext cx="8359710" cy="846386"/>
          </a:xfrm>
        </p:spPr>
        <p:txBody>
          <a:bodyPr/>
          <a:lstStyle/>
          <a:p>
            <a:r>
              <a:rPr lang="en-GB" dirty="0"/>
              <a:t>Will I still be eligible to claim business mileage?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We will continue to pay Agenda for Change rates on mileage.</a:t>
            </a:r>
          </a:p>
          <a:p>
            <a:pPr marL="0" indent="0">
              <a:buNone/>
            </a:pPr>
            <a:r>
              <a:rPr lang="en-GB" dirty="0" smtClean="0"/>
              <a:t>Tax </a:t>
            </a:r>
            <a:r>
              <a:rPr lang="en-GB" dirty="0"/>
              <a:t>is paid on any mileage earned above rates published by HMRC.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dirty="0"/>
              <a:t>electric vehicles the amount “tax free” is only 4p per mile.  You will pay tax on any mileage paid above 4p per mile at your marginal tax rate.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This </a:t>
            </a:r>
            <a:r>
              <a:rPr lang="en-GB" dirty="0"/>
              <a:t>should mean that mileage received net of tax will always exceed the 12p excess mileage charge.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02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Does a car lease impact on my pension?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As a lease car is paid for through salary sacrifice arrangements it will reduce your pensionable salary.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consequence during the lease is that you will pay lower pension contributions and national insurance.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Through </a:t>
            </a:r>
            <a:r>
              <a:rPr lang="en-GB" dirty="0"/>
              <a:t>entering into a salary sacrifice arrangement this will reduce the salary used by some of the NHS Pension schemes to calculate your pension earned. </a:t>
            </a:r>
            <a:r>
              <a:rPr lang="en-GB" dirty="0" smtClean="0"/>
              <a:t>This </a:t>
            </a:r>
            <a:r>
              <a:rPr lang="en-GB" dirty="0"/>
              <a:t>will mean a reduction in the pension you will receive on retirement.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5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E19715-609C-4B55-8058-4E7F1A9B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happens if I cancel the lease?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64FBC1-245A-4A6B-AF09-DEC4AE49D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You will be invoiced for a termination penalty, this reduces the longer you hold the car for.  The penalty will be set out in the quotations you run for the car.</a:t>
            </a:r>
          </a:p>
          <a:p>
            <a:pPr marL="0" indent="0">
              <a:buNone/>
            </a:pPr>
            <a:r>
              <a:rPr lang="en-GB" dirty="0"/>
              <a:t>This will be deducted from your salary, or if this is insufficient you will be invoiced.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a guide – it is ~4/5 months normal monthly charge in yr1</a:t>
            </a:r>
          </a:p>
          <a:p>
            <a:pPr marL="0" indent="0">
              <a:buNone/>
            </a:pPr>
            <a:r>
              <a:rPr lang="en-GB" dirty="0"/>
              <a:t>			~2 months normal monthly charge in </a:t>
            </a:r>
            <a:r>
              <a:rPr lang="en-GB" dirty="0" err="1"/>
              <a:t>yr</a:t>
            </a:r>
            <a:r>
              <a:rPr lang="en-GB" dirty="0"/>
              <a:t> 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8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4D2AC4-C3BF-496B-A059-315A3CD5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type of car can I lease?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14AAAF-ADCC-4A47-B910-36359737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Electric vehicles </a:t>
            </a:r>
            <a:r>
              <a:rPr lang="en-GB" dirty="0" smtClean="0"/>
              <a:t>only.</a:t>
            </a:r>
            <a:endParaRPr lang="en-GB" dirty="0"/>
          </a:p>
          <a:p>
            <a:r>
              <a:rPr lang="en-GB" dirty="0"/>
              <a:t>No </a:t>
            </a:r>
            <a:r>
              <a:rPr lang="en-GB" dirty="0" smtClean="0"/>
              <a:t>Hybrids.</a:t>
            </a:r>
            <a:endParaRPr lang="en-GB" dirty="0"/>
          </a:p>
          <a:p>
            <a:r>
              <a:rPr lang="en-GB" dirty="0"/>
              <a:t>Car has to be one offered by NHS Fleet Solutions (not all makes and model will be available</a:t>
            </a:r>
            <a:r>
              <a:rPr lang="en-GB" dirty="0" smtClean="0"/>
              <a:t>).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54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4D2AC4-C3BF-496B-A059-315A3CD5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choose a car?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14AAAF-ADCC-4A47-B910-36359737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 need to register </a:t>
            </a:r>
            <a:r>
              <a:rPr lang="en-GB" dirty="0" smtClean="0"/>
              <a:t>with </a:t>
            </a:r>
            <a:r>
              <a:rPr lang="en-GB" dirty="0"/>
              <a:t>NHS Fleet Solutions on their website and then once you have done this you can generate your own quotes for cars.</a:t>
            </a:r>
          </a:p>
          <a:p>
            <a:r>
              <a:rPr lang="en-GB" dirty="0"/>
              <a:t>If you want to proceed you do so through their website.</a:t>
            </a:r>
          </a:p>
          <a:p>
            <a:r>
              <a:rPr lang="en-GB" dirty="0"/>
              <a:t>You will need to sign an agreement with NHS Fleet Solutions.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31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4D2AC4-C3BF-496B-A059-315A3CD5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long until my car arrives?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14AAAF-ADCC-4A47-B910-36359737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Lead times will be quoted on the website when you choose your </a:t>
            </a:r>
            <a:r>
              <a:rPr lang="en-GB" dirty="0" smtClean="0"/>
              <a:t>car.</a:t>
            </a:r>
            <a:endParaRPr lang="en-GB" dirty="0"/>
          </a:p>
          <a:p>
            <a:r>
              <a:rPr lang="en-GB" dirty="0"/>
              <a:t>They vary from model to </a:t>
            </a:r>
            <a:r>
              <a:rPr lang="en-GB" dirty="0" smtClean="0"/>
              <a:t>model.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389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04D2AC4-C3BF-496B-A059-315A3CD54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only electric vehicles?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14AAAF-ADCC-4A47-B910-36359737B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Social benefits – less </a:t>
            </a:r>
            <a:r>
              <a:rPr lang="en-GB" dirty="0" smtClean="0"/>
              <a:t>pollution.</a:t>
            </a:r>
            <a:endParaRPr lang="en-GB" dirty="0"/>
          </a:p>
          <a:p>
            <a:r>
              <a:rPr lang="en-GB" dirty="0"/>
              <a:t>Cheaper for staff members as petrol, hybrid or diesel cars lead to significant additional taxes and so would be more expensive.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352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Who can lease a car?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Age is not a barrier for main driver (if &gt;17 you can apply for a car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/>
              <a:t>Permanent CCG </a:t>
            </a:r>
            <a:r>
              <a:rPr lang="en-GB" dirty="0" smtClean="0"/>
              <a:t>employee.</a:t>
            </a:r>
            <a:endParaRPr lang="en-GB" dirty="0"/>
          </a:p>
          <a:p>
            <a:r>
              <a:rPr lang="en-GB" dirty="0"/>
              <a:t>You have to earn more than the minimum wage after deducting any salary sacrifice arrangements (i.e. childcare vouchers, pension and car lease </a:t>
            </a:r>
            <a:r>
              <a:rPr lang="en-GB" dirty="0" err="1"/>
              <a:t>etc</a:t>
            </a:r>
            <a:r>
              <a:rPr lang="en-GB" dirty="0" smtClean="0"/>
              <a:t>).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9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E19715-609C-4B55-8058-4E7F1A9B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long is the commitment?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64FBC1-245A-4A6B-AF09-DEC4AE49D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 leases normally run for 2 – 3 years.</a:t>
            </a:r>
          </a:p>
          <a:p>
            <a:r>
              <a:rPr lang="en-GB" dirty="0"/>
              <a:t>Shorter leases may be available if you take a car that has been returned to the lease company previously.</a:t>
            </a:r>
          </a:p>
        </p:txBody>
      </p:sp>
    </p:spTree>
    <p:extLst>
      <p:ext uri="{BB962C8B-B14F-4D97-AF65-F5344CB8AC3E}">
        <p14:creationId xmlns:p14="http://schemas.microsoft.com/office/powerpoint/2010/main" val="121434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E19715-609C-4B55-8058-4E7F1A9B2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I cancel the lease?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64FBC1-245A-4A6B-AF09-DEC4AE49D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resign </a:t>
            </a:r>
            <a:r>
              <a:rPr lang="en-GB" dirty="0" smtClean="0"/>
              <a:t>– yes.</a:t>
            </a:r>
            <a:endParaRPr lang="en-GB" dirty="0"/>
          </a:p>
          <a:p>
            <a:r>
              <a:rPr lang="en-GB" dirty="0"/>
              <a:t>Major lifestyle change – </a:t>
            </a:r>
            <a:r>
              <a:rPr lang="en-GB" dirty="0" smtClean="0"/>
              <a:t>yes.</a:t>
            </a:r>
            <a:endParaRPr lang="en-GB" dirty="0"/>
          </a:p>
          <a:p>
            <a:r>
              <a:rPr lang="en-GB" dirty="0"/>
              <a:t>Pay reduces to a level below the National Minimum Wage </a:t>
            </a:r>
            <a:r>
              <a:rPr lang="en-GB" dirty="0" smtClean="0"/>
              <a:t>– yes.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70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D54F6D-FF4B-442D-A3FE-1A8D2A206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Can I have additional drivers on the car?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B74A7-792A-484C-88A4-5B9DBD47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Up to </a:t>
            </a:r>
            <a:r>
              <a:rPr lang="en-GB" dirty="0" smtClean="0"/>
              <a:t>4, </a:t>
            </a:r>
            <a:r>
              <a:rPr lang="en-GB" dirty="0"/>
              <a:t>but some restrictions for younger drivers linked to the insurance group of the car.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6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 BSWCCG">
  <a:themeElements>
    <a:clrScheme name="NHS BSWCCG">
      <a:dk1>
        <a:sysClr val="windowText" lastClr="000000"/>
      </a:dk1>
      <a:lt1>
        <a:sysClr val="window" lastClr="FFFFFF"/>
      </a:lt1>
      <a:dk2>
        <a:srgbClr val="005EB8"/>
      </a:dk2>
      <a:lt2>
        <a:srgbClr val="E8EDEE"/>
      </a:lt2>
      <a:accent1>
        <a:srgbClr val="009639"/>
      </a:accent1>
      <a:accent2>
        <a:srgbClr val="78BE20"/>
      </a:accent2>
      <a:accent3>
        <a:srgbClr val="41B6E6"/>
      </a:accent3>
      <a:accent4>
        <a:srgbClr val="003087"/>
      </a:accent4>
      <a:accent5>
        <a:srgbClr val="573894"/>
      </a:accent5>
      <a:accent6>
        <a:srgbClr val="AE2573"/>
      </a:accent6>
      <a:hlink>
        <a:srgbClr val="000000"/>
      </a:hlink>
      <a:folHlink>
        <a:srgbClr val="005EB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928</Words>
  <Application>Microsoft Office PowerPoint</Application>
  <PresentationFormat>On-screen Show (4:3)</PresentationFormat>
  <Paragraphs>82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NHS BSWCCG</vt:lpstr>
      <vt:lpstr>Car lease scheme - FAQs</vt:lpstr>
      <vt:lpstr>What type of car can I lease?</vt:lpstr>
      <vt:lpstr>How do I choose a car?</vt:lpstr>
      <vt:lpstr>How long until my car arrives?</vt:lpstr>
      <vt:lpstr>Why only electric vehicles?</vt:lpstr>
      <vt:lpstr>Who can lease a car?</vt:lpstr>
      <vt:lpstr>How long is the commitment?</vt:lpstr>
      <vt:lpstr>Can I cancel the lease?</vt:lpstr>
      <vt:lpstr>Can I have additional drivers on the car?</vt:lpstr>
      <vt:lpstr>What is included in the lease?</vt:lpstr>
      <vt:lpstr>Will I save money through having a lease car?</vt:lpstr>
      <vt:lpstr>Can I buy the car at the end of the lease?</vt:lpstr>
      <vt:lpstr>Can I charge the car at work?</vt:lpstr>
      <vt:lpstr>Will the CCG save money?</vt:lpstr>
      <vt:lpstr>What additional charges are there for me to pay?</vt:lpstr>
      <vt:lpstr>How are additional charges collected?</vt:lpstr>
      <vt:lpstr>Will I still be eligible to claim business mileage?</vt:lpstr>
      <vt:lpstr>Does a car lease impact on my pension?</vt:lpstr>
      <vt:lpstr>What happens if I cancel the lease?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 lease scheme - FAQs</dc:title>
  <dc:creator>Jenna Harvey</dc:creator>
  <cp:lastModifiedBy>Lucy Frankcom</cp:lastModifiedBy>
  <cp:revision>1</cp:revision>
  <dcterms:created xsi:type="dcterms:W3CDTF">2020-06-08T12:50:35Z</dcterms:created>
  <dcterms:modified xsi:type="dcterms:W3CDTF">2020-06-08T15:58:40Z</dcterms:modified>
</cp:coreProperties>
</file>