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75" r:id="rId2"/>
    <p:sldId id="2147469900" r:id="rId3"/>
    <p:sldId id="2147469899" r:id="rId4"/>
    <p:sldId id="2147469898" r:id="rId5"/>
    <p:sldId id="257" r:id="rId6"/>
    <p:sldId id="2147469913" r:id="rId7"/>
    <p:sldId id="256" r:id="rId8"/>
    <p:sldId id="2147469905" r:id="rId9"/>
    <p:sldId id="2147469906" r:id="rId10"/>
    <p:sldId id="2147469907" r:id="rId11"/>
    <p:sldId id="2147469908" r:id="rId12"/>
    <p:sldId id="2147469909" r:id="rId13"/>
    <p:sldId id="2147469910" r:id="rId14"/>
    <p:sldId id="214746991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E1"/>
    <a:srgbClr val="FFFFCC"/>
    <a:srgbClr val="EDE6F2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9BE96-469D-4571-BF30-46604C42A7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336986-75C9-4345-9042-311750BA05F2}">
      <dgm:prSet/>
      <dgm:spPr/>
      <dgm:t>
        <a:bodyPr/>
        <a:lstStyle/>
        <a:p>
          <a:r>
            <a:rPr lang="en-GB"/>
            <a:t>When moving between care settings 30-70% of patients have an error or unintentional change to medicines</a:t>
          </a:r>
          <a:endParaRPr lang="en-US"/>
        </a:p>
      </dgm:t>
    </dgm:pt>
    <dgm:pt modelId="{707C4776-6251-4EA6-99E6-BE6E7B273A55}" type="parTrans" cxnId="{85ED7F64-E1E4-420B-9CB2-89CFB6E56352}">
      <dgm:prSet/>
      <dgm:spPr/>
      <dgm:t>
        <a:bodyPr/>
        <a:lstStyle/>
        <a:p>
          <a:endParaRPr lang="en-US"/>
        </a:p>
      </dgm:t>
    </dgm:pt>
    <dgm:pt modelId="{C363E2F1-1D1F-48E8-B003-E77B444E4E02}" type="sibTrans" cxnId="{85ED7F64-E1E4-420B-9CB2-89CFB6E56352}">
      <dgm:prSet/>
      <dgm:spPr/>
      <dgm:t>
        <a:bodyPr/>
        <a:lstStyle/>
        <a:p>
          <a:endParaRPr lang="en-US"/>
        </a:p>
      </dgm:t>
    </dgm:pt>
    <dgm:pt modelId="{33BCF2BF-207D-4A6F-A9ED-D78706A6AC48}">
      <dgm:prSet/>
      <dgm:spPr/>
      <dgm:t>
        <a:bodyPr/>
        <a:lstStyle/>
        <a:p>
          <a:r>
            <a:rPr lang="en-GB" i="0"/>
            <a:t>Up to 10% of unplanned hospital admissions are due </a:t>
          </a:r>
          <a:r>
            <a:rPr lang="en-GB"/>
            <a:t>t</a:t>
          </a:r>
          <a:r>
            <a:rPr lang="en-GB" i="0"/>
            <a:t>o medication</a:t>
          </a:r>
          <a:endParaRPr lang="en-US"/>
        </a:p>
      </dgm:t>
    </dgm:pt>
    <dgm:pt modelId="{24089B0C-5825-45DB-8E09-72478938E632}" type="parTrans" cxnId="{DA962B27-26EA-4F35-A802-B2CDCE047AEC}">
      <dgm:prSet/>
      <dgm:spPr/>
      <dgm:t>
        <a:bodyPr/>
        <a:lstStyle/>
        <a:p>
          <a:endParaRPr lang="en-US"/>
        </a:p>
      </dgm:t>
    </dgm:pt>
    <dgm:pt modelId="{2AA9D00F-A8FA-4E2D-A2C2-8EE7FE991F5B}" type="sibTrans" cxnId="{DA962B27-26EA-4F35-A802-B2CDCE047AEC}">
      <dgm:prSet/>
      <dgm:spPr/>
      <dgm:t>
        <a:bodyPr/>
        <a:lstStyle/>
        <a:p>
          <a:endParaRPr lang="en-US"/>
        </a:p>
      </dgm:t>
    </dgm:pt>
    <dgm:pt modelId="{0E5D4A98-9D4B-4555-A822-A1618B7B9927}">
      <dgm:prSet/>
      <dgm:spPr/>
      <dgm:t>
        <a:bodyPr/>
        <a:lstStyle/>
        <a:p>
          <a:r>
            <a:rPr lang="en-GB"/>
            <a:t>BSW ICB spends £148 Million on medicines annually</a:t>
          </a:r>
          <a:endParaRPr lang="en-US"/>
        </a:p>
      </dgm:t>
    </dgm:pt>
    <dgm:pt modelId="{4E255C92-2585-4367-ACE4-725153C0B520}" type="parTrans" cxnId="{BD83711B-C132-4C49-8007-D2FD14F7BCB4}">
      <dgm:prSet/>
      <dgm:spPr/>
      <dgm:t>
        <a:bodyPr/>
        <a:lstStyle/>
        <a:p>
          <a:endParaRPr lang="en-US"/>
        </a:p>
      </dgm:t>
    </dgm:pt>
    <dgm:pt modelId="{5EAB2F7F-6A2D-4D42-8BD6-FA533F362059}" type="sibTrans" cxnId="{BD83711B-C132-4C49-8007-D2FD14F7BCB4}">
      <dgm:prSet/>
      <dgm:spPr/>
      <dgm:t>
        <a:bodyPr/>
        <a:lstStyle/>
        <a:p>
          <a:endParaRPr lang="en-US"/>
        </a:p>
      </dgm:t>
    </dgm:pt>
    <dgm:pt modelId="{2FE2FAE6-0445-4F92-B269-353B242074F3}">
      <dgm:prSet/>
      <dgm:spPr/>
      <dgm:t>
        <a:bodyPr/>
        <a:lstStyle/>
        <a:p>
          <a:r>
            <a:rPr lang="en-GB"/>
            <a:t>£6.8 spent on low priority medicines during 2022-23 </a:t>
          </a:r>
          <a:endParaRPr lang="en-US"/>
        </a:p>
      </dgm:t>
    </dgm:pt>
    <dgm:pt modelId="{7CA56CC9-8A18-4C8B-972C-AE2FB9BAA219}" type="parTrans" cxnId="{28DF2DB3-C5DB-4071-A339-4213A2CF7B47}">
      <dgm:prSet/>
      <dgm:spPr/>
      <dgm:t>
        <a:bodyPr/>
        <a:lstStyle/>
        <a:p>
          <a:endParaRPr lang="en-US"/>
        </a:p>
      </dgm:t>
    </dgm:pt>
    <dgm:pt modelId="{D27D8213-2D29-425F-A77B-4302ECE241D2}" type="sibTrans" cxnId="{28DF2DB3-C5DB-4071-A339-4213A2CF7B47}">
      <dgm:prSet/>
      <dgm:spPr/>
      <dgm:t>
        <a:bodyPr/>
        <a:lstStyle/>
        <a:p>
          <a:endParaRPr lang="en-US"/>
        </a:p>
      </dgm:t>
    </dgm:pt>
    <dgm:pt modelId="{24E38D7E-D15B-497F-BC90-D803274950F2}">
      <dgm:prSet/>
      <dgm:spPr/>
      <dgm:t>
        <a:bodyPr/>
        <a:lstStyle/>
        <a:p>
          <a:r>
            <a:rPr lang="en-GB"/>
            <a:t>After staffing this is our biggest cost</a:t>
          </a:r>
          <a:endParaRPr lang="en-US"/>
        </a:p>
      </dgm:t>
    </dgm:pt>
    <dgm:pt modelId="{41A0364E-6725-4509-ACA8-83AE2CE7C2A0}" type="parTrans" cxnId="{150E2173-218D-4F73-94EB-851398CA86DE}">
      <dgm:prSet/>
      <dgm:spPr/>
      <dgm:t>
        <a:bodyPr/>
        <a:lstStyle/>
        <a:p>
          <a:endParaRPr lang="en-US"/>
        </a:p>
      </dgm:t>
    </dgm:pt>
    <dgm:pt modelId="{F1DC4278-FD8E-49AF-8AD7-393F4BD454D0}" type="sibTrans" cxnId="{150E2173-218D-4F73-94EB-851398CA86DE}">
      <dgm:prSet/>
      <dgm:spPr/>
      <dgm:t>
        <a:bodyPr/>
        <a:lstStyle/>
        <a:p>
          <a:endParaRPr lang="en-US"/>
        </a:p>
      </dgm:t>
    </dgm:pt>
    <dgm:pt modelId="{FBC4A812-6226-48CD-8A3C-8219CFF32ED6}">
      <dgm:prSet/>
      <dgm:spPr/>
      <dgm:t>
        <a:bodyPr/>
        <a:lstStyle/>
        <a:p>
          <a:r>
            <a:rPr lang="en-GB"/>
            <a:t>BSW now one of the lowest prescribers on the country for anticholinergic burden</a:t>
          </a:r>
          <a:endParaRPr lang="en-US"/>
        </a:p>
      </dgm:t>
    </dgm:pt>
    <dgm:pt modelId="{702A9398-B74D-4283-96A7-155983F1C7C8}" type="parTrans" cxnId="{CD54EC98-617F-4806-9B99-2F5B4C0EAE19}">
      <dgm:prSet/>
      <dgm:spPr/>
      <dgm:t>
        <a:bodyPr/>
        <a:lstStyle/>
        <a:p>
          <a:endParaRPr lang="en-US"/>
        </a:p>
      </dgm:t>
    </dgm:pt>
    <dgm:pt modelId="{45DFF9E8-1DC8-479B-B9DC-9A0121CFC698}" type="sibTrans" cxnId="{CD54EC98-617F-4806-9B99-2F5B4C0EAE19}">
      <dgm:prSet/>
      <dgm:spPr/>
      <dgm:t>
        <a:bodyPr/>
        <a:lstStyle/>
        <a:p>
          <a:endParaRPr lang="en-US"/>
        </a:p>
      </dgm:t>
    </dgm:pt>
    <dgm:pt modelId="{81639BFD-B11A-4718-9894-5CE29D10286E}">
      <dgm:prSet/>
      <dgm:spPr/>
      <dgm:t>
        <a:bodyPr/>
        <a:lstStyle/>
        <a:p>
          <a:r>
            <a:rPr lang="en-GB"/>
            <a:t>Nationally over 237 million medicines errors each year costing £98 million and 1,700 lives</a:t>
          </a:r>
          <a:endParaRPr lang="en-US"/>
        </a:p>
      </dgm:t>
    </dgm:pt>
    <dgm:pt modelId="{5CD85C06-62D1-4164-BAAE-2CDF7D6755F0}" type="parTrans" cxnId="{8FBE7F25-E42E-4406-A9FD-91EC1275C347}">
      <dgm:prSet/>
      <dgm:spPr/>
      <dgm:t>
        <a:bodyPr/>
        <a:lstStyle/>
        <a:p>
          <a:endParaRPr lang="en-US"/>
        </a:p>
      </dgm:t>
    </dgm:pt>
    <dgm:pt modelId="{961FDCB6-1ABF-42F6-8A0F-BEFC380A15CB}" type="sibTrans" cxnId="{8FBE7F25-E42E-4406-A9FD-91EC1275C347}">
      <dgm:prSet/>
      <dgm:spPr/>
      <dgm:t>
        <a:bodyPr/>
        <a:lstStyle/>
        <a:p>
          <a:endParaRPr lang="en-US"/>
        </a:p>
      </dgm:t>
    </dgm:pt>
    <dgm:pt modelId="{FAABD050-C950-4FDA-9708-5E4589408CFE}">
      <dgm:prSet/>
      <dgm:spPr/>
      <dgm:t>
        <a:bodyPr/>
        <a:lstStyle/>
        <a:p>
          <a:r>
            <a:rPr lang="en-GB"/>
            <a:t>15% readmissions are due to a medicines related issue</a:t>
          </a:r>
          <a:endParaRPr lang="en-US"/>
        </a:p>
      </dgm:t>
    </dgm:pt>
    <dgm:pt modelId="{D8076680-FA07-43E8-8590-CFBF3C52FC70}" type="parTrans" cxnId="{A6689800-BDCA-4D9B-804D-E2F35F02A131}">
      <dgm:prSet/>
      <dgm:spPr/>
      <dgm:t>
        <a:bodyPr/>
        <a:lstStyle/>
        <a:p>
          <a:endParaRPr lang="en-US"/>
        </a:p>
      </dgm:t>
    </dgm:pt>
    <dgm:pt modelId="{CEF19B76-A2E4-4E75-BF37-F0A71131E178}" type="sibTrans" cxnId="{A6689800-BDCA-4D9B-804D-E2F35F02A131}">
      <dgm:prSet/>
      <dgm:spPr/>
      <dgm:t>
        <a:bodyPr/>
        <a:lstStyle/>
        <a:p>
          <a:endParaRPr lang="en-US"/>
        </a:p>
      </dgm:t>
    </dgm:pt>
    <dgm:pt modelId="{602AC466-D2BB-4CE8-890D-982907A16694}">
      <dgm:prSet/>
      <dgm:spPr/>
      <dgm:t>
        <a:bodyPr/>
        <a:lstStyle/>
        <a:p>
          <a:r>
            <a:rPr lang="en-GB"/>
            <a:t>As many as 50% of patients do not take their medicines as intended</a:t>
          </a:r>
          <a:endParaRPr lang="en-US"/>
        </a:p>
      </dgm:t>
    </dgm:pt>
    <dgm:pt modelId="{FF262C91-E732-4A45-BB38-8B25DB17B5F6}" type="parTrans" cxnId="{9AE82084-FCC4-45E5-BA4B-08BA8DA70D3F}">
      <dgm:prSet/>
      <dgm:spPr/>
      <dgm:t>
        <a:bodyPr/>
        <a:lstStyle/>
        <a:p>
          <a:endParaRPr lang="en-US"/>
        </a:p>
      </dgm:t>
    </dgm:pt>
    <dgm:pt modelId="{40693C96-F45C-4F41-9C0B-BE49766D903B}" type="sibTrans" cxnId="{9AE82084-FCC4-45E5-BA4B-08BA8DA70D3F}">
      <dgm:prSet/>
      <dgm:spPr/>
      <dgm:t>
        <a:bodyPr/>
        <a:lstStyle/>
        <a:p>
          <a:endParaRPr lang="en-US"/>
        </a:p>
      </dgm:t>
    </dgm:pt>
    <dgm:pt modelId="{751E56F7-E277-4E34-87C3-E6F7A7442141}">
      <dgm:prSet/>
      <dgm:spPr/>
      <dgm:t>
        <a:bodyPr/>
        <a:lstStyle/>
        <a:p>
          <a:r>
            <a:rPr lang="en-GB"/>
            <a:t>BSW is in the lowest quartile for average no. of medicines prescribed per patient even with above average population age </a:t>
          </a:r>
          <a:endParaRPr lang="en-US"/>
        </a:p>
      </dgm:t>
    </dgm:pt>
    <dgm:pt modelId="{3445589D-EA3C-40FF-9CCA-2D8A61EA9B9A}" type="parTrans" cxnId="{28EB0414-A7A9-4695-A143-230CA2FA9B3C}">
      <dgm:prSet/>
      <dgm:spPr/>
      <dgm:t>
        <a:bodyPr/>
        <a:lstStyle/>
        <a:p>
          <a:endParaRPr lang="en-US"/>
        </a:p>
      </dgm:t>
    </dgm:pt>
    <dgm:pt modelId="{23FCE5AD-2D80-444B-9D67-AC2FBC1B19B4}" type="sibTrans" cxnId="{28EB0414-A7A9-4695-A143-230CA2FA9B3C}">
      <dgm:prSet/>
      <dgm:spPr/>
      <dgm:t>
        <a:bodyPr/>
        <a:lstStyle/>
        <a:p>
          <a:endParaRPr lang="en-US"/>
        </a:p>
      </dgm:t>
    </dgm:pt>
    <dgm:pt modelId="{B97E8507-069D-4EDF-B86D-FD0E13EBF630}" type="pres">
      <dgm:prSet presAssocID="{2069BE96-469D-4571-BF30-46604C42A7F8}" presName="diagram" presStyleCnt="0">
        <dgm:presLayoutVars>
          <dgm:dir/>
          <dgm:resizeHandles val="exact"/>
        </dgm:presLayoutVars>
      </dgm:prSet>
      <dgm:spPr/>
    </dgm:pt>
    <dgm:pt modelId="{FF5504AC-5E2F-424E-8CC0-599131A61280}" type="pres">
      <dgm:prSet presAssocID="{E1336986-75C9-4345-9042-311750BA05F2}" presName="node" presStyleLbl="node1" presStyleIdx="0" presStyleCnt="10">
        <dgm:presLayoutVars>
          <dgm:bulletEnabled val="1"/>
        </dgm:presLayoutVars>
      </dgm:prSet>
      <dgm:spPr/>
    </dgm:pt>
    <dgm:pt modelId="{D447AD3D-C157-4913-A97D-0A07ED162DCF}" type="pres">
      <dgm:prSet presAssocID="{C363E2F1-1D1F-48E8-B003-E77B444E4E02}" presName="sibTrans" presStyleCnt="0"/>
      <dgm:spPr/>
    </dgm:pt>
    <dgm:pt modelId="{45E56B0A-2262-4B7E-8DBB-A57341EC8B33}" type="pres">
      <dgm:prSet presAssocID="{33BCF2BF-207D-4A6F-A9ED-D78706A6AC48}" presName="node" presStyleLbl="node1" presStyleIdx="1" presStyleCnt="10">
        <dgm:presLayoutVars>
          <dgm:bulletEnabled val="1"/>
        </dgm:presLayoutVars>
      </dgm:prSet>
      <dgm:spPr/>
    </dgm:pt>
    <dgm:pt modelId="{33B4160F-39F4-40DE-83FE-37A575181151}" type="pres">
      <dgm:prSet presAssocID="{2AA9D00F-A8FA-4E2D-A2C2-8EE7FE991F5B}" presName="sibTrans" presStyleCnt="0"/>
      <dgm:spPr/>
    </dgm:pt>
    <dgm:pt modelId="{8B4020DF-F093-4158-A7E8-346C8E9B5E12}" type="pres">
      <dgm:prSet presAssocID="{0E5D4A98-9D4B-4555-A822-A1618B7B9927}" presName="node" presStyleLbl="node1" presStyleIdx="2" presStyleCnt="10">
        <dgm:presLayoutVars>
          <dgm:bulletEnabled val="1"/>
        </dgm:presLayoutVars>
      </dgm:prSet>
      <dgm:spPr/>
    </dgm:pt>
    <dgm:pt modelId="{9B3C20DE-261D-445F-9034-18795C29CDAD}" type="pres">
      <dgm:prSet presAssocID="{5EAB2F7F-6A2D-4D42-8BD6-FA533F362059}" presName="sibTrans" presStyleCnt="0"/>
      <dgm:spPr/>
    </dgm:pt>
    <dgm:pt modelId="{9E792D54-0A0A-414E-951A-5026A80D8DAF}" type="pres">
      <dgm:prSet presAssocID="{2FE2FAE6-0445-4F92-B269-353B242074F3}" presName="node" presStyleLbl="node1" presStyleIdx="3" presStyleCnt="10">
        <dgm:presLayoutVars>
          <dgm:bulletEnabled val="1"/>
        </dgm:presLayoutVars>
      </dgm:prSet>
      <dgm:spPr/>
    </dgm:pt>
    <dgm:pt modelId="{3C1EB55E-19F8-4DAF-A8F6-8F0BFF666CCD}" type="pres">
      <dgm:prSet presAssocID="{D27D8213-2D29-425F-A77B-4302ECE241D2}" presName="sibTrans" presStyleCnt="0"/>
      <dgm:spPr/>
    </dgm:pt>
    <dgm:pt modelId="{BB81D072-82D7-4D5E-A87C-B83C8655CC27}" type="pres">
      <dgm:prSet presAssocID="{24E38D7E-D15B-497F-BC90-D803274950F2}" presName="node" presStyleLbl="node1" presStyleIdx="4" presStyleCnt="10">
        <dgm:presLayoutVars>
          <dgm:bulletEnabled val="1"/>
        </dgm:presLayoutVars>
      </dgm:prSet>
      <dgm:spPr/>
    </dgm:pt>
    <dgm:pt modelId="{30A48165-FCBA-4924-AFCC-F1A9153DEC89}" type="pres">
      <dgm:prSet presAssocID="{F1DC4278-FD8E-49AF-8AD7-393F4BD454D0}" presName="sibTrans" presStyleCnt="0"/>
      <dgm:spPr/>
    </dgm:pt>
    <dgm:pt modelId="{17873FAC-D005-4CAA-8619-766CA76864A3}" type="pres">
      <dgm:prSet presAssocID="{FBC4A812-6226-48CD-8A3C-8219CFF32ED6}" presName="node" presStyleLbl="node1" presStyleIdx="5" presStyleCnt="10">
        <dgm:presLayoutVars>
          <dgm:bulletEnabled val="1"/>
        </dgm:presLayoutVars>
      </dgm:prSet>
      <dgm:spPr/>
    </dgm:pt>
    <dgm:pt modelId="{9BC6FAB0-1866-4D67-989A-5F0EA4061313}" type="pres">
      <dgm:prSet presAssocID="{45DFF9E8-1DC8-479B-B9DC-9A0121CFC698}" presName="sibTrans" presStyleCnt="0"/>
      <dgm:spPr/>
    </dgm:pt>
    <dgm:pt modelId="{4914B8FB-2671-4303-81B3-D6FAF03F2B9D}" type="pres">
      <dgm:prSet presAssocID="{81639BFD-B11A-4718-9894-5CE29D10286E}" presName="node" presStyleLbl="node1" presStyleIdx="6" presStyleCnt="10">
        <dgm:presLayoutVars>
          <dgm:bulletEnabled val="1"/>
        </dgm:presLayoutVars>
      </dgm:prSet>
      <dgm:spPr/>
    </dgm:pt>
    <dgm:pt modelId="{FCD3F3E3-86B6-47B0-BAF1-0156A5D4A448}" type="pres">
      <dgm:prSet presAssocID="{961FDCB6-1ABF-42F6-8A0F-BEFC380A15CB}" presName="sibTrans" presStyleCnt="0"/>
      <dgm:spPr/>
    </dgm:pt>
    <dgm:pt modelId="{4653DC0F-6311-4F41-830E-F8332E06FB4B}" type="pres">
      <dgm:prSet presAssocID="{FAABD050-C950-4FDA-9708-5E4589408CFE}" presName="node" presStyleLbl="node1" presStyleIdx="7" presStyleCnt="10">
        <dgm:presLayoutVars>
          <dgm:bulletEnabled val="1"/>
        </dgm:presLayoutVars>
      </dgm:prSet>
      <dgm:spPr/>
    </dgm:pt>
    <dgm:pt modelId="{3CD9E106-7236-4682-8804-EB23E9DC9D1B}" type="pres">
      <dgm:prSet presAssocID="{CEF19B76-A2E4-4E75-BF37-F0A71131E178}" presName="sibTrans" presStyleCnt="0"/>
      <dgm:spPr/>
    </dgm:pt>
    <dgm:pt modelId="{60945DF8-E40F-4DB8-A8D3-33A9D20A0709}" type="pres">
      <dgm:prSet presAssocID="{602AC466-D2BB-4CE8-890D-982907A16694}" presName="node" presStyleLbl="node1" presStyleIdx="8" presStyleCnt="10">
        <dgm:presLayoutVars>
          <dgm:bulletEnabled val="1"/>
        </dgm:presLayoutVars>
      </dgm:prSet>
      <dgm:spPr/>
    </dgm:pt>
    <dgm:pt modelId="{63BCCB6E-8DBB-4C0C-8450-35CBEBF6A743}" type="pres">
      <dgm:prSet presAssocID="{40693C96-F45C-4F41-9C0B-BE49766D903B}" presName="sibTrans" presStyleCnt="0"/>
      <dgm:spPr/>
    </dgm:pt>
    <dgm:pt modelId="{0AEBC44B-A7C4-46AC-BD76-9C86EE8F250E}" type="pres">
      <dgm:prSet presAssocID="{751E56F7-E277-4E34-87C3-E6F7A7442141}" presName="node" presStyleLbl="node1" presStyleIdx="9" presStyleCnt="10">
        <dgm:presLayoutVars>
          <dgm:bulletEnabled val="1"/>
        </dgm:presLayoutVars>
      </dgm:prSet>
      <dgm:spPr/>
    </dgm:pt>
  </dgm:ptLst>
  <dgm:cxnLst>
    <dgm:cxn modelId="{A6689800-BDCA-4D9B-804D-E2F35F02A131}" srcId="{2069BE96-469D-4571-BF30-46604C42A7F8}" destId="{FAABD050-C950-4FDA-9708-5E4589408CFE}" srcOrd="7" destOrd="0" parTransId="{D8076680-FA07-43E8-8590-CFBF3C52FC70}" sibTransId="{CEF19B76-A2E4-4E75-BF37-F0A71131E178}"/>
    <dgm:cxn modelId="{28EB0414-A7A9-4695-A143-230CA2FA9B3C}" srcId="{2069BE96-469D-4571-BF30-46604C42A7F8}" destId="{751E56F7-E277-4E34-87C3-E6F7A7442141}" srcOrd="9" destOrd="0" parTransId="{3445589D-EA3C-40FF-9CCA-2D8A61EA9B9A}" sibTransId="{23FCE5AD-2D80-444B-9D67-AC2FBC1B19B4}"/>
    <dgm:cxn modelId="{BD83711B-C132-4C49-8007-D2FD14F7BCB4}" srcId="{2069BE96-469D-4571-BF30-46604C42A7F8}" destId="{0E5D4A98-9D4B-4555-A822-A1618B7B9927}" srcOrd="2" destOrd="0" parTransId="{4E255C92-2585-4367-ACE4-725153C0B520}" sibTransId="{5EAB2F7F-6A2D-4D42-8BD6-FA533F362059}"/>
    <dgm:cxn modelId="{8FBE7F25-E42E-4406-A9FD-91EC1275C347}" srcId="{2069BE96-469D-4571-BF30-46604C42A7F8}" destId="{81639BFD-B11A-4718-9894-5CE29D10286E}" srcOrd="6" destOrd="0" parTransId="{5CD85C06-62D1-4164-BAAE-2CDF7D6755F0}" sibTransId="{961FDCB6-1ABF-42F6-8A0F-BEFC380A15CB}"/>
    <dgm:cxn modelId="{DA962B27-26EA-4F35-A802-B2CDCE047AEC}" srcId="{2069BE96-469D-4571-BF30-46604C42A7F8}" destId="{33BCF2BF-207D-4A6F-A9ED-D78706A6AC48}" srcOrd="1" destOrd="0" parTransId="{24089B0C-5825-45DB-8E09-72478938E632}" sibTransId="{2AA9D00F-A8FA-4E2D-A2C2-8EE7FE991F5B}"/>
    <dgm:cxn modelId="{E858AE39-F3FE-423D-AF56-972549B0DC81}" type="presOf" srcId="{0E5D4A98-9D4B-4555-A822-A1618B7B9927}" destId="{8B4020DF-F093-4158-A7E8-346C8E9B5E12}" srcOrd="0" destOrd="0" presId="urn:microsoft.com/office/officeart/2005/8/layout/default"/>
    <dgm:cxn modelId="{85ED7F64-E1E4-420B-9CB2-89CFB6E56352}" srcId="{2069BE96-469D-4571-BF30-46604C42A7F8}" destId="{E1336986-75C9-4345-9042-311750BA05F2}" srcOrd="0" destOrd="0" parTransId="{707C4776-6251-4EA6-99E6-BE6E7B273A55}" sibTransId="{C363E2F1-1D1F-48E8-B003-E77B444E4E02}"/>
    <dgm:cxn modelId="{36B52A51-AF16-422D-A352-AE9B7F398213}" type="presOf" srcId="{751E56F7-E277-4E34-87C3-E6F7A7442141}" destId="{0AEBC44B-A7C4-46AC-BD76-9C86EE8F250E}" srcOrd="0" destOrd="0" presId="urn:microsoft.com/office/officeart/2005/8/layout/default"/>
    <dgm:cxn modelId="{150E2173-218D-4F73-94EB-851398CA86DE}" srcId="{2069BE96-469D-4571-BF30-46604C42A7F8}" destId="{24E38D7E-D15B-497F-BC90-D803274950F2}" srcOrd="4" destOrd="0" parTransId="{41A0364E-6725-4509-ACA8-83AE2CE7C2A0}" sibTransId="{F1DC4278-FD8E-49AF-8AD7-393F4BD454D0}"/>
    <dgm:cxn modelId="{9AE82084-FCC4-45E5-BA4B-08BA8DA70D3F}" srcId="{2069BE96-469D-4571-BF30-46604C42A7F8}" destId="{602AC466-D2BB-4CE8-890D-982907A16694}" srcOrd="8" destOrd="0" parTransId="{FF262C91-E732-4A45-BB38-8B25DB17B5F6}" sibTransId="{40693C96-F45C-4F41-9C0B-BE49766D903B}"/>
    <dgm:cxn modelId="{843A8C92-D79D-431E-BD9C-98D014517B33}" type="presOf" srcId="{2FE2FAE6-0445-4F92-B269-353B242074F3}" destId="{9E792D54-0A0A-414E-951A-5026A80D8DAF}" srcOrd="0" destOrd="0" presId="urn:microsoft.com/office/officeart/2005/8/layout/default"/>
    <dgm:cxn modelId="{F489B893-3095-4E44-A7E8-79521C5FE89C}" type="presOf" srcId="{81639BFD-B11A-4718-9894-5CE29D10286E}" destId="{4914B8FB-2671-4303-81B3-D6FAF03F2B9D}" srcOrd="0" destOrd="0" presId="urn:microsoft.com/office/officeart/2005/8/layout/default"/>
    <dgm:cxn modelId="{17CC4798-8C78-4A81-A0E4-81465DC627EB}" type="presOf" srcId="{33BCF2BF-207D-4A6F-A9ED-D78706A6AC48}" destId="{45E56B0A-2262-4B7E-8DBB-A57341EC8B33}" srcOrd="0" destOrd="0" presId="urn:microsoft.com/office/officeart/2005/8/layout/default"/>
    <dgm:cxn modelId="{CD54EC98-617F-4806-9B99-2F5B4C0EAE19}" srcId="{2069BE96-469D-4571-BF30-46604C42A7F8}" destId="{FBC4A812-6226-48CD-8A3C-8219CFF32ED6}" srcOrd="5" destOrd="0" parTransId="{702A9398-B74D-4283-96A7-155983F1C7C8}" sibTransId="{45DFF9E8-1DC8-479B-B9DC-9A0121CFC698}"/>
    <dgm:cxn modelId="{28DF2DB3-C5DB-4071-A339-4213A2CF7B47}" srcId="{2069BE96-469D-4571-BF30-46604C42A7F8}" destId="{2FE2FAE6-0445-4F92-B269-353B242074F3}" srcOrd="3" destOrd="0" parTransId="{7CA56CC9-8A18-4C8B-972C-AE2FB9BAA219}" sibTransId="{D27D8213-2D29-425F-A77B-4302ECE241D2}"/>
    <dgm:cxn modelId="{8DB7B8B3-A687-4665-A827-8AC8BCBF685C}" type="presOf" srcId="{FBC4A812-6226-48CD-8A3C-8219CFF32ED6}" destId="{17873FAC-D005-4CAA-8619-766CA76864A3}" srcOrd="0" destOrd="0" presId="urn:microsoft.com/office/officeart/2005/8/layout/default"/>
    <dgm:cxn modelId="{E410EAC3-1DAB-401F-98CB-D7520DE15C9F}" type="presOf" srcId="{602AC466-D2BB-4CE8-890D-982907A16694}" destId="{60945DF8-E40F-4DB8-A8D3-33A9D20A0709}" srcOrd="0" destOrd="0" presId="urn:microsoft.com/office/officeart/2005/8/layout/default"/>
    <dgm:cxn modelId="{4F09D2C4-172C-47B1-B288-A8393F9B1998}" type="presOf" srcId="{FAABD050-C950-4FDA-9708-5E4589408CFE}" destId="{4653DC0F-6311-4F41-830E-F8332E06FB4B}" srcOrd="0" destOrd="0" presId="urn:microsoft.com/office/officeart/2005/8/layout/default"/>
    <dgm:cxn modelId="{CA20BDC5-5948-4F8A-9C1A-A6D722E4706C}" type="presOf" srcId="{2069BE96-469D-4571-BF30-46604C42A7F8}" destId="{B97E8507-069D-4EDF-B86D-FD0E13EBF630}" srcOrd="0" destOrd="0" presId="urn:microsoft.com/office/officeart/2005/8/layout/default"/>
    <dgm:cxn modelId="{42A773C7-D3EC-4DC8-B063-2B871DCAF972}" type="presOf" srcId="{E1336986-75C9-4345-9042-311750BA05F2}" destId="{FF5504AC-5E2F-424E-8CC0-599131A61280}" srcOrd="0" destOrd="0" presId="urn:microsoft.com/office/officeart/2005/8/layout/default"/>
    <dgm:cxn modelId="{DBA181D3-B5AA-4C1C-9120-89ECED9C6BDF}" type="presOf" srcId="{24E38D7E-D15B-497F-BC90-D803274950F2}" destId="{BB81D072-82D7-4D5E-A87C-B83C8655CC27}" srcOrd="0" destOrd="0" presId="urn:microsoft.com/office/officeart/2005/8/layout/default"/>
    <dgm:cxn modelId="{AEE87E36-A4C3-451E-A258-0E956C7846E9}" type="presParOf" srcId="{B97E8507-069D-4EDF-B86D-FD0E13EBF630}" destId="{FF5504AC-5E2F-424E-8CC0-599131A61280}" srcOrd="0" destOrd="0" presId="urn:microsoft.com/office/officeart/2005/8/layout/default"/>
    <dgm:cxn modelId="{254843C9-36A9-4FD9-9904-045FAB40DA3B}" type="presParOf" srcId="{B97E8507-069D-4EDF-B86D-FD0E13EBF630}" destId="{D447AD3D-C157-4913-A97D-0A07ED162DCF}" srcOrd="1" destOrd="0" presId="urn:microsoft.com/office/officeart/2005/8/layout/default"/>
    <dgm:cxn modelId="{B670F00C-4F86-4ECE-9C78-EDFE0513262D}" type="presParOf" srcId="{B97E8507-069D-4EDF-B86D-FD0E13EBF630}" destId="{45E56B0A-2262-4B7E-8DBB-A57341EC8B33}" srcOrd="2" destOrd="0" presId="urn:microsoft.com/office/officeart/2005/8/layout/default"/>
    <dgm:cxn modelId="{37EEB153-1E93-4AB9-9007-DDA68EE9FABC}" type="presParOf" srcId="{B97E8507-069D-4EDF-B86D-FD0E13EBF630}" destId="{33B4160F-39F4-40DE-83FE-37A575181151}" srcOrd="3" destOrd="0" presId="urn:microsoft.com/office/officeart/2005/8/layout/default"/>
    <dgm:cxn modelId="{988F10F9-757A-451A-9811-7A0816C1A599}" type="presParOf" srcId="{B97E8507-069D-4EDF-B86D-FD0E13EBF630}" destId="{8B4020DF-F093-4158-A7E8-346C8E9B5E12}" srcOrd="4" destOrd="0" presId="urn:microsoft.com/office/officeart/2005/8/layout/default"/>
    <dgm:cxn modelId="{398E2D47-9E22-42F4-8F9E-C12D19858563}" type="presParOf" srcId="{B97E8507-069D-4EDF-B86D-FD0E13EBF630}" destId="{9B3C20DE-261D-445F-9034-18795C29CDAD}" srcOrd="5" destOrd="0" presId="urn:microsoft.com/office/officeart/2005/8/layout/default"/>
    <dgm:cxn modelId="{2115DE4C-1B06-4FBE-88A3-50239D472ED9}" type="presParOf" srcId="{B97E8507-069D-4EDF-B86D-FD0E13EBF630}" destId="{9E792D54-0A0A-414E-951A-5026A80D8DAF}" srcOrd="6" destOrd="0" presId="urn:microsoft.com/office/officeart/2005/8/layout/default"/>
    <dgm:cxn modelId="{C3B9814A-32F9-4BE7-890D-0567E1977064}" type="presParOf" srcId="{B97E8507-069D-4EDF-B86D-FD0E13EBF630}" destId="{3C1EB55E-19F8-4DAF-A8F6-8F0BFF666CCD}" srcOrd="7" destOrd="0" presId="urn:microsoft.com/office/officeart/2005/8/layout/default"/>
    <dgm:cxn modelId="{2DBFFDEB-47DD-433F-A138-7A033E1A1C23}" type="presParOf" srcId="{B97E8507-069D-4EDF-B86D-FD0E13EBF630}" destId="{BB81D072-82D7-4D5E-A87C-B83C8655CC27}" srcOrd="8" destOrd="0" presId="urn:microsoft.com/office/officeart/2005/8/layout/default"/>
    <dgm:cxn modelId="{7C58140F-0457-4100-B44F-19202AD1ED32}" type="presParOf" srcId="{B97E8507-069D-4EDF-B86D-FD0E13EBF630}" destId="{30A48165-FCBA-4924-AFCC-F1A9153DEC89}" srcOrd="9" destOrd="0" presId="urn:microsoft.com/office/officeart/2005/8/layout/default"/>
    <dgm:cxn modelId="{85A7A83A-20D1-4A4A-922F-70FFF8523024}" type="presParOf" srcId="{B97E8507-069D-4EDF-B86D-FD0E13EBF630}" destId="{17873FAC-D005-4CAA-8619-766CA76864A3}" srcOrd="10" destOrd="0" presId="urn:microsoft.com/office/officeart/2005/8/layout/default"/>
    <dgm:cxn modelId="{33577C49-C71A-4436-AF0B-F592472006EA}" type="presParOf" srcId="{B97E8507-069D-4EDF-B86D-FD0E13EBF630}" destId="{9BC6FAB0-1866-4D67-989A-5F0EA4061313}" srcOrd="11" destOrd="0" presId="urn:microsoft.com/office/officeart/2005/8/layout/default"/>
    <dgm:cxn modelId="{E14FCBFF-CEDC-41D2-B10C-EA8E13F74D52}" type="presParOf" srcId="{B97E8507-069D-4EDF-B86D-FD0E13EBF630}" destId="{4914B8FB-2671-4303-81B3-D6FAF03F2B9D}" srcOrd="12" destOrd="0" presId="urn:microsoft.com/office/officeart/2005/8/layout/default"/>
    <dgm:cxn modelId="{07554D51-7A8C-451E-A105-620C0AD7219B}" type="presParOf" srcId="{B97E8507-069D-4EDF-B86D-FD0E13EBF630}" destId="{FCD3F3E3-86B6-47B0-BAF1-0156A5D4A448}" srcOrd="13" destOrd="0" presId="urn:microsoft.com/office/officeart/2005/8/layout/default"/>
    <dgm:cxn modelId="{4CCB16B9-0376-486C-B015-2CACC8CD7FDA}" type="presParOf" srcId="{B97E8507-069D-4EDF-B86D-FD0E13EBF630}" destId="{4653DC0F-6311-4F41-830E-F8332E06FB4B}" srcOrd="14" destOrd="0" presId="urn:microsoft.com/office/officeart/2005/8/layout/default"/>
    <dgm:cxn modelId="{F616633F-4A19-4775-AE9A-5F7B3A472054}" type="presParOf" srcId="{B97E8507-069D-4EDF-B86D-FD0E13EBF630}" destId="{3CD9E106-7236-4682-8804-EB23E9DC9D1B}" srcOrd="15" destOrd="0" presId="urn:microsoft.com/office/officeart/2005/8/layout/default"/>
    <dgm:cxn modelId="{067E04CA-4C46-441D-B967-FFFDD2218675}" type="presParOf" srcId="{B97E8507-069D-4EDF-B86D-FD0E13EBF630}" destId="{60945DF8-E40F-4DB8-A8D3-33A9D20A0709}" srcOrd="16" destOrd="0" presId="urn:microsoft.com/office/officeart/2005/8/layout/default"/>
    <dgm:cxn modelId="{9EAA2BA3-8672-4367-B519-1F87E6109E55}" type="presParOf" srcId="{B97E8507-069D-4EDF-B86D-FD0E13EBF630}" destId="{63BCCB6E-8DBB-4C0C-8450-35CBEBF6A743}" srcOrd="17" destOrd="0" presId="urn:microsoft.com/office/officeart/2005/8/layout/default"/>
    <dgm:cxn modelId="{00DFD672-8A42-48B5-91E2-7685F133CA5A}" type="presParOf" srcId="{B97E8507-069D-4EDF-B86D-FD0E13EBF630}" destId="{0AEBC44B-A7C4-46AC-BD76-9C86EE8F250E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504AC-5E2F-424E-8CC0-599131A61280}">
      <dsp:nvSpPr>
        <dsp:cNvPr id="0" name=""/>
        <dsp:cNvSpPr/>
      </dsp:nvSpPr>
      <dsp:spPr>
        <a:xfrm>
          <a:off x="670454" y="1194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When moving between care settings 30-70% of patients have an error or unintentional change to medicines</a:t>
          </a:r>
          <a:endParaRPr lang="en-US" sz="1600" kern="1200"/>
        </a:p>
      </dsp:txBody>
      <dsp:txXfrm>
        <a:off x="670454" y="1194"/>
        <a:ext cx="2399462" cy="1439677"/>
      </dsp:txXfrm>
    </dsp:sp>
    <dsp:sp modelId="{45E56B0A-2262-4B7E-8DBB-A57341EC8B33}">
      <dsp:nvSpPr>
        <dsp:cNvPr id="0" name=""/>
        <dsp:cNvSpPr/>
      </dsp:nvSpPr>
      <dsp:spPr>
        <a:xfrm>
          <a:off x="3309864" y="1194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i="0" kern="1200"/>
            <a:t>Up to 10% of unplanned hospital admissions are due </a:t>
          </a:r>
          <a:r>
            <a:rPr lang="en-GB" sz="1600" kern="1200"/>
            <a:t>t</a:t>
          </a:r>
          <a:r>
            <a:rPr lang="en-GB" sz="1600" i="0" kern="1200"/>
            <a:t>o medication</a:t>
          </a:r>
          <a:endParaRPr lang="en-US" sz="1600" kern="1200"/>
        </a:p>
      </dsp:txBody>
      <dsp:txXfrm>
        <a:off x="3309864" y="1194"/>
        <a:ext cx="2399462" cy="1439677"/>
      </dsp:txXfrm>
    </dsp:sp>
    <dsp:sp modelId="{8B4020DF-F093-4158-A7E8-346C8E9B5E12}">
      <dsp:nvSpPr>
        <dsp:cNvPr id="0" name=""/>
        <dsp:cNvSpPr/>
      </dsp:nvSpPr>
      <dsp:spPr>
        <a:xfrm>
          <a:off x="5949273" y="1194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BSW ICB spends £148 Million on medicines annually</a:t>
          </a:r>
          <a:endParaRPr lang="en-US" sz="1600" kern="1200"/>
        </a:p>
      </dsp:txBody>
      <dsp:txXfrm>
        <a:off x="5949273" y="1194"/>
        <a:ext cx="2399462" cy="1439677"/>
      </dsp:txXfrm>
    </dsp:sp>
    <dsp:sp modelId="{9E792D54-0A0A-414E-951A-5026A80D8DAF}">
      <dsp:nvSpPr>
        <dsp:cNvPr id="0" name=""/>
        <dsp:cNvSpPr/>
      </dsp:nvSpPr>
      <dsp:spPr>
        <a:xfrm>
          <a:off x="8588682" y="1194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£6.8 spent on low priority medicines during 2022-23 </a:t>
          </a:r>
          <a:endParaRPr lang="en-US" sz="1600" kern="1200"/>
        </a:p>
      </dsp:txBody>
      <dsp:txXfrm>
        <a:off x="8588682" y="1194"/>
        <a:ext cx="2399462" cy="1439677"/>
      </dsp:txXfrm>
    </dsp:sp>
    <dsp:sp modelId="{BB81D072-82D7-4D5E-A87C-B83C8655CC27}">
      <dsp:nvSpPr>
        <dsp:cNvPr id="0" name=""/>
        <dsp:cNvSpPr/>
      </dsp:nvSpPr>
      <dsp:spPr>
        <a:xfrm>
          <a:off x="670454" y="1680818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After staffing this is our biggest cost</a:t>
          </a:r>
          <a:endParaRPr lang="en-US" sz="1600" kern="1200"/>
        </a:p>
      </dsp:txBody>
      <dsp:txXfrm>
        <a:off x="670454" y="1680818"/>
        <a:ext cx="2399462" cy="1439677"/>
      </dsp:txXfrm>
    </dsp:sp>
    <dsp:sp modelId="{17873FAC-D005-4CAA-8619-766CA76864A3}">
      <dsp:nvSpPr>
        <dsp:cNvPr id="0" name=""/>
        <dsp:cNvSpPr/>
      </dsp:nvSpPr>
      <dsp:spPr>
        <a:xfrm>
          <a:off x="3309864" y="1680818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BSW now one of the lowest prescribers on the country for anticholinergic burden</a:t>
          </a:r>
          <a:endParaRPr lang="en-US" sz="1600" kern="1200"/>
        </a:p>
      </dsp:txBody>
      <dsp:txXfrm>
        <a:off x="3309864" y="1680818"/>
        <a:ext cx="2399462" cy="1439677"/>
      </dsp:txXfrm>
    </dsp:sp>
    <dsp:sp modelId="{4914B8FB-2671-4303-81B3-D6FAF03F2B9D}">
      <dsp:nvSpPr>
        <dsp:cNvPr id="0" name=""/>
        <dsp:cNvSpPr/>
      </dsp:nvSpPr>
      <dsp:spPr>
        <a:xfrm>
          <a:off x="5949273" y="1680818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Nationally over 237 million medicines errors each year costing £98 million and 1,700 lives</a:t>
          </a:r>
          <a:endParaRPr lang="en-US" sz="1600" kern="1200"/>
        </a:p>
      </dsp:txBody>
      <dsp:txXfrm>
        <a:off x="5949273" y="1680818"/>
        <a:ext cx="2399462" cy="1439677"/>
      </dsp:txXfrm>
    </dsp:sp>
    <dsp:sp modelId="{4653DC0F-6311-4F41-830E-F8332E06FB4B}">
      <dsp:nvSpPr>
        <dsp:cNvPr id="0" name=""/>
        <dsp:cNvSpPr/>
      </dsp:nvSpPr>
      <dsp:spPr>
        <a:xfrm>
          <a:off x="8588682" y="1680818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15% readmissions are due to a medicines related issue</a:t>
          </a:r>
          <a:endParaRPr lang="en-US" sz="1600" kern="1200"/>
        </a:p>
      </dsp:txBody>
      <dsp:txXfrm>
        <a:off x="8588682" y="1680818"/>
        <a:ext cx="2399462" cy="1439677"/>
      </dsp:txXfrm>
    </dsp:sp>
    <dsp:sp modelId="{60945DF8-E40F-4DB8-A8D3-33A9D20A0709}">
      <dsp:nvSpPr>
        <dsp:cNvPr id="0" name=""/>
        <dsp:cNvSpPr/>
      </dsp:nvSpPr>
      <dsp:spPr>
        <a:xfrm>
          <a:off x="3309864" y="3360442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As many as 50% of patients do not take their medicines as intended</a:t>
          </a:r>
          <a:endParaRPr lang="en-US" sz="1600" kern="1200"/>
        </a:p>
      </dsp:txBody>
      <dsp:txXfrm>
        <a:off x="3309864" y="3360442"/>
        <a:ext cx="2399462" cy="1439677"/>
      </dsp:txXfrm>
    </dsp:sp>
    <dsp:sp modelId="{0AEBC44B-A7C4-46AC-BD76-9C86EE8F250E}">
      <dsp:nvSpPr>
        <dsp:cNvPr id="0" name=""/>
        <dsp:cNvSpPr/>
      </dsp:nvSpPr>
      <dsp:spPr>
        <a:xfrm>
          <a:off x="5949273" y="3360442"/>
          <a:ext cx="2399462" cy="143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BSW is in the lowest quartile for average no. of medicines prescribed per patient even with above average population age </a:t>
          </a:r>
          <a:endParaRPr lang="en-US" sz="1600" kern="1200"/>
        </a:p>
      </dsp:txBody>
      <dsp:txXfrm>
        <a:off x="5949273" y="3360442"/>
        <a:ext cx="2399462" cy="1439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D076C-CC8D-4488-B96D-612AEF13A8F5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CD603-A4B9-438D-B266-1A5319AF0D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6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Change the Practice name as highlighted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ACAE0-3492-4BC9-997F-66462EB76B7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1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4519-F2D2-757A-9499-B77422814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96022-4C3B-BBAD-23CF-FDD679508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29796-5208-D7BF-11AC-96C0D181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0BB67-4041-CCE6-D83F-3984F601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39E5F-E86F-6C69-5AE7-FD8432FC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3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E9F62-4A2F-7DE4-C203-004A4DA0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5AA85-8BA8-F6DF-C393-CC573943D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C8012-3FE3-5A16-C7BC-03C219E2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37ECB-C615-E1AC-E2F4-B8CB20C6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B229E-3D31-D66F-48E2-B131DFE6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4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CE135C-D4E3-3FE8-EB3B-DECB6169E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A144E-B8F1-CF8F-287E-E86AD080F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34E67-19A9-E7F8-6F70-DA82A0FC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61DCB-6855-3CFA-5C0D-026C04E0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20502-C06E-AD09-7DFA-D5A25927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79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859" y="1404317"/>
            <a:ext cx="5442520" cy="48138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6FB81-B7EF-48D4-8DA3-2142168C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30/04/2024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14497-269B-4AA2-B02A-B2BA7F55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ADABD27-01B8-481F-A08E-AE97DDB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E3C6A75-80CE-4AEE-B10B-F73286EA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90B3BC-2C45-4894-A4C8-EE88E0B308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26621" y="1404317"/>
            <a:ext cx="5442520" cy="48138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B8AA11-118E-5648-BCC4-F5C8A321E7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61" y="6368417"/>
            <a:ext cx="11146280" cy="5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6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A339-0150-B4C5-2657-7FD93DA5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B5E9-3261-DB75-9A81-17EC5DBAA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10D49-A07C-AFB0-0E3E-426DFB03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64A9B-4843-EC84-FA49-4A3176A0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BFD4-F9B9-94F0-F7C8-BCA93D713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46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B269B-C346-AA37-D95F-55B40EB3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10F69-F242-776D-931B-190517F23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D752B-3536-10E1-96A5-6562F7F2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1FA5C-AC30-7F88-9073-5114A7A1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A58E-96F4-718F-9D4C-914F39A93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38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FA39C-AF15-01D8-61ED-E625BCAC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EAB6B-79DA-E656-7A18-E22FD0977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89149-F686-E782-AFAF-F246F2EED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86EB7-7FB5-1EF6-8A79-BC41972A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3C819-3F46-875B-85FA-1307CC9E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197C2-E7A1-BE66-CA4A-0F8A359A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94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991C-04E1-6A0E-EEA1-B76F6A0EE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3DB0C-5159-4CDB-5258-9DB6F856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7FC01-9946-DE8A-2039-9F8E9751C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DFF44-AB12-8FF6-B9D0-2A5E7EE59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314FB-6F92-BD66-8EA0-7187BA47B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83CC9C-35CD-A4A2-B19B-2BB718F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BA38A-E7AE-BD40-53FD-CC350840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E1E229-3C19-7A46-A8D5-B80D1876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6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1F040-6B80-52D7-9525-04C99441A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13D7F-2FD8-2E47-0651-BF397470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92EB4-9B4C-EE03-F6ED-52ECD9DD2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4ADE1-C9C9-2F51-E813-52157A0D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2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A1284C-79E0-B604-48C4-EEE5656C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5E52D-6BA6-855D-6807-C5849DB1B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56AE3-AA67-D19A-67D5-40B58428C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6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1872-ECF5-F472-FE15-2424AC5D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6D920-0A2E-202C-68D2-5D62471AC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706AA-F1BA-DF41-AD8C-0D5DB99A6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B10A0-0332-9CFA-F5D7-57A69402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84774-4032-8A81-C4C5-2AFFE1A3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56CB2-8E21-8010-B6A5-6294535C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2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5CE3-A1A0-C356-D6D0-5B9AAD301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7FAEAA-ED7B-56B1-C118-6F96E2979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08384-89E6-BEF1-D4C4-669D230A6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9639E-9E23-FF21-CE09-0F246A39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CE4F8-F0F4-7243-019A-955ED6392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3C5BC-00CE-5965-398D-F706CCBB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71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70B08C-4458-9C50-7071-AE1AF447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0D2B5-4919-DBCC-270B-814DC3BC9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9A2B3-26B6-4FD1-1E5E-052651CFB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C8D6D-4BB4-4110-9884-E49D8F4D215B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D484B-EDC1-F1A4-2856-676D9E68F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9BD4F-A634-295B-FB49-0CE2CC741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AFD9-7A9C-4940-BC7C-4BEC601E9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72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cid:0ce59c16-dad3-450b-a482-179fd5f30981@eurprd03.prod.outlook.com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BB4B09-E22D-3763-B64F-765F2BC6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C3A9DFE8-3C6B-AF9C-80EF-875BED5FEAD6}"/>
              </a:ext>
            </a:extLst>
          </p:cNvPr>
          <p:cNvSpPr txBox="1">
            <a:spLocks/>
          </p:cNvSpPr>
          <p:nvPr/>
        </p:nvSpPr>
        <p:spPr>
          <a:xfrm>
            <a:off x="353063" y="1605243"/>
            <a:ext cx="9555024" cy="783097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dirty="0"/>
              <a:t>BSW ICB Medicines Optimisation Strategy   2023-2025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D86A649-C099-13D8-94FF-28261C4C6A49}"/>
              </a:ext>
            </a:extLst>
          </p:cNvPr>
          <p:cNvSpPr txBox="1">
            <a:spLocks/>
          </p:cNvSpPr>
          <p:nvPr/>
        </p:nvSpPr>
        <p:spPr>
          <a:xfrm>
            <a:off x="353063" y="3670449"/>
            <a:ext cx="9994506" cy="4738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BSW ICB Medicines Optimisation Team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C4C0A8-DC92-3A5D-C84D-E76011FE5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48" y="125708"/>
            <a:ext cx="2540609" cy="9700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CDC139-F43D-78D9-C942-BBF2A5CA9FC9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87"/>
          <a:stretch>
            <a:fillRect/>
          </a:stretch>
        </p:blipFill>
        <p:spPr bwMode="auto">
          <a:xfrm>
            <a:off x="0" y="5117284"/>
            <a:ext cx="12192000" cy="17407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5F68A6-2D39-0D55-9251-C9B75AAAF8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495" y="181359"/>
            <a:ext cx="32956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D8F81-5A69-7D32-737E-315431854413}"/>
              </a:ext>
            </a:extLst>
          </p:cNvPr>
          <p:cNvSpPr txBox="1"/>
          <p:nvPr/>
        </p:nvSpPr>
        <p:spPr>
          <a:xfrm>
            <a:off x="2399323" y="900331"/>
            <a:ext cx="94722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Population Health Management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72B08B9-CA6B-4ABB-FAC2-65D80C824AB6}"/>
              </a:ext>
            </a:extLst>
          </p:cNvPr>
          <p:cNvSpPr txBox="1">
            <a:spLocks/>
          </p:cNvSpPr>
          <p:nvPr/>
        </p:nvSpPr>
        <p:spPr>
          <a:xfrm>
            <a:off x="356879" y="2005928"/>
            <a:ext cx="109780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noProof="1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0695A-F519-9884-495B-93B6F73795A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noProof="1">
                <a:latin typeface="Calibri" panose="020F0502020204030204" pitchFamily="34" charset="0"/>
                <a:cs typeface="Calibri" panose="020F0502020204030204" pitchFamily="34" charset="0"/>
              </a:rPr>
              <a:t>Work programme driven by data; prescribing data linked to patient outcome and admission data to demonstrate the full impact that improved prescribing quality can have.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defRPr/>
            </a:pPr>
            <a:endParaRPr lang="en-US" sz="24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noProof="1">
                <a:latin typeface="Calibri" panose="020F0502020204030204" pitchFamily="34" charset="0"/>
                <a:cs typeface="Calibri" panose="020F0502020204030204" pitchFamily="34" charset="0"/>
              </a:rPr>
              <a:t>Focus on improving population health, reducing inequalities  and variance through high quality use of medicines. Right medicine, right place, right time.</a:t>
            </a:r>
          </a:p>
          <a:p>
            <a:pPr marL="342900">
              <a:lnSpc>
                <a:spcPct val="100000"/>
              </a:lnSpc>
              <a:spcBef>
                <a:spcPts val="0"/>
              </a:spcBef>
              <a:defRPr/>
            </a:pPr>
            <a:endParaRPr lang="en-US" sz="24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noProof="1">
                <a:latin typeface="Calibri" panose="020F0502020204030204" pitchFamily="34" charset="0"/>
                <a:cs typeface="Calibri" panose="020F0502020204030204" pitchFamily="34" charset="0"/>
              </a:rPr>
              <a:t>Equitable patient access to medicines and medicines advice and support, recognising the challenges of our large, rural geography and population demographics.</a:t>
            </a:r>
          </a:p>
          <a:p>
            <a:pPr marL="342900">
              <a:lnSpc>
                <a:spcPct val="100000"/>
              </a:lnSpc>
              <a:spcBef>
                <a:spcPts val="0"/>
              </a:spcBef>
              <a:defRPr/>
            </a:pPr>
            <a:endParaRPr lang="en-US" sz="24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noProof="1">
                <a:latin typeface="Calibri" panose="020F0502020204030204" pitchFamily="34" charset="0"/>
                <a:cs typeface="Calibri" panose="020F0502020204030204" pitchFamily="34" charset="0"/>
              </a:rPr>
              <a:t>Target interventions to communities, populations or localities that have identified need.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24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noProof="1">
                <a:latin typeface="Calibri" panose="020F0502020204030204" pitchFamily="34" charset="0"/>
                <a:cs typeface="Calibri" panose="020F0502020204030204" pitchFamily="34" charset="0"/>
              </a:rPr>
              <a:t>Support the prevention agenda in health, social care, environmental and local authority public health.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defRPr/>
            </a:pPr>
            <a:endParaRPr lang="en-US" sz="2400" noProof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2400" noProof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75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D8F81-5A69-7D32-737E-315431854413}"/>
              </a:ext>
            </a:extLst>
          </p:cNvPr>
          <p:cNvSpPr txBox="1"/>
          <p:nvPr/>
        </p:nvSpPr>
        <p:spPr>
          <a:xfrm>
            <a:off x="2086708" y="957904"/>
            <a:ext cx="94722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>
                <a:solidFill>
                  <a:srgbClr val="C55A11"/>
                </a:solidFill>
              </a:rPr>
              <a:t>Delivering Best Value From Medicines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72B08B9-CA6B-4ABB-FAC2-65D80C824AB6}"/>
              </a:ext>
            </a:extLst>
          </p:cNvPr>
          <p:cNvSpPr txBox="1">
            <a:spLocks/>
          </p:cNvSpPr>
          <p:nvPr/>
        </p:nvSpPr>
        <p:spPr>
          <a:xfrm>
            <a:off x="356879" y="2005928"/>
            <a:ext cx="109780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noProof="1"/>
          </a:p>
          <a:p>
            <a:endParaRPr lang="en-GB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4A9A447-0B13-2D04-9A13-99357BB6280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667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1"/>
              <a:t>Deliver a value based approach to medicines and strive to ensure we get the best value from our investment. </a:t>
            </a:r>
          </a:p>
          <a:p>
            <a:r>
              <a:rPr lang="en-GB" noProof="1"/>
              <a:t>Delivery of NHSE national medicines opportunities</a:t>
            </a:r>
          </a:p>
          <a:p>
            <a:r>
              <a:rPr lang="en-US" noProof="1"/>
              <a:t>Cost effective use of medicines (all sectors) through adherence to a system-wide single formulary, aiming for &gt;90% adherence in all settings</a:t>
            </a:r>
          </a:p>
          <a:p>
            <a:r>
              <a:rPr lang="en-US" noProof="1"/>
              <a:t>Reduce medicines waste </a:t>
            </a:r>
          </a:p>
          <a:p>
            <a:r>
              <a:rPr lang="en-GB" noProof="1"/>
              <a:t>Reduce low priority prescribing medicines and promote appropriate self care</a:t>
            </a:r>
          </a:p>
          <a:p>
            <a:r>
              <a:rPr lang="en-US" noProof="1"/>
              <a:t>Maximise use of best value biologics</a:t>
            </a:r>
            <a:endParaRPr lang="en-GB" noProof="1"/>
          </a:p>
          <a:p>
            <a:r>
              <a:rPr lang="en-GB" noProof="1"/>
              <a:t>Ensure a shared approach to patient pathways and guidelines to reduce inequalities and ensure equitable prescribing and access to medicines wherever a patient accesses our system</a:t>
            </a:r>
            <a:endParaRPr lang="en-US" noProof="1"/>
          </a:p>
          <a:p>
            <a:r>
              <a:rPr lang="en-US" noProof="1"/>
              <a:t>Reduce the environmental impact of medicines – support delivery NHS net zero carbon impact by 2040 target</a:t>
            </a:r>
          </a:p>
          <a:p>
            <a:r>
              <a:rPr lang="en-US" noProof="1"/>
              <a:t>Consider medicines impacts on whole system, patient outcomes, admission avoidance, access as well as on prescribing budgets</a:t>
            </a:r>
          </a:p>
          <a:p>
            <a:pPr marL="11430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76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D8F81-5A69-7D32-737E-315431854413}"/>
              </a:ext>
            </a:extLst>
          </p:cNvPr>
          <p:cNvSpPr txBox="1"/>
          <p:nvPr/>
        </p:nvSpPr>
        <p:spPr>
          <a:xfrm>
            <a:off x="1359877" y="990482"/>
            <a:ext cx="94722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A Whole System Approach to Medicines optimisation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72B08B9-CA6B-4ABB-FAC2-65D80C824AB6}"/>
              </a:ext>
            </a:extLst>
          </p:cNvPr>
          <p:cNvSpPr txBox="1">
            <a:spLocks/>
          </p:cNvSpPr>
          <p:nvPr/>
        </p:nvSpPr>
        <p:spPr>
          <a:xfrm>
            <a:off x="356879" y="2005928"/>
            <a:ext cx="109780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noProof="1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1A0C1-7B8F-76EC-0340-9185FAEC58D7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noProof="1">
                <a:latin typeface="Calibri" panose="020F0502020204030204" pitchFamily="34" charset="0"/>
                <a:cs typeface="Calibri" panose="020F0502020204030204" pitchFamily="34" charset="0"/>
              </a:rPr>
              <a:t>Shared medicines governance structure across ICS, recognised by all organisations</a:t>
            </a:r>
          </a:p>
          <a:p>
            <a:r>
              <a:rPr lang="en-US" sz="2000" noProof="1">
                <a:latin typeface="Calibri" panose="020F0502020204030204" pitchFamily="34" charset="0"/>
                <a:cs typeface="Calibri" panose="020F0502020204030204" pitchFamily="34" charset="0"/>
              </a:rPr>
              <a:t>Pharmacy workforce resilience, integration and development (NHS, primary care and community pharmacy).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Ensure that we have the right workforce that has ability, skills and flexibility to deliver the system requirements. Work to align with ICS People Strategy </a:t>
            </a:r>
          </a:p>
          <a:p>
            <a:r>
              <a:rPr lang="en-US" sz="2000" noProof="1">
                <a:latin typeface="Calibri" panose="020F0502020204030204" pitchFamily="34" charset="0"/>
                <a:cs typeface="Calibri" panose="020F0502020204030204" pitchFamily="34" charset="0"/>
              </a:rPr>
              <a:t>Provision of multisectoral training programmes and roles, including specialist and consultant pharmacist roles.</a:t>
            </a:r>
          </a:p>
          <a:p>
            <a:r>
              <a:rPr lang="en-US" sz="2000" noProof="1">
                <a:latin typeface="Calibri" panose="020F0502020204030204" pitchFamily="34" charset="0"/>
                <a:cs typeface="Calibri" panose="020F0502020204030204" pitchFamily="34" charset="0"/>
              </a:rPr>
              <a:t>Education and upskilling embedded in each clinical priority programme, supported by local specialists delivered to prescribers, allied health professionals, pharmacy teams, patients and public across all sectors </a:t>
            </a:r>
          </a:p>
          <a:p>
            <a:r>
              <a:rPr lang="en-US" sz="2000" noProof="1">
                <a:latin typeface="Calibri" panose="020F0502020204030204" pitchFamily="34" charset="0"/>
                <a:cs typeface="Calibri" panose="020F0502020204030204" pitchFamily="34" charset="0"/>
              </a:rPr>
              <a:t>Shared digital solutions across providers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to improve efficiencies and safety around medicines. Right access to the right information at the right time across all sectors. Link to the ICS digital strategy - Digital technologies are an underpinning enabler for sharing information and providing safer care across our system</a:t>
            </a:r>
          </a:p>
        </p:txBody>
      </p:sp>
    </p:spTree>
    <p:extLst>
      <p:ext uri="{BB962C8B-B14F-4D97-AF65-F5344CB8AC3E}">
        <p14:creationId xmlns:p14="http://schemas.microsoft.com/office/powerpoint/2010/main" val="38811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D8F81-5A69-7D32-737E-315431854413}"/>
              </a:ext>
            </a:extLst>
          </p:cNvPr>
          <p:cNvSpPr txBox="1"/>
          <p:nvPr/>
        </p:nvSpPr>
        <p:spPr>
          <a:xfrm>
            <a:off x="1359877" y="990482"/>
            <a:ext cx="94722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</a:rPr>
              <a:t>Transformative, innovative approach to medicines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72B08B9-CA6B-4ABB-FAC2-65D80C824AB6}"/>
              </a:ext>
            </a:extLst>
          </p:cNvPr>
          <p:cNvSpPr txBox="1">
            <a:spLocks/>
          </p:cNvSpPr>
          <p:nvPr/>
        </p:nvSpPr>
        <p:spPr>
          <a:xfrm>
            <a:off x="356879" y="2005928"/>
            <a:ext cx="109780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noProof="1"/>
          </a:p>
          <a:p>
            <a:endParaRPr lang="en-GB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43591F0-7814-8F25-215B-F0C94232965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noProof="1"/>
              <a:t>Medicines and pharmacy colleagues embedded in delivery and support of the wider system programmes, pharmacy representation embedded within the system  priorities. </a:t>
            </a:r>
          </a:p>
          <a:p>
            <a:r>
              <a:rPr lang="en-US" sz="2200" noProof="1"/>
              <a:t>Medicines is the single most common intervention so needs to be at heart of system transformation and service redesign</a:t>
            </a:r>
          </a:p>
          <a:p>
            <a:r>
              <a:rPr lang="en-US" sz="2200" noProof="1"/>
              <a:t>Recognise gaps and challenges in commissioned services that impact on medicines use and support system partners in addressing these.</a:t>
            </a:r>
          </a:p>
          <a:p>
            <a:r>
              <a:rPr lang="en-US" sz="2200" noProof="1"/>
              <a:t>Commit to optimal use of new innovative medicines and technologies</a:t>
            </a:r>
          </a:p>
          <a:p>
            <a:r>
              <a:rPr lang="en-US" sz="2200" noProof="1"/>
              <a:t>Better utilise the skills of the pharmacy workforce in all sectors including community pharmacy to support system recovery and delivery of our shared system priorities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Change the culture relating to use of medicines, both with clinicians and the public</a:t>
            </a:r>
          </a:p>
          <a:p>
            <a:r>
              <a:rPr lang="en-GB" sz="2200" noProof="1">
                <a:latin typeface="Calibri" panose="020F0502020204030204" pitchFamily="34" charset="0"/>
                <a:cs typeface="Calibri" panose="020F0502020204030204" pitchFamily="34" charset="0"/>
              </a:rPr>
              <a:t>Health and Care teams, clinical and non-clinical, support delivery of the Medicines Optimisation principles across the ICS</a:t>
            </a:r>
            <a:endParaRPr lang="en-US" sz="22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32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2905504" cy="8061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D8F81-5A69-7D32-737E-315431854413}"/>
              </a:ext>
            </a:extLst>
          </p:cNvPr>
          <p:cNvSpPr txBox="1"/>
          <p:nvPr/>
        </p:nvSpPr>
        <p:spPr>
          <a:xfrm>
            <a:off x="3341877" y="500734"/>
            <a:ext cx="55082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Programme Priorities 2023-24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72B08B9-CA6B-4ABB-FAC2-65D80C824AB6}"/>
              </a:ext>
            </a:extLst>
          </p:cNvPr>
          <p:cNvSpPr txBox="1">
            <a:spLocks/>
          </p:cNvSpPr>
          <p:nvPr/>
        </p:nvSpPr>
        <p:spPr>
          <a:xfrm>
            <a:off x="356879" y="2005928"/>
            <a:ext cx="109780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noProof="1"/>
          </a:p>
          <a:p>
            <a:endParaRPr lang="en-GB" dirty="0"/>
          </a:p>
        </p:txBody>
      </p:sp>
      <p:sp>
        <p:nvSpPr>
          <p:cNvPr id="3" name="Google Shape;671;p17">
            <a:extLst>
              <a:ext uri="{FF2B5EF4-FFF2-40B4-BE49-F238E27FC236}">
                <a16:creationId xmlns:a16="http://schemas.microsoft.com/office/drawing/2014/main" id="{CBBC1541-34A9-A266-54E8-99D7849E9A32}"/>
              </a:ext>
            </a:extLst>
          </p:cNvPr>
          <p:cNvSpPr/>
          <p:nvPr/>
        </p:nvSpPr>
        <p:spPr>
          <a:xfrm>
            <a:off x="86005" y="1085509"/>
            <a:ext cx="696315" cy="52717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vert="vert270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tabLst/>
              <a:defRPr/>
            </a:pPr>
            <a:r>
              <a:rPr lang="en-GB" sz="2400" b="1" dirty="0">
                <a:ln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sym typeface="Calibri"/>
              </a:rPr>
              <a:t>System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en-GB" sz="2400" b="1" dirty="0">
                <a:ln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sym typeface="Calibri"/>
              </a:rPr>
              <a:t>Priorities</a:t>
            </a:r>
            <a:endParaRPr sz="2400" b="1" dirty="0">
              <a:ln>
                <a:solidFill>
                  <a:sysClr val="windowText" lastClr="000000"/>
                </a:solidFill>
              </a:ln>
              <a:solidFill>
                <a:schemeClr val="lt1"/>
              </a:solidFill>
              <a:sym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903F6-5484-531C-89CD-704E13B4BD29}"/>
              </a:ext>
            </a:extLst>
          </p:cNvPr>
          <p:cNvSpPr/>
          <p:nvPr/>
        </p:nvSpPr>
        <p:spPr>
          <a:xfrm>
            <a:off x="682006" y="1085509"/>
            <a:ext cx="1640168" cy="5271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600" b="1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NHS Providers</a:t>
            </a:r>
          </a:p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endParaRPr lang="en-GB" sz="1100" b="1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  <a:p>
            <a:pPr lvl="0">
              <a:buClr>
                <a:srgbClr val="ED8B00"/>
              </a:buClr>
              <a:buSzPts val="1600"/>
            </a:pPr>
            <a:endParaRPr kumimoji="0" lang="en-GB" sz="12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ED8B00"/>
              </a:buClr>
              <a:buSzPts val="1600"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ED8B00"/>
              </a:buClr>
              <a:buSzPts val="1600"/>
            </a:pPr>
            <a:endParaRPr kumimoji="0" lang="en-GB" sz="12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ED8B00"/>
              </a:buClr>
              <a:buSzPts val="1600"/>
            </a:pPr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Virtual ward, safe use of medicines</a:t>
            </a:r>
          </a:p>
          <a:p>
            <a:pPr lvl="0">
              <a:buClr>
                <a:srgbClr val="ED8B00"/>
              </a:buClr>
              <a:buSzPts val="1600"/>
            </a:pP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Outpatients Parenteral Antimicrobial Therapy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/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Best </a:t>
            </a: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</a:t>
            </a:r>
            <a:r>
              <a:rPr kumimoji="0" lang="en-GB" sz="1200" b="1" i="0" u="none" strike="noStrike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alue</a:t>
            </a:r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Biologics</a:t>
            </a:r>
          </a:p>
          <a:p>
            <a:pPr lvl="0"/>
            <a:endParaRPr kumimoji="0" lang="en-GB" sz="12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/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Urgent and Emergency care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Medicines contractual frameworks (</a:t>
            </a:r>
            <a:r>
              <a:rPr lang="en-GB" sz="1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exend</a:t>
            </a: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+)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GB" sz="1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Aseptics</a:t>
            </a:r>
            <a:r>
              <a:rPr lang="en-GB" sz="1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review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 </a:t>
            </a:r>
            <a:endParaRPr lang="en-GB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916742-1567-2FF9-7750-C57951D4BC79}"/>
              </a:ext>
            </a:extLst>
          </p:cNvPr>
          <p:cNvSpPr/>
          <p:nvPr/>
        </p:nvSpPr>
        <p:spPr>
          <a:xfrm>
            <a:off x="2254313" y="1085509"/>
            <a:ext cx="1713659" cy="52717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r>
              <a:rPr kumimoji="0" lang="en-GB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Integrated System</a:t>
            </a:r>
          </a:p>
          <a:p>
            <a:pPr lvl="0">
              <a:buClr>
                <a:srgbClr val="68A618"/>
              </a:buClr>
              <a:buSzPts val="1600"/>
              <a:buFont typeface="Calibri"/>
              <a:buNone/>
            </a:pPr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>
              <a:buClr>
                <a:srgbClr val="68A618"/>
              </a:buClr>
              <a:buSzPts val="1600"/>
              <a:buFont typeface="Calibri"/>
              <a:buNone/>
            </a:pPr>
            <a:endParaRPr kumimoji="0" lang="en-GB" sz="12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>
              <a:buClr>
                <a:srgbClr val="68A618"/>
              </a:buClr>
              <a:buSzPts val="1600"/>
              <a:buFont typeface="Calibri"/>
              <a:buNone/>
            </a:pPr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Community Pharmacy </a:t>
            </a: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Consultation Service (CPCS)</a:t>
            </a:r>
          </a:p>
          <a:p>
            <a:pPr lvl="0">
              <a:buClr>
                <a:srgbClr val="68A618"/>
              </a:buClr>
              <a:buSzPts val="1600"/>
              <a:buFont typeface="Calibri"/>
              <a:buNone/>
            </a:pPr>
            <a:endParaRPr kumimoji="0" lang="en-GB" sz="12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Pharmacy First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BSW formulary compliance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End of life medicines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Admission avoidance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Structured Medication Reviews 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Discharge Medicines</a:t>
            </a:r>
          </a:p>
          <a:p>
            <a:pPr lvl="0"/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Service</a:t>
            </a:r>
          </a:p>
          <a:p>
            <a:pPr lvl="0"/>
            <a:endParaRPr kumimoji="0" lang="en-GB" sz="12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>
              <a:buClr>
                <a:srgbClr val="68A618"/>
              </a:buClr>
              <a:buSzPts val="1600"/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Shared care prescribing principles</a:t>
            </a:r>
          </a:p>
          <a:p>
            <a:pPr lvl="0"/>
            <a:endParaRPr kumimoji="0" lang="en-GB" sz="12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/>
            <a:endParaRPr kumimoji="0" lang="en-GB" sz="13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7D1C28-C94B-66D7-8592-5504FF6D0046}"/>
              </a:ext>
            </a:extLst>
          </p:cNvPr>
          <p:cNvSpPr/>
          <p:nvPr/>
        </p:nvSpPr>
        <p:spPr>
          <a:xfrm>
            <a:off x="3967972" y="1085509"/>
            <a:ext cx="1725844" cy="5271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r>
              <a:rPr kumimoji="0" lang="en-GB" sz="16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Population Health/ Prevention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Hypertension / AF case finding and treatment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Inappropriate polypharmacy and de-prescribing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Supporting public health initiatives 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Long term conditions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Reducing inequalities</a:t>
            </a:r>
          </a:p>
          <a:p>
            <a:pPr lvl="0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Signposting and self-care</a:t>
            </a:r>
          </a:p>
          <a:p>
            <a:pPr lvl="0"/>
            <a:endParaRPr kumimoji="0" lang="en-GB" b="1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374F29-0D1B-8155-0998-86279C0D7AB5}"/>
              </a:ext>
            </a:extLst>
          </p:cNvPr>
          <p:cNvSpPr/>
          <p:nvPr/>
        </p:nvSpPr>
        <p:spPr>
          <a:xfrm>
            <a:off x="5613770" y="1085509"/>
            <a:ext cx="1664046" cy="52717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r>
              <a:rPr kumimoji="0" lang="en-GB" sz="16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Medicines</a:t>
            </a:r>
          </a:p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Quality</a:t>
            </a:r>
            <a:endParaRPr kumimoji="0" lang="en-GB" sz="16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CVD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Diabetes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Respiratory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>
              <a:buClr>
                <a:srgbClr val="000000"/>
              </a:buClr>
              <a:buSzPts val="8000"/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STOMP, STAMP, dementia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Antimicrobial Stewardship Strategy &amp; oversight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HCP education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Patient education campaigns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Polypharmacy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Antimicrobial strategy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6206CB-6411-166F-F298-1D9BE8CA5512}"/>
              </a:ext>
            </a:extLst>
          </p:cNvPr>
          <p:cNvSpPr/>
          <p:nvPr/>
        </p:nvSpPr>
        <p:spPr>
          <a:xfrm>
            <a:off x="7277816" y="1085509"/>
            <a:ext cx="1572307" cy="5271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r>
              <a:rPr kumimoji="0" lang="en-GB" sz="16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Medicines</a:t>
            </a:r>
          </a:p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600" b="1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Safety</a:t>
            </a:r>
            <a:endParaRPr kumimoji="0" lang="en-GB" sz="16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endParaRPr kumimoji="0" lang="en-GB" sz="11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lvl="0">
              <a:buClr>
                <a:srgbClr val="7F7F7F"/>
              </a:buClr>
              <a:buSzPts val="1600"/>
              <a:buFont typeface="Calibri"/>
              <a:buNone/>
            </a:pPr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>
              <a:buClr>
                <a:srgbClr val="7F7F7F"/>
              </a:buClr>
              <a:buSzPts val="16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Shared medicines safety governance &amp; learning from incidents</a:t>
            </a:r>
          </a:p>
          <a:p>
            <a:pPr lvl="0">
              <a:buClr>
                <a:srgbClr val="7F7F7F"/>
              </a:buClr>
              <a:buSzPts val="1600"/>
              <a:buFont typeface="Calibri"/>
              <a:buNone/>
            </a:pPr>
            <a:endParaRPr lang="en-GB" sz="1200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Dependence forming medicines (high dose opioids)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Anticoagulants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Sodium valproate in women (&amp;men) – pregnancy risks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Reducing HARMs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Reducing serious medicines harm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Local commissioned service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Care settings</a:t>
            </a:r>
            <a:endParaRPr lang="en-GB" sz="1200" b="1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51FA9B-A998-06C2-FFAA-E219AF96780F}"/>
              </a:ext>
            </a:extLst>
          </p:cNvPr>
          <p:cNvSpPr/>
          <p:nvPr/>
        </p:nvSpPr>
        <p:spPr>
          <a:xfrm>
            <a:off x="8850123" y="1085509"/>
            <a:ext cx="1675625" cy="52717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r>
              <a:rPr kumimoji="0" lang="en-GB" sz="16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Value</a:t>
            </a:r>
          </a:p>
          <a:p>
            <a:pPr lvl="0" algn="ctr"/>
            <a:endParaRPr lang="en-GB" sz="1100" b="1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  <a:p>
            <a:pPr lvl="0"/>
            <a:endParaRPr lang="en-GB" sz="1200" b="1" dirty="0">
              <a:solidFill>
                <a:schemeClr val="tx1"/>
              </a:solidFill>
              <a:cs typeface="Calibri"/>
              <a:sym typeface="Calibri"/>
            </a:endParaRPr>
          </a:p>
          <a:p>
            <a:pPr lvl="0"/>
            <a:endParaRPr lang="en-GB" sz="1200" b="1" dirty="0">
              <a:solidFill>
                <a:schemeClr val="tx1"/>
              </a:solidFill>
              <a:cs typeface="Calibri"/>
              <a:sym typeface="Calibri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cs typeface="Calibri"/>
                <a:sym typeface="Calibri"/>
              </a:rPr>
              <a:t>BSW formulary</a:t>
            </a:r>
          </a:p>
          <a:p>
            <a:pPr lvl="0" algn="ctr"/>
            <a:endParaRPr kumimoji="0" lang="en-GB" sz="11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Calibri"/>
              <a:sym typeface="Calibri"/>
            </a:endParaRPr>
          </a:p>
          <a:p>
            <a:pPr lvl="0">
              <a:buClr>
                <a:srgbClr val="FFC000"/>
              </a:buClr>
              <a:buSzPts val="1600"/>
              <a:buFont typeface="Calibri"/>
              <a:buNone/>
            </a:pPr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/>
                <a:sym typeface="Arial"/>
              </a:rPr>
              <a:t>Medicines cost efficiency switch programme</a:t>
            </a:r>
          </a:p>
          <a:p>
            <a:pPr lvl="0">
              <a:buClr>
                <a:srgbClr val="FFC000"/>
              </a:buClr>
              <a:buSzPts val="1600"/>
              <a:buFont typeface="Calibri"/>
              <a:buNone/>
            </a:pPr>
            <a:endParaRPr kumimoji="0" lang="en-GB" sz="12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/>
              <a:sym typeface="Arial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Diabetes – blood glucose testing, needles / lancets</a:t>
            </a:r>
          </a:p>
          <a:p>
            <a:pPr lvl="0"/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Anticoagulants</a:t>
            </a:r>
          </a:p>
          <a:p>
            <a:pPr lvl="0"/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/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/>
                <a:sym typeface="Arial"/>
              </a:rPr>
              <a:t>Reducing medicines waste</a:t>
            </a:r>
          </a:p>
          <a:p>
            <a:pPr lvl="0"/>
            <a:endParaRPr kumimoji="0" lang="en-GB" sz="12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/>
              <a:sym typeface="Arial"/>
            </a:endParaRPr>
          </a:p>
          <a:p>
            <a:pPr lvl="0"/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Respiratory- greener inhalers, overuse of SABA</a:t>
            </a:r>
          </a:p>
          <a:p>
            <a:pPr lvl="0"/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/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/>
                <a:sym typeface="Arial"/>
              </a:rPr>
              <a:t>Low value medicines/</a:t>
            </a:r>
            <a:r>
              <a:rPr lang="en-GB" sz="1200" b="1" dirty="0">
                <a:solidFill>
                  <a:schemeClr val="tx1"/>
                </a:solidFill>
                <a:cs typeface="Arial"/>
                <a:sym typeface="Arial"/>
              </a:rPr>
              <a:t>Self Care</a:t>
            </a:r>
          </a:p>
          <a:p>
            <a:pPr lvl="0"/>
            <a:endParaRPr lang="en-GB" sz="1200" b="1" dirty="0">
              <a:solidFill>
                <a:schemeClr val="tx1"/>
              </a:solidFill>
              <a:cs typeface="Arial"/>
              <a:sym typeface="Arial"/>
            </a:endParaRPr>
          </a:p>
          <a:p>
            <a:pPr lvl="0"/>
            <a:r>
              <a:rPr kumimoji="0" lang="en-GB" sz="12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/>
                <a:sym typeface="Arial"/>
              </a:rPr>
              <a:t>Oral nu</a:t>
            </a:r>
            <a:r>
              <a:rPr lang="en-GB" sz="1200" b="1" dirty="0" err="1">
                <a:solidFill>
                  <a:schemeClr val="tx1"/>
                </a:solidFill>
                <a:cs typeface="Arial"/>
                <a:sym typeface="Arial"/>
              </a:rPr>
              <a:t>trition</a:t>
            </a:r>
            <a:endParaRPr lang="en-GB" sz="1200" dirty="0">
              <a:solidFill>
                <a:schemeClr val="tx1"/>
              </a:solidFill>
            </a:endParaRPr>
          </a:p>
          <a:p>
            <a:pPr lvl="0"/>
            <a:endParaRPr kumimoji="0" lang="en-GB" b="0" i="0" u="none" strike="noStrike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B1C049-1BFF-46AB-D813-B9C5520D1F3F}"/>
              </a:ext>
            </a:extLst>
          </p:cNvPr>
          <p:cNvSpPr/>
          <p:nvPr/>
        </p:nvSpPr>
        <p:spPr>
          <a:xfrm>
            <a:off x="10525748" y="1085509"/>
            <a:ext cx="1635659" cy="5271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r>
              <a:rPr kumimoji="0" lang="en-GB" sz="1600" b="1" i="0" u="none" strike="noStrike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Workforce and Digital</a:t>
            </a:r>
          </a:p>
          <a:p>
            <a:pPr lvl="0" algn="ctr">
              <a:buClr>
                <a:srgbClr val="000000"/>
              </a:buClr>
              <a:buSzPts val="8000"/>
              <a:buFont typeface="Calibri"/>
              <a:buNone/>
            </a:pPr>
            <a:endParaRPr kumimoji="0" lang="en-GB" sz="1100" b="1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/>
            <a:endParaRPr lang="en-GB" sz="1200" b="1" i="0" u="none" strike="noStrike" baseline="0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GB" sz="1200" b="1" i="0" u="none" strike="noStrike" baseline="0" dirty="0">
                <a:solidFill>
                  <a:schemeClr val="tx1"/>
                </a:solidFill>
              </a:rPr>
              <a:t>Workforce plan</a:t>
            </a:r>
          </a:p>
          <a:p>
            <a:pPr lvl="0"/>
            <a:endParaRPr lang="en-GB" sz="1200" b="1" i="0" u="none" strike="noStrike" baseline="0" dirty="0">
              <a:solidFill>
                <a:schemeClr val="tx1"/>
              </a:solidFill>
            </a:endParaRPr>
          </a:p>
          <a:p>
            <a:pPr lvl="0"/>
            <a:r>
              <a:rPr lang="en-GB" sz="1200" b="1" i="0" u="none" strike="noStrike" baseline="0" dirty="0">
                <a:solidFill>
                  <a:schemeClr val="tx1"/>
                </a:solidFill>
              </a:rPr>
              <a:t>Recruitment and retention</a:t>
            </a:r>
          </a:p>
          <a:p>
            <a:pPr lvl="0"/>
            <a:endParaRPr lang="en-GB" sz="1200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i="0" u="none" strike="noStrike" baseline="0" dirty="0">
                <a:solidFill>
                  <a:schemeClr val="tx1"/>
                </a:solidFill>
              </a:rPr>
              <a:t>Trainee pharmacist and undergraduate training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i="0" u="none" strike="noStrike" baseline="0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</a:rPr>
              <a:t>Technician training</a:t>
            </a:r>
            <a:endParaRPr lang="en-GB" sz="1200" b="1" i="0" u="none" strike="noStrike" baseline="0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i="0" u="none" strike="noStrike" baseline="0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i="0" u="none" strike="noStrike" baseline="0" dirty="0">
                <a:solidFill>
                  <a:schemeClr val="tx1"/>
                </a:solidFill>
              </a:rPr>
              <a:t>Workforce training and development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i="0" u="none" strike="noStrike" baseline="0" dirty="0">
                <a:solidFill>
                  <a:schemeClr val="tx1"/>
                </a:solidFill>
              </a:rPr>
              <a:t>Pharmacy Professionals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i="0" u="none" strike="noStrike" baseline="0" dirty="0">
                <a:solidFill>
                  <a:schemeClr val="tx1"/>
                </a:solidFill>
              </a:rPr>
              <a:t>Networks Portfolio/Joint Roles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i="0" u="none" strike="noStrike" baseline="0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</a:rPr>
              <a:t>EPMA / EPS across Trusts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200" b="1" dirty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r>
              <a:rPr lang="en-GB" sz="1200" b="1" dirty="0">
                <a:solidFill>
                  <a:schemeClr val="tx1"/>
                </a:solidFill>
              </a:rPr>
              <a:t>Community Pharmacy Integration</a:t>
            </a: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sz="1000" b="1" dirty="0">
              <a:solidFill>
                <a:schemeClr val="tx1"/>
              </a:solidFill>
              <a:latin typeface="+mj-lt"/>
              <a:cs typeface="Calibri"/>
              <a:sym typeface="Calibri"/>
            </a:endParaRPr>
          </a:p>
          <a:p>
            <a:pPr lvl="0">
              <a:buClr>
                <a:srgbClr val="000000"/>
              </a:buClr>
              <a:buSzPts val="8000"/>
              <a:buFont typeface="Calibri"/>
              <a:buNone/>
            </a:pP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2C187A-A87B-A990-D879-921CED6AFD0E}"/>
              </a:ext>
            </a:extLst>
          </p:cNvPr>
          <p:cNvSpPr/>
          <p:nvPr/>
        </p:nvSpPr>
        <p:spPr>
          <a:xfrm>
            <a:off x="86004" y="6491335"/>
            <a:ext cx="12041849" cy="2897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n>
                  <a:solidFill>
                    <a:sysClr val="windowText" lastClr="000000"/>
                  </a:solidFill>
                </a:ln>
              </a:rPr>
              <a:t>Delivery of 16 National medicines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70492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D8F81-5A69-7D32-737E-315431854413}"/>
              </a:ext>
            </a:extLst>
          </p:cNvPr>
          <p:cNvSpPr txBox="1"/>
          <p:nvPr/>
        </p:nvSpPr>
        <p:spPr>
          <a:xfrm>
            <a:off x="1250462" y="2054889"/>
            <a:ext cx="947224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dirty="0"/>
          </a:p>
          <a:p>
            <a:r>
              <a:rPr lang="en-GB" sz="3200" dirty="0"/>
              <a:t>Our ambition is for medicines and pharmacy teams to be at the heart of system healthcare transformation to deliver safe, optimal, innovative patient care.</a:t>
            </a:r>
          </a:p>
        </p:txBody>
      </p:sp>
    </p:spTree>
    <p:extLst>
      <p:ext uri="{BB962C8B-B14F-4D97-AF65-F5344CB8AC3E}">
        <p14:creationId xmlns:p14="http://schemas.microsoft.com/office/powerpoint/2010/main" val="50222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78797423-C9DD-18F5-E2EC-E4333FBB4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462" y="1052879"/>
            <a:ext cx="9331569" cy="779463"/>
          </a:xfrm>
        </p:spPr>
        <p:txBody>
          <a:bodyPr>
            <a:normAutofit fontScale="90000"/>
          </a:bodyPr>
          <a:lstStyle/>
          <a:p>
            <a:r>
              <a:rPr lang="en-GB" sz="3200" b="0" i="0" dirty="0">
                <a:solidFill>
                  <a:srgbClr val="202A30"/>
                </a:solidFill>
                <a:effectLst/>
                <a:latin typeface="+mn-lt"/>
              </a:rPr>
              <a:t>Our strategy is based on alignment to the following integrated care board (ICB) priorities:</a:t>
            </a:r>
            <a:endParaRPr lang="en-GB" sz="3200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7293A4-021F-8449-6D28-B3D81250B8B8}"/>
              </a:ext>
            </a:extLst>
          </p:cNvPr>
          <p:cNvSpPr txBox="1"/>
          <p:nvPr/>
        </p:nvSpPr>
        <p:spPr>
          <a:xfrm>
            <a:off x="2129692" y="2233003"/>
            <a:ext cx="757310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02A30"/>
                </a:solidFill>
                <a:effectLst/>
              </a:rPr>
              <a:t> Improving medicines-related patient safety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02A30"/>
                </a:solidFill>
                <a:effectLst/>
              </a:rPr>
              <a:t> Delivering value to the system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02A30"/>
                </a:solidFill>
                <a:effectLst/>
              </a:rPr>
              <a:t> Improving patient outcomes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02A30"/>
                </a:solidFill>
                <a:effectLst/>
              </a:rPr>
              <a:t> Supporting equity of access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02A30"/>
                </a:solidFill>
                <a:effectLst/>
              </a:rPr>
              <a:t> Supporting NHS recovery through increasing capacity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02A30"/>
                </a:solidFill>
                <a:effectLst/>
              </a:rPr>
              <a:t> Reducing health inequalities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02A30"/>
                </a:solidFill>
                <a:effectLst/>
              </a:rPr>
              <a:t> Improving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42598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7293A4-021F-8449-6D28-B3D81250B8B8}"/>
              </a:ext>
            </a:extLst>
          </p:cNvPr>
          <p:cNvSpPr txBox="1"/>
          <p:nvPr/>
        </p:nvSpPr>
        <p:spPr>
          <a:xfrm>
            <a:off x="1070708" y="1144588"/>
            <a:ext cx="9831754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 algn="l" rtl="0" fontAlgn="base"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Medicines play a crucial role in maintaining health, preventing illness, managing chronic conditions and curing disease.  In a time of significant economic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demographic challenge, it is crucial that our patients get the best quality outcomes from the medicines that they are prescribed.  </a:t>
            </a:r>
          </a:p>
          <a:p>
            <a:pPr marL="114300" indent="0" algn="l" rtl="0" fontAlgn="base"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114300" indent="0" algn="l" rtl="0" fontAlgn="base"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Our vision for medicines optimisation within BSW ICB delivers a patient-focussed approach to getting the best possible health benefits from the investment made in medicines.  This requires a holistic approach, an enhanced level of person-centred care delivery, and partnership between clinical professionals and patients.</a:t>
            </a:r>
          </a:p>
          <a:p>
            <a:pPr marL="114300" indent="0" algn="l" rtl="0" fontAlgn="base"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14300" indent="0" algn="l" rtl="0" fontAlgn="base"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Our aim is to ensure that the right patient gets the right medicine, at the right time (even when that means no medicine).  </a:t>
            </a:r>
          </a:p>
          <a:p>
            <a:pPr marL="114300" indent="0" algn="l" rtl="0" fontAlgn="base"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14300" indent="0" algn="l" rtl="0" fontAlgn="base"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will focus on wider health outcomes including improved clinical outcomes for patients, reducing avoidable hospital admissions related to medicines (HARMs), reducing health inequalities &amp; utilising a population health management approach. </a:t>
            </a:r>
          </a:p>
          <a:p>
            <a:pPr marL="114300" indent="0" algn="l" rtl="0" fontAlgn="base">
              <a:buNone/>
            </a:pP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0" algn="l" rtl="0" fontAlgn="base"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patient centred approach will in turn ensure we get the best from our investment in medicines, patients live longer, healthier lives. </a:t>
            </a:r>
          </a:p>
          <a:p>
            <a:pPr marL="114300" indent="0" algn="l" rtl="0" fontAlgn="base">
              <a:buNone/>
            </a:pP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0" algn="l" rtl="0" fontAlgn="base"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will also support the system to achieve its aims in transforming care by improving capacity through admission avoidance, earlier discharge and supporting high quality access to care in alternative settings. </a:t>
            </a:r>
            <a:endParaRPr lang="en-GB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n-GB" sz="2400" b="0" i="0" dirty="0">
              <a:solidFill>
                <a:srgbClr val="202A30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046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24C2E4-6341-66D5-782E-181DAD12CF22}"/>
              </a:ext>
            </a:extLst>
          </p:cNvPr>
          <p:cNvSpPr txBox="1"/>
          <p:nvPr/>
        </p:nvSpPr>
        <p:spPr>
          <a:xfrm>
            <a:off x="1944624" y="1144588"/>
            <a:ext cx="8302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Medicines Statistics And Why They Matter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77BF17-3F7F-A2FD-96B9-E7F90A627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graphicFrame>
        <p:nvGraphicFramePr>
          <p:cNvPr id="11" name="TextBox 4">
            <a:extLst>
              <a:ext uri="{FF2B5EF4-FFF2-40B4-BE49-F238E27FC236}">
                <a16:creationId xmlns:a16="http://schemas.microsoft.com/office/drawing/2014/main" id="{9F47B32B-5582-FD96-C1DD-BB5E5DE299D4}"/>
              </a:ext>
            </a:extLst>
          </p:cNvPr>
          <p:cNvGraphicFramePr/>
          <p:nvPr/>
        </p:nvGraphicFramePr>
        <p:xfrm>
          <a:off x="374904" y="1938528"/>
          <a:ext cx="11658600" cy="480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849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D31620-1D5B-3B05-96AF-23DF57197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D740FD-B532-3F1B-766B-9C27533E1362}"/>
              </a:ext>
            </a:extLst>
          </p:cNvPr>
          <p:cNvSpPr txBox="1"/>
          <p:nvPr/>
        </p:nvSpPr>
        <p:spPr>
          <a:xfrm>
            <a:off x="2633472" y="882978"/>
            <a:ext cx="71597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Medicines Statistics And Why They Matter</a:t>
            </a: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1971A4-DBAD-1029-7346-66B1086C5AC1}"/>
              </a:ext>
            </a:extLst>
          </p:cNvPr>
          <p:cNvGraphicFramePr>
            <a:graphicFrameLocks noGrp="1"/>
          </p:cNvGraphicFramePr>
          <p:nvPr/>
        </p:nvGraphicFramePr>
        <p:xfrm>
          <a:off x="1389888" y="1545337"/>
          <a:ext cx="9326880" cy="5159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6880">
                  <a:extLst>
                    <a:ext uri="{9D8B030D-6E8A-4147-A177-3AD203B41FA5}">
                      <a16:colId xmlns:a16="http://schemas.microsoft.com/office/drawing/2014/main" val="2454614378"/>
                    </a:ext>
                  </a:extLst>
                </a:gridCol>
              </a:tblGrid>
              <a:tr h="496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When moving between care settings 30-70% of patients have an error or unintentional change to medicines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620111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cs typeface="Calibri Light" panose="020F0302020204030204" pitchFamily="34" charset="0"/>
                        </a:rPr>
                        <a:t>Up to 10% of unplanned hospital admissions are due 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t</a:t>
                      </a:r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cs typeface="Calibri Light" panose="020F0302020204030204" pitchFamily="34" charset="0"/>
                        </a:rPr>
                        <a:t>o medication</a:t>
                      </a:r>
                      <a:endParaRPr lang="en-GB" sz="1400" b="1" dirty="0">
                        <a:solidFill>
                          <a:schemeClr val="tx1"/>
                        </a:solidFill>
                        <a:cs typeface="Calibri Light" panose="020F0302020204030204" pitchFamily="34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57922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BSW ICB spends £148 Million on medicines annually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866114"/>
                  </a:ext>
                </a:extLst>
              </a:tr>
              <a:tr h="49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£6.8 spent on low priority medicines during 2022-23 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580800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After staffing this is our biggest cost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744883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BSW now one of the lowest prescribers on the country for anticholinergic burden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66673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Nationally over 237 million medicines errors each year costing £98 million and 1,700 lives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81935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15% readmissions are due to a medicines related issue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968602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As many as 50% of patients do not take their medicines as intended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89448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cs typeface="Calibri Light" panose="020F0302020204030204" pitchFamily="34" charset="0"/>
                        </a:rPr>
                        <a:t>BSW is in the lowest quartile for average no. of medicines prescribed per patient even with above average population age 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847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52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BF7B267-ADC8-AF53-6848-6AB28FE65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B5010A4-CB1B-38FB-DDB4-A8488FBD9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129823"/>
              </p:ext>
            </p:extLst>
          </p:nvPr>
        </p:nvGraphicFramePr>
        <p:xfrm>
          <a:off x="1712468" y="2054690"/>
          <a:ext cx="8767064" cy="38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917">
                  <a:extLst>
                    <a:ext uri="{9D8B030D-6E8A-4147-A177-3AD203B41FA5}">
                      <a16:colId xmlns:a16="http://schemas.microsoft.com/office/drawing/2014/main" val="1546445713"/>
                    </a:ext>
                  </a:extLst>
                </a:gridCol>
                <a:gridCol w="5204147">
                  <a:extLst>
                    <a:ext uri="{9D8B030D-6E8A-4147-A177-3AD203B41FA5}">
                      <a16:colId xmlns:a16="http://schemas.microsoft.com/office/drawing/2014/main" val="3400291154"/>
                    </a:ext>
                  </a:extLst>
                </a:gridCol>
              </a:tblGrid>
              <a:tr h="64358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Patient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Person centred care, shared decision making and outcomes that matter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96989"/>
                  </a:ext>
                </a:extLst>
              </a:tr>
              <a:tr h="64358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High quality, safe use of medicines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System wide approach to reduce avoidable harm from medicines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775852"/>
                  </a:ext>
                </a:extLst>
              </a:tr>
              <a:tr h="64358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Transformative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1">
                          <a:solidFill>
                            <a:schemeClr val="tx1"/>
                          </a:solidFill>
                          <a:latin typeface="+mn-lt"/>
                        </a:rPr>
                        <a:t>Medicines at heart of system change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726583"/>
                  </a:ext>
                </a:extLst>
              </a:tr>
              <a:tr h="643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Population health management  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riven by data, </a:t>
                      </a:r>
                      <a:r>
                        <a:rPr lang="en-US" sz="1600" noProof="1">
                          <a:solidFill>
                            <a:schemeClr val="tx1"/>
                          </a:solidFill>
                          <a:latin typeface="+mn-lt"/>
                        </a:rPr>
                        <a:t>focus on improving population health, reducing inequalities 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557727"/>
                  </a:ext>
                </a:extLst>
              </a:tr>
              <a:tr h="643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Delivering best value from medicines 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Evidence based, cost effective, best patient outcomes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499682"/>
                  </a:ext>
                </a:extLst>
              </a:tr>
              <a:tr h="643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Whole system approach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Workforce, education and training, formulary and guidelines, digital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9705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336D213-3CDC-D1DA-C5D4-DD4F86BD3A17}"/>
              </a:ext>
            </a:extLst>
          </p:cNvPr>
          <p:cNvSpPr txBox="1"/>
          <p:nvPr/>
        </p:nvSpPr>
        <p:spPr>
          <a:xfrm>
            <a:off x="4700016" y="1144588"/>
            <a:ext cx="2688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VISION</a:t>
            </a:r>
          </a:p>
        </p:txBody>
      </p:sp>
    </p:spTree>
    <p:extLst>
      <p:ext uri="{BB962C8B-B14F-4D97-AF65-F5344CB8AC3E}">
        <p14:creationId xmlns:p14="http://schemas.microsoft.com/office/powerpoint/2010/main" val="123454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D8F81-5A69-7D32-737E-315431854413}"/>
              </a:ext>
            </a:extLst>
          </p:cNvPr>
          <p:cNvSpPr txBox="1"/>
          <p:nvPr/>
        </p:nvSpPr>
        <p:spPr>
          <a:xfrm>
            <a:off x="1039446" y="1346772"/>
            <a:ext cx="94722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Pers</a:t>
            </a:r>
            <a:r>
              <a:rPr lang="en-GB" sz="3200" b="1" dirty="0">
                <a:solidFill>
                  <a:srgbClr val="FFD966"/>
                </a:solidFill>
              </a:rPr>
              <a:t>on Centred Care &amp; Shared Decision making</a:t>
            </a:r>
            <a:endParaRPr lang="en-GB" sz="3200" dirty="0"/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72B08B9-CA6B-4ABB-FAC2-65D80C824AB6}"/>
              </a:ext>
            </a:extLst>
          </p:cNvPr>
          <p:cNvSpPr txBox="1">
            <a:spLocks/>
          </p:cNvSpPr>
          <p:nvPr/>
        </p:nvSpPr>
        <p:spPr>
          <a:xfrm>
            <a:off x="356879" y="2005928"/>
            <a:ext cx="109780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/>
            <a:r>
              <a:rPr lang="en-US" sz="2400" noProof="1"/>
              <a:t>Improve patient engagement and responsibility in decisions around medicines, person centered treatment goals that matter to the individual</a:t>
            </a:r>
          </a:p>
          <a:p>
            <a:pPr marL="342900"/>
            <a:r>
              <a:rPr lang="en-US" sz="2400" noProof="1"/>
              <a:t>Improved use of technology to support decision making</a:t>
            </a:r>
          </a:p>
          <a:p>
            <a:pPr marL="342900"/>
            <a:r>
              <a:rPr lang="en-US" sz="2400" noProof="1"/>
              <a:t>Focus on </a:t>
            </a:r>
            <a:r>
              <a:rPr lang="en-GB" sz="2400" noProof="1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revention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lifestyle interventions and earlier intervention to reduce the impact of long -term conditions </a:t>
            </a:r>
          </a:p>
          <a:p>
            <a:pPr marL="342900"/>
            <a:r>
              <a:rPr lang="en-US" sz="2400" noProof="1"/>
              <a:t>Holistic approach, alternative interventions to medicines, </a:t>
            </a:r>
            <a:r>
              <a:rPr lang="en-GB" sz="2400" noProof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ncourage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self-care</a:t>
            </a:r>
            <a:endParaRPr lang="en-US" sz="2400" noProof="1"/>
          </a:p>
          <a:p>
            <a:pPr marL="342900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Patient education and awareness campaigns</a:t>
            </a:r>
          </a:p>
          <a:p>
            <a:pPr marL="342900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Systematic structured medication reviews and deprescribing in all settings, to optimise medicines use reduce inappropriate polypharmacy and medication related harm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noProof="1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14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8CFA5-EC2A-7F2E-341D-D6DF8F7D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3" y="230188"/>
            <a:ext cx="329565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D8F81-5A69-7D32-737E-315431854413}"/>
              </a:ext>
            </a:extLst>
          </p:cNvPr>
          <p:cNvSpPr txBox="1"/>
          <p:nvPr/>
        </p:nvSpPr>
        <p:spPr>
          <a:xfrm>
            <a:off x="2086708" y="957904"/>
            <a:ext cx="94722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High Quality Safe Use of Medicines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72B08B9-CA6B-4ABB-FAC2-65D80C824AB6}"/>
              </a:ext>
            </a:extLst>
          </p:cNvPr>
          <p:cNvSpPr txBox="1">
            <a:spLocks/>
          </p:cNvSpPr>
          <p:nvPr/>
        </p:nvSpPr>
        <p:spPr>
          <a:xfrm>
            <a:off x="356879" y="2005928"/>
            <a:ext cx="109780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noProof="1"/>
          </a:p>
          <a:p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F15DA41-19DB-755F-49C3-C235E3005401}"/>
              </a:ext>
            </a:extLst>
          </p:cNvPr>
          <p:cNvSpPr txBox="1">
            <a:spLocks/>
          </p:cNvSpPr>
          <p:nvPr/>
        </p:nvSpPr>
        <p:spPr>
          <a:xfrm>
            <a:off x="588106" y="1664204"/>
            <a:ext cx="10515600" cy="4890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800" noProof="1"/>
              <a:t>Focus on improving patient outcomes, health and reducing hospital admissions related to medicines or sub-optimal quality prescribing. </a:t>
            </a:r>
          </a:p>
          <a:p>
            <a:pPr marL="285750" indent="-285750"/>
            <a:r>
              <a:rPr lang="en-US" sz="1800" noProof="1"/>
              <a:t>Use of medicines driven by clinical evidence</a:t>
            </a:r>
          </a:p>
          <a:p>
            <a:pPr marL="285750" indent="-285750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System wide approach to medicines safety improving medicines safety by sharing reporting and learning from medicines incidents.</a:t>
            </a:r>
          </a:p>
          <a:p>
            <a:pPr marL="285750" indent="-285750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Reduce severe avoidable medication related harm by 50% in line with WHO target and reduce hospital admissions (and readmissions) related to medicines (HARMs)</a:t>
            </a:r>
          </a:p>
          <a:p>
            <a:pPr marL="285750" indent="-285750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Reduce medicines errors at transition between care settings by improving communication with an ultimate goal of a single shared patient record.</a:t>
            </a:r>
          </a:p>
          <a:p>
            <a:pPr marL="285750" indent="-285750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Reduce harm from high risk medicines e.g. anticoagulants, prescribed dependence forming medicines, sodium valproate in women of child bearing age</a:t>
            </a:r>
          </a:p>
          <a:p>
            <a:pPr marL="285750" indent="-285750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Reduce harmful polypharmacy through deprescribing</a:t>
            </a:r>
          </a:p>
          <a:p>
            <a:pPr marL="285750" indent="-285750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Supporting and reviewing/improving prescribing in targeted high risk groups</a:t>
            </a:r>
          </a:p>
          <a:p>
            <a:pPr marL="285750" indent="-285750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Develop a system Antimicrobial Stewardship Strategy to promote appropriate antimicrobial use </a:t>
            </a:r>
          </a:p>
        </p:txBody>
      </p:sp>
    </p:spTree>
    <p:extLst>
      <p:ext uri="{BB962C8B-B14F-4D97-AF65-F5344CB8AC3E}">
        <p14:creationId xmlns:p14="http://schemas.microsoft.com/office/powerpoint/2010/main" val="3563032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1670</Words>
  <Application>Microsoft Office PowerPoint</Application>
  <PresentationFormat>Widescreen</PresentationFormat>
  <Paragraphs>244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-apple-system</vt:lpstr>
      <vt:lpstr>Arial</vt:lpstr>
      <vt:lpstr>Calibri</vt:lpstr>
      <vt:lpstr>Calibri Light</vt:lpstr>
      <vt:lpstr>Segoe UI</vt:lpstr>
      <vt:lpstr>Office Theme</vt:lpstr>
      <vt:lpstr> </vt:lpstr>
      <vt:lpstr>PowerPoint Presentation</vt:lpstr>
      <vt:lpstr>Our strategy is based on alignment to the following integrated care board (ICB) priorities: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FOX, Nadine (NHS BATH AND NORTH EAST SOMERSET, SWINDON AND WILTSHIRE ICB - 92G)</dc:creator>
  <cp:lastModifiedBy>FOX, Nadine (NHS BATH AND NORTH EAST SOMERSET, SWINDON AND WILTSHIRE ICB - 92G)</cp:lastModifiedBy>
  <cp:revision>6</cp:revision>
  <dcterms:created xsi:type="dcterms:W3CDTF">2024-01-02T15:04:18Z</dcterms:created>
  <dcterms:modified xsi:type="dcterms:W3CDTF">2024-04-30T14:11:36Z</dcterms:modified>
</cp:coreProperties>
</file>